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7"/>
    <p:sldMasterId id="2147484829" r:id="rId8"/>
  </p:sldMasterIdLst>
  <p:notesMasterIdLst>
    <p:notesMasterId r:id="rId58"/>
  </p:notesMasterIdLst>
  <p:handoutMasterIdLst>
    <p:handoutMasterId r:id="rId59"/>
  </p:handoutMasterIdLst>
  <p:sldIdLst>
    <p:sldId id="256" r:id="rId9"/>
    <p:sldId id="343" r:id="rId10"/>
    <p:sldId id="1490" r:id="rId11"/>
    <p:sldId id="2204" r:id="rId12"/>
    <p:sldId id="3198" r:id="rId13"/>
    <p:sldId id="4265" r:id="rId14"/>
    <p:sldId id="1839" r:id="rId15"/>
    <p:sldId id="1482" r:id="rId16"/>
    <p:sldId id="4266" r:id="rId17"/>
    <p:sldId id="4273" r:id="rId18"/>
    <p:sldId id="4272" r:id="rId19"/>
    <p:sldId id="4267" r:id="rId20"/>
    <p:sldId id="1483" r:id="rId21"/>
    <p:sldId id="4268" r:id="rId22"/>
    <p:sldId id="4271" r:id="rId23"/>
    <p:sldId id="1858" r:id="rId24"/>
    <p:sldId id="375" r:id="rId25"/>
    <p:sldId id="376" r:id="rId26"/>
    <p:sldId id="4274" r:id="rId27"/>
    <p:sldId id="1869" r:id="rId28"/>
    <p:sldId id="1485" r:id="rId29"/>
    <p:sldId id="1486" r:id="rId30"/>
    <p:sldId id="1487" r:id="rId31"/>
    <p:sldId id="1488" r:id="rId32"/>
    <p:sldId id="1474" r:id="rId33"/>
    <p:sldId id="1475" r:id="rId34"/>
    <p:sldId id="4270" r:id="rId35"/>
    <p:sldId id="471" r:id="rId36"/>
    <p:sldId id="4281" r:id="rId37"/>
    <p:sldId id="1849" r:id="rId38"/>
    <p:sldId id="516" r:id="rId39"/>
    <p:sldId id="504" r:id="rId40"/>
    <p:sldId id="519" r:id="rId41"/>
    <p:sldId id="1857" r:id="rId42"/>
    <p:sldId id="4275" r:id="rId43"/>
    <p:sldId id="4278" r:id="rId44"/>
    <p:sldId id="4279" r:id="rId45"/>
    <p:sldId id="4276" r:id="rId46"/>
    <p:sldId id="382" r:id="rId47"/>
    <p:sldId id="383" r:id="rId48"/>
    <p:sldId id="328" r:id="rId49"/>
    <p:sldId id="1827" r:id="rId50"/>
    <p:sldId id="322" r:id="rId51"/>
    <p:sldId id="285" r:id="rId52"/>
    <p:sldId id="1477" r:id="rId53"/>
    <p:sldId id="4280" r:id="rId54"/>
    <p:sldId id="447" r:id="rId55"/>
    <p:sldId id="1489" r:id="rId56"/>
    <p:sldId id="1464" r:id="rId57"/>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79878-411B-4AF9-8E04-B84A35F51C22}">
          <p14:sldIdLst>
            <p14:sldId id="256"/>
            <p14:sldId id="343"/>
          </p14:sldIdLst>
        </p14:section>
        <p14:section name="The Azure difference" id="{1ED2A8E6-73DF-42B6-B0B0-3425F2CB6D31}">
          <p14:sldIdLst>
            <p14:sldId id="1490"/>
            <p14:sldId id="2204"/>
            <p14:sldId id="3198"/>
            <p14:sldId id="4265"/>
            <p14:sldId id="1839"/>
            <p14:sldId id="1482"/>
          </p14:sldIdLst>
        </p14:section>
        <p14:section name="Azure Services" id="{EBE2A7BC-314F-4165-99E1-C5035882D31B}">
          <p14:sldIdLst>
            <p14:sldId id="4266"/>
          </p14:sldIdLst>
        </p14:section>
        <p14:section name="Security" id="{4E4F8CFB-0FD3-4D6F-B0BC-C3B01DADDECB}">
          <p14:sldIdLst>
            <p14:sldId id="4273"/>
          </p14:sldIdLst>
        </p14:section>
        <p14:section name="Storage" id="{9B9A4A42-C0DB-4AE5-AC7D-51F404A663F8}">
          <p14:sldIdLst>
            <p14:sldId id="4272"/>
          </p14:sldIdLst>
        </p14:section>
        <p14:section name="Authentication" id="{D0C62102-65DF-4DB4-96D1-A81CD43C623E}">
          <p14:sldIdLst>
            <p14:sldId id="4267"/>
            <p14:sldId id="1483"/>
            <p14:sldId id="4268"/>
          </p14:sldIdLst>
        </p14:section>
        <p14:section name="Quarantine" id="{F701AFCD-129F-4671-AEC1-37452DAA6AF1}">
          <p14:sldIdLst>
            <p14:sldId id="4271"/>
            <p14:sldId id="1858"/>
            <p14:sldId id="375"/>
            <p14:sldId id="376"/>
          </p14:sldIdLst>
        </p14:section>
        <p14:section name="Content Trust" id="{1537BAEC-4D64-4813-99E0-65AD338326B0}">
          <p14:sldIdLst>
            <p14:sldId id="4274"/>
            <p14:sldId id="1869"/>
          </p14:sldIdLst>
        </p14:section>
        <p14:section name="Geo-replication" id="{009A9F0D-9394-49B3-B6A8-AD53C37BBCD1}">
          <p14:sldIdLst>
            <p14:sldId id="1485"/>
            <p14:sldId id="1486"/>
            <p14:sldId id="1487"/>
            <p14:sldId id="1488"/>
            <p14:sldId id="1474"/>
            <p14:sldId id="1475"/>
          </p14:sldIdLst>
        </p14:section>
        <p14:section name="Tasks" id="{03013204-7077-490E-A97A-C292D9E5992D}">
          <p14:sldIdLst>
            <p14:sldId id="4270"/>
            <p14:sldId id="471"/>
            <p14:sldId id="4281"/>
            <p14:sldId id="1849"/>
            <p14:sldId id="516"/>
            <p14:sldId id="504"/>
            <p14:sldId id="519"/>
            <p14:sldId id="1857"/>
          </p14:sldIdLst>
        </p14:section>
        <p14:section name="Helm Chart Repositories" id="{ACC08926-422C-402C-8BE4-00174C955057}">
          <p14:sldIdLst>
            <p14:sldId id="4275"/>
            <p14:sldId id="4278"/>
            <p14:sldId id="4279"/>
            <p14:sldId id="4276"/>
          </p14:sldIdLst>
        </p14:section>
        <p14:section name="Auto Purge" id="{AA0D6DB7-DADF-4333-8ADA-6EA335443368}">
          <p14:sldIdLst>
            <p14:sldId id="382"/>
            <p14:sldId id="383"/>
          </p14:sldIdLst>
        </p14:section>
        <p14:section name="Best Practices" id="{39221E6B-17A9-4837-8341-A098B3418344}">
          <p14:sldIdLst>
            <p14:sldId id="328"/>
            <p14:sldId id="1827"/>
            <p14:sldId id="322"/>
          </p14:sldIdLst>
        </p14:section>
        <p14:section name="Performance" id="{E5D10D74-0A52-437B-A2E0-66827A79416F}">
          <p14:sldIdLst>
            <p14:sldId id="285"/>
            <p14:sldId id="1477"/>
          </p14:sldIdLst>
        </p14:section>
        <p14:section name="Beyond" id="{40D26985-1D90-444B-80DD-76D8A0A01D11}">
          <p14:sldIdLst>
            <p14:sldId id="4280"/>
            <p14:sldId id="447"/>
            <p14:sldId id="1489"/>
            <p14:sldId id="14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252526"/>
    <a:srgbClr val="E7EBF5"/>
    <a:srgbClr val="CBD5EA"/>
    <a:srgbClr val="303030"/>
    <a:srgbClr val="7FA5DD"/>
    <a:srgbClr val="8B8B8B"/>
    <a:srgbClr val="E2E2E2"/>
    <a:srgbClr val="E2EAF5"/>
    <a:srgbClr val="909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36" autoAdjust="0"/>
    <p:restoredTop sz="95171" autoAdjust="0"/>
  </p:normalViewPr>
  <p:slideViewPr>
    <p:cSldViewPr snapToGrid="0">
      <p:cViewPr>
        <p:scale>
          <a:sx n="136" d="100"/>
          <a:sy n="136" d="100"/>
        </p:scale>
        <p:origin x="-798" y="-528"/>
      </p:cViewPr>
      <p:guideLst/>
    </p:cSldViewPr>
  </p:slideViewPr>
  <p:notesTextViewPr>
    <p:cViewPr>
      <p:scale>
        <a:sx n="1" d="1"/>
        <a:sy n="1" d="1"/>
      </p:scale>
      <p:origin x="0" y="0"/>
    </p:cViewPr>
  </p:notesTextViewPr>
  <p:sorterViewPr>
    <p:cViewPr>
      <p:scale>
        <a:sx n="100" d="100"/>
        <a:sy n="100" d="100"/>
      </p:scale>
      <p:origin x="0" y="-2341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10/15/2018 3:52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10/15/2018 3:51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9424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4743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27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onsolas" panose="020B0609020204030204" pitchFamily="49" charset="0"/>
              </a:rPr>
              <a:t>{</a:t>
            </a:r>
          </a:p>
          <a:p>
            <a:r>
              <a:rPr lang="en-US" sz="1200">
                <a:latin typeface="Consolas" panose="020B0609020204030204" pitchFamily="49" charset="0"/>
              </a:rPr>
              <a:t>  "id": "0d799b14-404b-4859-b2f6-50c5ee2a2c3a",</a:t>
            </a:r>
          </a:p>
          <a:p>
            <a:r>
              <a:rPr lang="en-US" sz="1200">
                <a:latin typeface="Consolas" panose="020B0609020204030204" pitchFamily="49" charset="0"/>
              </a:rPr>
              <a:t>  "timestamp": "2018-02-28T00:42:54.4509516Z",</a:t>
            </a:r>
          </a:p>
          <a:p>
            <a:r>
              <a:rPr lang="en-US" sz="1200">
                <a:latin typeface="Consolas" panose="020B0609020204030204" pitchFamily="49" charset="0"/>
              </a:rPr>
              <a:t>  "action": "push</a:t>
            </a:r>
            <a:r>
              <a:rPr lang="en-US" sz="1200">
                <a:solidFill>
                  <a:schemeClr val="tx1"/>
                </a:solidFill>
                <a:highlight>
                  <a:srgbClr val="FFFF00"/>
                </a:highlight>
                <a:latin typeface="Consolas" panose="020B0609020204030204" pitchFamily="49" charset="0"/>
              </a:rPr>
              <a:t>-quarantined</a:t>
            </a:r>
            <a:r>
              <a:rPr lang="en-US" sz="1200">
                <a:latin typeface="Consolas" panose="020B0609020204030204" pitchFamily="49" charset="0"/>
              </a:rPr>
              <a:t>",</a:t>
            </a:r>
          </a:p>
          <a:p>
            <a:r>
              <a:rPr lang="en-US" sz="1200">
                <a:latin typeface="Consolas" panose="020B0609020204030204" pitchFamily="49" charset="0"/>
              </a:rPr>
              <a:t>  "target": {</a:t>
            </a:r>
          </a:p>
          <a:p>
            <a:r>
              <a:rPr lang="en-US" sz="1200">
                <a:latin typeface="Consolas" panose="020B0609020204030204" pitchFamily="49" charset="0"/>
              </a:rPr>
              <a:t>    "</a:t>
            </a:r>
            <a:r>
              <a:rPr lang="en-US" sz="1200" err="1">
                <a:latin typeface="Consolas" panose="020B0609020204030204" pitchFamily="49" charset="0"/>
              </a:rPr>
              <a:t>mediaType</a:t>
            </a:r>
            <a:r>
              <a:rPr lang="en-US" sz="1200">
                <a:latin typeface="Consolas" panose="020B0609020204030204" pitchFamily="49" charset="0"/>
              </a:rPr>
              <a:t>": "application/vnd.docker.distribution.manifest.v2+json",</a:t>
            </a:r>
          </a:p>
          <a:p>
            <a:r>
              <a:rPr lang="en-US" sz="1200">
                <a:latin typeface="Consolas" panose="020B0609020204030204" pitchFamily="49" charset="0"/>
              </a:rPr>
              <a:t>    "size": 1791,</a:t>
            </a:r>
          </a:p>
          <a:p>
            <a:r>
              <a:rPr lang="en-US" sz="1200">
                <a:latin typeface="Consolas" panose="020B0609020204030204" pitchFamily="49" charset="0"/>
              </a:rPr>
              <a:t>    "digest": "sha256:91ef6</a:t>
            </a:r>
          </a:p>
          <a:p>
            <a:r>
              <a:rPr lang="en-US" sz="1200">
                <a:latin typeface="Consolas" panose="020B0609020204030204" pitchFamily="49" charset="0"/>
              </a:rPr>
              <a:t>    "length": 1791,</a:t>
            </a:r>
          </a:p>
          <a:p>
            <a:r>
              <a:rPr lang="en-US" sz="1200">
                <a:latin typeface="Consolas" panose="020B0609020204030204" pitchFamily="49" charset="0"/>
              </a:rPr>
              <a:t>    "repository": “</a:t>
            </a:r>
            <a:r>
              <a:rPr lang="en-US" sz="1200" err="1">
                <a:latin typeface="Consolas" panose="020B0609020204030204" pitchFamily="49" charset="0"/>
              </a:rPr>
              <a:t>th</a:t>
            </a:r>
            <a:r>
              <a:rPr lang="en-US" sz="1200">
                <a:latin typeface="Consolas" panose="020B0609020204030204" pitchFamily="49" charset="0"/>
              </a:rPr>
              <a:t>",</a:t>
            </a:r>
          </a:p>
          <a:p>
            <a:r>
              <a:rPr lang="en-US" sz="1200">
                <a:latin typeface="Consolas" panose="020B0609020204030204" pitchFamily="49" charset="0"/>
              </a:rPr>
              <a:t>    "tag": "1.0"</a:t>
            </a:r>
          </a:p>
          <a:p>
            <a:r>
              <a:rPr lang="en-US" sz="1200">
                <a:latin typeface="Consolas" panose="020B0609020204030204" pitchFamily="49" charset="0"/>
              </a:rPr>
              <a:t>  },</a:t>
            </a:r>
          </a:p>
          <a:p>
            <a:r>
              <a:rPr lang="en-US" sz="1200">
                <a:latin typeface="Consolas" panose="020B0609020204030204" pitchFamily="49" charset="0"/>
              </a:rPr>
              <a:t>  "request": {</a:t>
            </a:r>
          </a:p>
          <a:p>
            <a:r>
              <a:rPr lang="en-US" sz="1200">
                <a:latin typeface="Consolas" panose="020B0609020204030204" pitchFamily="49" charset="0"/>
              </a:rPr>
              <a:t>    "id": "978fc988-1e06-49ee-bf71-4f6e331d1591",</a:t>
            </a:r>
          </a:p>
          <a:p>
            <a:r>
              <a:rPr lang="en-US" sz="1200">
                <a:latin typeface="Consolas" panose="020B0609020204030204" pitchFamily="49" charset="0"/>
              </a:rPr>
              <a:t>    "host": "jengademos.azurecr-test.io",</a:t>
            </a:r>
          </a:p>
          <a:p>
            <a:r>
              <a:rPr lang="en-US" sz="1200">
                <a:latin typeface="Consolas" panose="020B0609020204030204" pitchFamily="49" charset="0"/>
              </a:rPr>
              <a:t>    "method": "PUT",</a:t>
            </a:r>
          </a:p>
          <a:p>
            <a:r>
              <a:rPr lang="en-US" sz="1200">
                <a:latin typeface="Consolas" panose="020B0609020204030204" pitchFamily="49" charset="0"/>
              </a:rPr>
              <a:t>    "</a:t>
            </a:r>
            <a:r>
              <a:rPr lang="en-US" sz="1200" err="1">
                <a:latin typeface="Consolas" panose="020B0609020204030204" pitchFamily="49" charset="0"/>
              </a:rPr>
              <a:t>useragent</a:t>
            </a:r>
            <a:r>
              <a:rPr lang="en-US" sz="1200">
                <a:latin typeface="Consolas" panose="020B0609020204030204" pitchFamily="49" charset="0"/>
              </a:rPr>
              <a:t>": "docker/18.03.0-ce-rc1 go/go1.9.4 git-commit/c160c73 kernel/4.9.75-linuxkit-aufs </a:t>
            </a:r>
            <a:r>
              <a:rPr lang="en-US" sz="1200" err="1">
                <a:latin typeface="Consolas" panose="020B0609020204030204" pitchFamily="49" charset="0"/>
              </a:rPr>
              <a:t>os</a:t>
            </a:r>
            <a:r>
              <a:rPr lang="en-US" sz="1200">
                <a:latin typeface="Consolas" panose="020B0609020204030204" pitchFamily="49" charset="0"/>
              </a:rPr>
              <a:t>/</a:t>
            </a:r>
            <a:r>
              <a:rPr lang="en-US" sz="1200" err="1">
                <a:latin typeface="Consolas" panose="020B0609020204030204" pitchFamily="49" charset="0"/>
              </a:rPr>
              <a:t>linux</a:t>
            </a:r>
            <a:r>
              <a:rPr lang="en-US" sz="1200">
                <a:latin typeface="Consolas" panose="020B0609020204030204" pitchFamily="49" charset="0"/>
              </a:rPr>
              <a:t> arch/amd64 </a:t>
            </a:r>
            <a:r>
              <a:rPr lang="en-US" sz="1200" err="1">
                <a:latin typeface="Consolas" panose="020B0609020204030204" pitchFamily="49" charset="0"/>
              </a:rPr>
              <a:t>UpstreamClient</a:t>
            </a:r>
            <a:r>
              <a:rPr lang="en-US" sz="1200">
                <a:latin typeface="Consolas" panose="020B0609020204030204" pitchFamily="49" charset="0"/>
              </a:rPr>
              <a:t>(Docker-Client/18.03.0-ce-rc1 \\(windows\\))"</a:t>
            </a:r>
          </a:p>
          <a:p>
            <a:r>
              <a:rPr lang="en-US" sz="1200">
                <a:latin typeface="Consolas" panose="020B0609020204030204" pitchFamily="49" charset="0"/>
              </a:rPr>
              <a:t>  }</a:t>
            </a:r>
          </a:p>
          <a:p>
            <a:r>
              <a:rPr lang="en-US" sz="1200">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6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2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1B523-0374-4223-8C08-61F5E9DD4A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7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7428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37739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39086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12365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576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10/15/2018 3:51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8994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0900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27</a:t>
            </a:fld>
            <a:endParaRPr lang="en-US"/>
          </a:p>
        </p:txBody>
      </p:sp>
    </p:spTree>
    <p:extLst>
      <p:ext uri="{BB962C8B-B14F-4D97-AF65-F5344CB8AC3E}">
        <p14:creationId xmlns:p14="http://schemas.microsoft.com/office/powerpoint/2010/main" val="224868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75582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37045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31</a:t>
            </a:fld>
            <a:endParaRPr lang="en-US"/>
          </a:p>
        </p:txBody>
      </p:sp>
    </p:spTree>
    <p:extLst>
      <p:ext uri="{BB962C8B-B14F-4D97-AF65-F5344CB8AC3E}">
        <p14:creationId xmlns:p14="http://schemas.microsoft.com/office/powerpoint/2010/main" val="1776883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32</a:t>
            </a:fld>
            <a:endParaRPr lang="en-US"/>
          </a:p>
        </p:txBody>
      </p:sp>
    </p:spTree>
    <p:extLst>
      <p:ext uri="{BB962C8B-B14F-4D97-AF65-F5344CB8AC3E}">
        <p14:creationId xmlns:p14="http://schemas.microsoft.com/office/powerpoint/2010/main" val="188609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33</a:t>
            </a:fld>
            <a:endParaRPr lang="en-US"/>
          </a:p>
        </p:txBody>
      </p:sp>
    </p:spTree>
    <p:extLst>
      <p:ext uri="{BB962C8B-B14F-4D97-AF65-F5344CB8AC3E}">
        <p14:creationId xmlns:p14="http://schemas.microsoft.com/office/powerpoint/2010/main" val="4276373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34</a:t>
            </a:fld>
            <a:endParaRPr lang="en-US"/>
          </a:p>
        </p:txBody>
      </p:sp>
    </p:spTree>
    <p:extLst>
      <p:ext uri="{BB962C8B-B14F-4D97-AF65-F5344CB8AC3E}">
        <p14:creationId xmlns:p14="http://schemas.microsoft.com/office/powerpoint/2010/main" val="3560116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39</a:t>
            </a:fld>
            <a:endParaRPr lang="en-US"/>
          </a:p>
        </p:txBody>
      </p:sp>
    </p:spTree>
    <p:extLst>
      <p:ext uri="{BB962C8B-B14F-4D97-AF65-F5344CB8AC3E}">
        <p14:creationId xmlns:p14="http://schemas.microsoft.com/office/powerpoint/2010/main" val="1891772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40</a:t>
            </a:fld>
            <a:endParaRPr lang="en-US"/>
          </a:p>
        </p:txBody>
      </p:sp>
    </p:spTree>
    <p:extLst>
      <p:ext uri="{BB962C8B-B14F-4D97-AF65-F5344CB8AC3E}">
        <p14:creationId xmlns:p14="http://schemas.microsoft.com/office/powerpoint/2010/main" val="82847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41</a:t>
            </a:fld>
            <a:endParaRPr lang="en-US"/>
          </a:p>
        </p:txBody>
      </p:sp>
    </p:spTree>
    <p:extLst>
      <p:ext uri="{BB962C8B-B14F-4D97-AF65-F5344CB8AC3E}">
        <p14:creationId xmlns:p14="http://schemas.microsoft.com/office/powerpoint/2010/main" val="4085976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55663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[‎2/‎23/‎2018 3:18 PM]  Sajay Antony:  </a:t>
            </a:r>
          </a:p>
          <a:p>
            <a:r>
              <a:rPr lang="en-US" sz="900" kern="1200">
                <a:solidFill>
                  <a:schemeClr val="tx1"/>
                </a:solidFill>
                <a:effectLst/>
                <a:latin typeface="Segoe UI Light" pitchFamily="34" charset="0"/>
                <a:ea typeface="+mn-ea"/>
                <a:cs typeface="+mn-cs"/>
              </a:rPr>
              <a:t>https://git-scm.com/book/en/v2/Git-Branching-Basic-Branching-and-Merging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3:37 PM]  Sajay Antony:  </a:t>
            </a:r>
          </a:p>
          <a:p>
            <a:r>
              <a:rPr lang="en-US" sz="900" kern="1200">
                <a:solidFill>
                  <a:schemeClr val="tx1"/>
                </a:solidFill>
                <a:effectLst/>
                <a:latin typeface="Segoe UI Light" pitchFamily="34" charset="0"/>
                <a:ea typeface="+mn-ea"/>
                <a:cs typeface="+mn-cs"/>
              </a:rPr>
              <a:t>https://docs.docker.com/storage/storagedriver/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4:00 PM]  Sajay Antony:  </a:t>
            </a:r>
          </a:p>
          <a:p>
            <a:r>
              <a:rPr lang="en-US" sz="900" kern="1200">
                <a:solidFill>
                  <a:schemeClr val="tx1"/>
                </a:solidFill>
                <a:effectLst/>
                <a:latin typeface="Segoe UI Light" pitchFamily="34" charset="0"/>
                <a:ea typeface="+mn-ea"/>
                <a:cs typeface="+mn-cs"/>
              </a:rPr>
              <a:t>https://www.cockos.com/licecap/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[‎2/‎23/‎2018 5:10 PM]  Sajay Antony:  </a:t>
            </a:r>
          </a:p>
          <a:p>
            <a:r>
              <a:rPr lang="en-US" sz="900" kern="1200">
                <a:solidFill>
                  <a:schemeClr val="tx1"/>
                </a:solidFill>
                <a:effectLst/>
                <a:latin typeface="Segoe UI Light" pitchFamily="34" charset="0"/>
                <a:ea typeface="+mn-ea"/>
                <a:cs typeface="+mn-cs"/>
              </a:rPr>
              <a:t>https://docs.docker.com/datacenter/dtr/2.4/guides/user/create-promotion-policies/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64626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D1B523-0374-4223-8C08-61F5E9DD4A82}" type="slidenum">
              <a:rPr lang="en-US" smtClean="0"/>
              <a:t>44</a:t>
            </a:fld>
            <a:endParaRPr lang="en-US"/>
          </a:p>
        </p:txBody>
      </p:sp>
    </p:spTree>
    <p:extLst>
      <p:ext uri="{BB962C8B-B14F-4D97-AF65-F5344CB8AC3E}">
        <p14:creationId xmlns:p14="http://schemas.microsoft.com/office/powerpoint/2010/main" val="1685467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38819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503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10/15/2018 3:52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037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95846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10/15/2018 3:51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10/15/2018 3:51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09303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1111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10/15/2018 3:51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873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55128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D7686E2-2141-4ED7-B462-727CD64DE6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89748"/>
            <a:ext cx="12433123" cy="82842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894A99-A752-42BA-B1EB-CDD1CAF93D54}"/>
              </a:ext>
            </a:extLst>
          </p:cNvPr>
          <p:cNvSpPr/>
          <p:nvPr userDrawn="1"/>
        </p:nvSpPr>
        <p:spPr bwMode="auto">
          <a:xfrm rot="10800000">
            <a:off x="1765" y="2965380"/>
            <a:ext cx="12433123"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DA45350-938C-4C1E-87A3-F80ADD4B9546}"/>
              </a:ext>
            </a:extLst>
          </p:cNvPr>
          <p:cNvSpPr/>
          <p:nvPr userDrawn="1"/>
        </p:nvSpPr>
        <p:spPr bwMode="auto">
          <a:xfrm rot="10800000" flipH="1" flipV="1">
            <a:off x="-1765" y="-1378299"/>
            <a:ext cx="12433123" cy="4343678"/>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7" y="3519939"/>
            <a:ext cx="9142769"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7" y="4769049"/>
            <a:ext cx="9142770"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51" y="298654"/>
            <a:ext cx="2033074"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6001"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9"/>
            <a:ext cx="11886001"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4888" cy="738664"/>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285" y="2129450"/>
            <a:ext cx="11888047"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4888"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858" y="1258044"/>
            <a:ext cx="12038031" cy="222830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9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919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26839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09794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839" y="1464074"/>
            <a:ext cx="11238030"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352066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876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48422" y="4680828"/>
            <a:ext cx="10725091"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10/15/2018</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306019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54361" y="3673745"/>
            <a:ext cx="932616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10/15/2018</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40485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2228046"/>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6460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563"/>
            <a:fld id="{E3D02235-C08E-4AEA-8D61-FC3E7E13898F}" type="datetimeFigureOut">
              <a:rPr lang="en-US" smtClean="0">
                <a:solidFill>
                  <a:srgbClr val="505050"/>
                </a:solidFill>
              </a:rPr>
              <a:pPr defTabSz="932563"/>
              <a:t>10/15/2018</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A6C9A7EF-9311-444E-9915-F8574E1A5F7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57871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21" y="445843"/>
            <a:ext cx="914283"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466" y="2590884"/>
            <a:ext cx="9588857"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21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01" y="445840"/>
            <a:ext cx="914283"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466" y="2590884"/>
            <a:ext cx="9588857"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466" y="4429278"/>
            <a:ext cx="9588857"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8272" y="447300"/>
            <a:ext cx="46939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86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1"/>
            <a:ext cx="11565684"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90307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229975"/>
            <a:ext cx="11565684" cy="1959511"/>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36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36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2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sz="4400">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95117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53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47080"/>
            <a:ext cx="11565684"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9342"/>
            <a:ext cx="3702847"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9342"/>
            <a:ext cx="3695228"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9343"/>
            <a:ext cx="3702847" cy="2700739"/>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20302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7"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5"/>
            <a:ext cx="3702847"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49220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5377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30" y="1137077"/>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4"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19" y="2359341"/>
            <a:ext cx="5666652"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3319" y="2359342"/>
            <a:ext cx="5658397"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072" y="6559056"/>
            <a:ext cx="11551723"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41561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2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20" y="225110"/>
            <a:ext cx="11561874"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047"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173"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4300"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7426"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0554" y="1161415"/>
            <a:ext cx="1744440" cy="418319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072" y="6559056"/>
            <a:ext cx="11551723"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812976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072" y="6559056"/>
            <a:ext cx="11551723"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254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0" y="1207896"/>
            <a:ext cx="7626965"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2" y="6559056"/>
            <a:ext cx="11551723"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89096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072" y="6559056"/>
            <a:ext cx="11551723"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94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2"/>
            <a:ext cx="2144883" cy="457200"/>
          </a:xfrm>
          <a:prstGeom prst="rect">
            <a:avLst/>
          </a:prstGeom>
        </p:spPr>
      </p:pic>
    </p:spTree>
    <p:extLst>
      <p:ext uri="{BB962C8B-B14F-4D97-AF65-F5344CB8AC3E}">
        <p14:creationId xmlns:p14="http://schemas.microsoft.com/office/powerpoint/2010/main" val="16088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30" y="6444246"/>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3" y="3268662"/>
            <a:ext cx="2144883" cy="457200"/>
          </a:xfrm>
          <a:prstGeom prst="rect">
            <a:avLst/>
          </a:prstGeom>
        </p:spPr>
      </p:pic>
    </p:spTree>
    <p:extLst>
      <p:ext uri="{BB962C8B-B14F-4D97-AF65-F5344CB8AC3E}">
        <p14:creationId xmlns:p14="http://schemas.microsoft.com/office/powerpoint/2010/main" val="356648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5"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7"/>
            <a:ext cx="11886001"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7"/>
            <a:ext cx="11886001"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886001"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6.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5.png"/><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7" r:id="rId9"/>
    <p:sldLayoutId id="2147484278"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3" r:id="rId21"/>
    <p:sldLayoutId id="2147485154" r:id="rId22"/>
    <p:sldLayoutId id="2147485156"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17"/>
          <a:stretch>
            <a:fillRect/>
          </a:stretch>
        </p:blipFill>
        <p:spPr>
          <a:xfrm rot="5400000">
            <a:off x="9224865" y="3280879"/>
            <a:ext cx="6994525" cy="432767"/>
          </a:xfrm>
          <a:prstGeom prst="rect">
            <a:avLst/>
          </a:prstGeom>
        </p:spPr>
      </p:pic>
      <p:sp>
        <p:nvSpPr>
          <p:cNvPr id="2" name="Title Placeholder 1"/>
          <p:cNvSpPr>
            <a:spLocks noGrp="1"/>
          </p:cNvSpPr>
          <p:nvPr>
            <p:ph type="title"/>
          </p:nvPr>
        </p:nvSpPr>
        <p:spPr>
          <a:xfrm>
            <a:off x="434920" y="228574"/>
            <a:ext cx="11561874" cy="758825"/>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46031" y="1132205"/>
            <a:ext cx="11561874"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949880" y="3072036"/>
            <a:ext cx="6995160" cy="849818"/>
          </a:xfrm>
          <a:prstGeom prst="rect">
            <a:avLst/>
          </a:prstGeom>
        </p:spPr>
      </p:pic>
    </p:spTree>
    <p:extLst>
      <p:ext uri="{BB962C8B-B14F-4D97-AF65-F5344CB8AC3E}">
        <p14:creationId xmlns:p14="http://schemas.microsoft.com/office/powerpoint/2010/main" val="512482034"/>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5" r:id="rId3"/>
    <p:sldLayoutId id="2147484836" r:id="rId4"/>
    <p:sldLayoutId id="2147484837" r:id="rId5"/>
    <p:sldLayoutId id="2147484838" r:id="rId6"/>
    <p:sldLayoutId id="2147484839" r:id="rId7"/>
    <p:sldLayoutId id="2147484840" r:id="rId8"/>
    <p:sldLayoutId id="2147484841" r:id="rId9"/>
    <p:sldLayoutId id="2147484845" r:id="rId10"/>
    <p:sldLayoutId id="2147484849" r:id="rId11"/>
    <p:sldLayoutId id="2147484850" r:id="rId12"/>
    <p:sldLayoutId id="2147484852" r:id="rId13"/>
    <p:sldLayoutId id="2147484853" r:id="rId14"/>
    <p:sldLayoutId id="2147484854" r:id="rId1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8" userDrawn="1">
          <p15:clr>
            <a:srgbClr val="C35EA4"/>
          </p15:clr>
        </p15:guide>
        <p15:guide id="9" pos="5078" userDrawn="1">
          <p15:clr>
            <a:srgbClr val="C35EA4"/>
          </p15:clr>
        </p15:guide>
        <p15:guide id="10" pos="5221" userDrawn="1">
          <p15:clr>
            <a:srgbClr val="C35EA4"/>
          </p15:clr>
        </p15:guide>
        <p15:guide id="11" pos="6316" userDrawn="1">
          <p15:clr>
            <a:srgbClr val="C35EA4"/>
          </p15:clr>
        </p15:guide>
        <p15:guide id="12" pos="6459" userDrawn="1">
          <p15:clr>
            <a:srgbClr val="C35EA4"/>
          </p15:clr>
        </p15:guide>
        <p15:guide id="16" pos="274" userDrawn="1">
          <p15:clr>
            <a:srgbClr val="F26B43"/>
          </p15:clr>
        </p15:guide>
        <p15:guide id="17" pos="7557"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svg"/><Relationship Id="rId18" Type="http://schemas.openxmlformats.org/officeDocument/2006/relationships/image" Target="../media/image32.png"/><Relationship Id="rId3" Type="http://schemas.openxmlformats.org/officeDocument/2006/relationships/image" Target="../media/image65.svg"/><Relationship Id="rId7" Type="http://schemas.openxmlformats.org/officeDocument/2006/relationships/image" Target="../media/image56.emf"/><Relationship Id="rId12" Type="http://schemas.openxmlformats.org/officeDocument/2006/relationships/image" Target="../media/image69.png"/><Relationship Id="rId17" Type="http://schemas.openxmlformats.org/officeDocument/2006/relationships/image" Target="../media/image51.svg"/><Relationship Id="rId2" Type="http://schemas.openxmlformats.org/officeDocument/2006/relationships/image" Target="../media/image64.png"/><Relationship Id="rId16"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emf"/><Relationship Id="rId11" Type="http://schemas.openxmlformats.org/officeDocument/2006/relationships/image" Target="../media/image68.svg"/><Relationship Id="rId5" Type="http://schemas.openxmlformats.org/officeDocument/2006/relationships/image" Target="../media/image30.png"/><Relationship Id="rId15" Type="http://schemas.openxmlformats.org/officeDocument/2006/relationships/image" Target="../media/image43.svg"/><Relationship Id="rId10" Type="http://schemas.openxmlformats.org/officeDocument/2006/relationships/image" Target="../media/image67.png"/><Relationship Id="rId19" Type="http://schemas.openxmlformats.org/officeDocument/2006/relationships/image" Target="../media/image71.png"/><Relationship Id="rId4" Type="http://schemas.openxmlformats.org/officeDocument/2006/relationships/image" Target="../media/image33.png"/><Relationship Id="rId9" Type="http://schemas.openxmlformats.org/officeDocument/2006/relationships/image" Target="../media/image55.emf"/><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2.xml"/><Relationship Id="rId7"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54.emf"/><Relationship Id="rId11" Type="http://schemas.openxmlformats.org/officeDocument/2006/relationships/image" Target="../media/image49.png"/><Relationship Id="rId5" Type="http://schemas.openxmlformats.org/officeDocument/2006/relationships/image" Target="../media/image53.png"/><Relationship Id="rId10" Type="http://schemas.openxmlformats.org/officeDocument/2006/relationships/image" Target="../media/image33.png"/><Relationship Id="rId4" Type="http://schemas.openxmlformats.org/officeDocument/2006/relationships/image" Target="../media/image52.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82.png"/><Relationship Id="rId4" Type="http://schemas.openxmlformats.org/officeDocument/2006/relationships/image" Target="../media/image81.sv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7.svg"/><Relationship Id="rId3" Type="http://schemas.openxmlformats.org/officeDocument/2006/relationships/image" Target="../media/image83.png"/><Relationship Id="rId7" Type="http://schemas.openxmlformats.org/officeDocument/2006/relationships/image" Target="../media/image86.svg"/><Relationship Id="rId12"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49.png"/><Relationship Id="rId10" Type="http://schemas.openxmlformats.org/officeDocument/2006/relationships/image" Target="../media/image89.png"/><Relationship Id="rId4" Type="http://schemas.openxmlformats.org/officeDocument/2006/relationships/image" Target="../media/image84.svg"/><Relationship Id="rId9" Type="http://schemas.openxmlformats.org/officeDocument/2006/relationships/image" Target="../media/image88.sv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41.svg"/><Relationship Id="rId3" Type="http://schemas.openxmlformats.org/officeDocument/2006/relationships/image" Target="../media/image83.png"/><Relationship Id="rId7" Type="http://schemas.openxmlformats.org/officeDocument/2006/relationships/image" Target="../media/image86.sv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85.png"/><Relationship Id="rId11" Type="http://schemas.openxmlformats.org/officeDocument/2006/relationships/image" Target="../media/image88.svg"/><Relationship Id="rId5" Type="http://schemas.openxmlformats.org/officeDocument/2006/relationships/image" Target="../media/image49.png"/><Relationship Id="rId15" Type="http://schemas.openxmlformats.org/officeDocument/2006/relationships/image" Target="../media/image47.svg"/><Relationship Id="rId10" Type="http://schemas.openxmlformats.org/officeDocument/2006/relationships/image" Target="../media/image87.png"/><Relationship Id="rId4" Type="http://schemas.openxmlformats.org/officeDocument/2006/relationships/image" Target="../media/image84.svg"/><Relationship Id="rId9" Type="http://schemas.openxmlformats.org/officeDocument/2006/relationships/image" Target="../media/image90.svg"/><Relationship Id="rId1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2.png"/><Relationship Id="rId7" Type="http://schemas.openxmlformats.org/officeDocument/2006/relationships/hyperlink" Target="https://aka.ms/ACR/Roadmap"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aka.ms/ACR/geo-replication" TargetMode="External"/><Relationship Id="rId5" Type="http://schemas.openxmlformats.org/officeDocument/2006/relationships/hyperlink" Target="https://aka.ms/ACR/Docs" TargetMode="External"/><Relationship Id="rId10" Type="http://schemas.openxmlformats.org/officeDocument/2006/relationships/image" Target="../media/image49.png"/><Relationship Id="rId4" Type="http://schemas.openxmlformats.org/officeDocument/2006/relationships/hyperlink" Target="https://aka.ms/ACR" TargetMode="External"/><Relationship Id="rId9"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5.sv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hyperlink" Target="https://aka.ms/acr/tasks" TargetMode="External"/><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43.svg"/><Relationship Id="rId18" Type="http://schemas.openxmlformats.org/officeDocument/2006/relationships/image" Target="../media/image94.png"/><Relationship Id="rId26" Type="http://schemas.openxmlformats.org/officeDocument/2006/relationships/image" Target="../media/image50.png"/><Relationship Id="rId3" Type="http://schemas.openxmlformats.org/officeDocument/2006/relationships/notesSlide" Target="../notesSlides/notesSlide22.xml"/><Relationship Id="rId21"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42.png"/><Relationship Id="rId17" Type="http://schemas.openxmlformats.org/officeDocument/2006/relationships/image" Target="../media/image93.png"/><Relationship Id="rId25" Type="http://schemas.microsoft.com/office/2007/relationships/hdphoto" Target="../media/hdphoto3.wdp"/><Relationship Id="rId2" Type="http://schemas.openxmlformats.org/officeDocument/2006/relationships/slideLayout" Target="../slideLayouts/slideLayout13.xml"/><Relationship Id="rId16" Type="http://schemas.openxmlformats.org/officeDocument/2006/relationships/image" Target="../media/image92.png"/><Relationship Id="rId20" Type="http://schemas.openxmlformats.org/officeDocument/2006/relationships/image" Target="../media/image49.png"/><Relationship Id="rId29" Type="http://schemas.openxmlformats.org/officeDocument/2006/relationships/image" Target="../media/image39.png"/><Relationship Id="rId1" Type="http://schemas.openxmlformats.org/officeDocument/2006/relationships/tags" Target="../tags/tag3.xml"/><Relationship Id="rId6" Type="http://schemas.openxmlformats.org/officeDocument/2006/relationships/image" Target="../media/image56.emf"/><Relationship Id="rId11" Type="http://schemas.openxmlformats.org/officeDocument/2006/relationships/image" Target="../media/image68.svg"/><Relationship Id="rId24" Type="http://schemas.openxmlformats.org/officeDocument/2006/relationships/image" Target="../media/image96.png"/><Relationship Id="rId5" Type="http://schemas.openxmlformats.org/officeDocument/2006/relationships/image" Target="../media/image55.emf"/><Relationship Id="rId15" Type="http://schemas.openxmlformats.org/officeDocument/2006/relationships/image" Target="../media/image91.png"/><Relationship Id="rId23" Type="http://schemas.openxmlformats.org/officeDocument/2006/relationships/image" Target="../media/image95.png"/><Relationship Id="rId28" Type="http://schemas.openxmlformats.org/officeDocument/2006/relationships/image" Target="../media/image33.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54.emf"/><Relationship Id="rId9" Type="http://schemas.openxmlformats.org/officeDocument/2006/relationships/image" Target="../media/image70.svg"/><Relationship Id="rId14" Type="http://schemas.openxmlformats.org/officeDocument/2006/relationships/image" Target="../media/image60.emf"/><Relationship Id="rId22" Type="http://schemas.openxmlformats.org/officeDocument/2006/relationships/image" Target="../media/image30.png"/><Relationship Id="rId27" Type="http://schemas.openxmlformats.org/officeDocument/2006/relationships/image" Target="../media/image51.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97.gi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1.png"/><Relationship Id="rId18" Type="http://schemas.openxmlformats.org/officeDocument/2006/relationships/image" Target="../media/image104.png"/><Relationship Id="rId3" Type="http://schemas.openxmlformats.org/officeDocument/2006/relationships/image" Target="../media/image51.svg"/><Relationship Id="rId7" Type="http://schemas.openxmlformats.org/officeDocument/2006/relationships/image" Target="../media/image98.png"/><Relationship Id="rId12" Type="http://schemas.openxmlformats.org/officeDocument/2006/relationships/image" Target="../media/image100.png"/><Relationship Id="rId17" Type="http://schemas.openxmlformats.org/officeDocument/2006/relationships/image" Target="../media/image94.png"/><Relationship Id="rId2" Type="http://schemas.openxmlformats.org/officeDocument/2006/relationships/image" Target="../media/image50.png"/><Relationship Id="rId16" Type="http://schemas.openxmlformats.org/officeDocument/2006/relationships/image" Target="../media/image103.png"/><Relationship Id="rId1" Type="http://schemas.openxmlformats.org/officeDocument/2006/relationships/slideLayout" Target="../slideLayouts/slideLayout30.xml"/><Relationship Id="rId6" Type="http://schemas.openxmlformats.org/officeDocument/2006/relationships/image" Target="../media/image65.svg"/><Relationship Id="rId11" Type="http://schemas.openxmlformats.org/officeDocument/2006/relationships/image" Target="../media/image93.png"/><Relationship Id="rId5" Type="http://schemas.openxmlformats.org/officeDocument/2006/relationships/image" Target="../media/image64.png"/><Relationship Id="rId15" Type="http://schemas.openxmlformats.org/officeDocument/2006/relationships/image" Target="../media/image102.png"/><Relationship Id="rId10" Type="http://schemas.openxmlformats.org/officeDocument/2006/relationships/image" Target="../media/image92.png"/><Relationship Id="rId4" Type="http://schemas.openxmlformats.org/officeDocument/2006/relationships/image" Target="../media/image60.emf"/><Relationship Id="rId9" Type="http://schemas.openxmlformats.org/officeDocument/2006/relationships/image" Target="../media/image91.png"/><Relationship Id="rId14" Type="http://schemas.openxmlformats.org/officeDocument/2006/relationships/hyperlink" Target="https://aka.ms/acr/task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107.png"/><Relationship Id="rId18" Type="http://schemas.microsoft.com/office/2007/relationships/hdphoto" Target="../media/hdphoto3.wdp"/><Relationship Id="rId3" Type="http://schemas.openxmlformats.org/officeDocument/2006/relationships/notesSlide" Target="../notesSlides/notesSlide24.xml"/><Relationship Id="rId7" Type="http://schemas.openxmlformats.org/officeDocument/2006/relationships/image" Target="../media/image64.png"/><Relationship Id="rId12" Type="http://schemas.openxmlformats.org/officeDocument/2006/relationships/image" Target="../media/image106.tiff"/><Relationship Id="rId17" Type="http://schemas.openxmlformats.org/officeDocument/2006/relationships/image" Target="../media/image96.png"/><Relationship Id="rId2" Type="http://schemas.openxmlformats.org/officeDocument/2006/relationships/slideLayout" Target="../slideLayouts/slideLayout20.xml"/><Relationship Id="rId16" Type="http://schemas.openxmlformats.org/officeDocument/2006/relationships/image" Target="../media/image110.svg"/><Relationship Id="rId1" Type="http://schemas.openxmlformats.org/officeDocument/2006/relationships/tags" Target="../tags/tag5.xml"/><Relationship Id="rId6" Type="http://schemas.openxmlformats.org/officeDocument/2006/relationships/image" Target="../media/image105.svg"/><Relationship Id="rId11" Type="http://schemas.openxmlformats.org/officeDocument/2006/relationships/image" Target="../media/image95.png"/><Relationship Id="rId5" Type="http://schemas.openxmlformats.org/officeDocument/2006/relationships/image" Target="../media/image50.png"/><Relationship Id="rId15" Type="http://schemas.openxmlformats.org/officeDocument/2006/relationships/image" Target="../media/image109.png"/><Relationship Id="rId10" Type="http://schemas.openxmlformats.org/officeDocument/2006/relationships/image" Target="../media/image62.png"/><Relationship Id="rId4" Type="http://schemas.openxmlformats.org/officeDocument/2006/relationships/image" Target="../media/image54.emf"/><Relationship Id="rId9" Type="http://schemas.openxmlformats.org/officeDocument/2006/relationships/image" Target="../media/image60.emf"/><Relationship Id="rId14" Type="http://schemas.openxmlformats.org/officeDocument/2006/relationships/image" Target="../media/image108.sv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7.png"/><Relationship Id="rId18" Type="http://schemas.microsoft.com/office/2007/relationships/hdphoto" Target="../media/hdphoto3.wdp"/><Relationship Id="rId3" Type="http://schemas.openxmlformats.org/officeDocument/2006/relationships/notesSlide" Target="../notesSlides/notesSlide25.xml"/><Relationship Id="rId7" Type="http://schemas.openxmlformats.org/officeDocument/2006/relationships/image" Target="../media/image105.svg"/><Relationship Id="rId12" Type="http://schemas.openxmlformats.org/officeDocument/2006/relationships/image" Target="../media/image95.png"/><Relationship Id="rId17" Type="http://schemas.openxmlformats.org/officeDocument/2006/relationships/image" Target="../media/image96.png"/><Relationship Id="rId2" Type="http://schemas.openxmlformats.org/officeDocument/2006/relationships/slideLayout" Target="../slideLayouts/slideLayout20.xml"/><Relationship Id="rId16" Type="http://schemas.openxmlformats.org/officeDocument/2006/relationships/image" Target="../media/image110.svg"/><Relationship Id="rId1" Type="http://schemas.openxmlformats.org/officeDocument/2006/relationships/tags" Target="../tags/tag6.xml"/><Relationship Id="rId6" Type="http://schemas.openxmlformats.org/officeDocument/2006/relationships/image" Target="../media/image50.png"/><Relationship Id="rId11" Type="http://schemas.openxmlformats.org/officeDocument/2006/relationships/image" Target="../media/image62.png"/><Relationship Id="rId5" Type="http://schemas.openxmlformats.org/officeDocument/2006/relationships/image" Target="../media/image106.tiff"/><Relationship Id="rId15" Type="http://schemas.openxmlformats.org/officeDocument/2006/relationships/image" Target="../media/image109.png"/><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65.svg"/><Relationship Id="rId14" Type="http://schemas.openxmlformats.org/officeDocument/2006/relationships/image" Target="../media/image108.svg"/></Relationships>
</file>

<file path=ppt/slides/_rels/slide33.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108.svg"/><Relationship Id="rId18" Type="http://schemas.openxmlformats.org/officeDocument/2006/relationships/image" Target="../media/image54.emf"/><Relationship Id="rId3" Type="http://schemas.openxmlformats.org/officeDocument/2006/relationships/notesSlide" Target="../notesSlides/notesSlide26.xml"/><Relationship Id="rId7" Type="http://schemas.openxmlformats.org/officeDocument/2006/relationships/image" Target="../media/image64.png"/><Relationship Id="rId12" Type="http://schemas.openxmlformats.org/officeDocument/2006/relationships/image" Target="../media/image107.png"/><Relationship Id="rId17" Type="http://schemas.microsoft.com/office/2007/relationships/hdphoto" Target="../media/hdphoto3.wdp"/><Relationship Id="rId2" Type="http://schemas.openxmlformats.org/officeDocument/2006/relationships/slideLayout" Target="../slideLayouts/slideLayout20.xml"/><Relationship Id="rId16" Type="http://schemas.openxmlformats.org/officeDocument/2006/relationships/image" Target="../media/image96.png"/><Relationship Id="rId1" Type="http://schemas.openxmlformats.org/officeDocument/2006/relationships/tags" Target="../tags/tag7.xml"/><Relationship Id="rId6" Type="http://schemas.openxmlformats.org/officeDocument/2006/relationships/image" Target="../media/image105.svg"/><Relationship Id="rId11" Type="http://schemas.openxmlformats.org/officeDocument/2006/relationships/image" Target="../media/image95.png"/><Relationship Id="rId5" Type="http://schemas.openxmlformats.org/officeDocument/2006/relationships/image" Target="../media/image50.png"/><Relationship Id="rId15" Type="http://schemas.openxmlformats.org/officeDocument/2006/relationships/image" Target="../media/image110.svg"/><Relationship Id="rId10" Type="http://schemas.openxmlformats.org/officeDocument/2006/relationships/image" Target="../media/image62.png"/><Relationship Id="rId4" Type="http://schemas.openxmlformats.org/officeDocument/2006/relationships/image" Target="../media/image106.tiff"/><Relationship Id="rId9" Type="http://schemas.openxmlformats.org/officeDocument/2006/relationships/image" Target="../media/image60.emf"/><Relationship Id="rId14"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49.png"/><Relationship Id="rId18" Type="http://schemas.openxmlformats.org/officeDocument/2006/relationships/image" Target="../media/image92.png"/><Relationship Id="rId3" Type="http://schemas.openxmlformats.org/officeDocument/2006/relationships/notesSlide" Target="../notesSlides/notesSlide27.xml"/><Relationship Id="rId7" Type="http://schemas.openxmlformats.org/officeDocument/2006/relationships/image" Target="../media/image111.png"/><Relationship Id="rId12" Type="http://schemas.openxmlformats.org/officeDocument/2006/relationships/image" Target="../media/image29.png"/><Relationship Id="rId17" Type="http://schemas.openxmlformats.org/officeDocument/2006/relationships/image" Target="../media/image91.png"/><Relationship Id="rId2" Type="http://schemas.openxmlformats.org/officeDocument/2006/relationships/slideLayout" Target="../slideLayouts/slideLayout31.xml"/><Relationship Id="rId16" Type="http://schemas.openxmlformats.org/officeDocument/2006/relationships/image" Target="../media/image30.png"/><Relationship Id="rId20" Type="http://schemas.openxmlformats.org/officeDocument/2006/relationships/image" Target="../media/image93.png"/><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104.png"/><Relationship Id="rId5" Type="http://schemas.openxmlformats.org/officeDocument/2006/relationships/image" Target="../media/image95.png"/><Relationship Id="rId15" Type="http://schemas.openxmlformats.org/officeDocument/2006/relationships/image" Target="../media/image54.emf"/><Relationship Id="rId10" Type="http://schemas.openxmlformats.org/officeDocument/2006/relationships/image" Target="../media/image94.png"/><Relationship Id="rId19" Type="http://schemas.openxmlformats.org/officeDocument/2006/relationships/image" Target="../media/image113.png"/><Relationship Id="rId4" Type="http://schemas.openxmlformats.org/officeDocument/2006/relationships/image" Target="../media/image62.png"/><Relationship Id="rId9" Type="http://schemas.openxmlformats.org/officeDocument/2006/relationships/image" Target="../media/image60.emf"/><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6.gif"/><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33.png"/><Relationship Id="rId10" Type="http://schemas.openxmlformats.org/officeDocument/2006/relationships/image" Target="../media/image123.png"/><Relationship Id="rId4" Type="http://schemas.openxmlformats.org/officeDocument/2006/relationships/image" Target="../media/image51.svg"/><Relationship Id="rId9" Type="http://schemas.openxmlformats.org/officeDocument/2006/relationships/image" Target="../media/image122.svg"/><Relationship Id="rId1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hyperlink" Target="https://stevelasker.blog/2018/03/01/docker-tagging-best-practices-for-tagging-and-versioning-docker-images/"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44.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127.jpeg"/></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aka.ms/acr/roadmap"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container-registry/container-registry-geo-replication"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aka.ms/acr/skus" TargetMode="External"/><Relationship Id="rId5" Type="http://schemas.openxmlformats.org/officeDocument/2006/relationships/hyperlink" Target="https://docs.docker.com/registry/spec/api/#pushing-an-image" TargetMode="External"/><Relationship Id="rId4" Type="http://schemas.openxmlformats.org/officeDocument/2006/relationships/hyperlink" Target="https://docs.docker.com/registry/spec/api/#pulling-an-imag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com-29384-merge.azurewebsites.net/en-us/services/active-directory/"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com-29384-merge.azurewebsites.net/en-us/services/container-registry/" TargetMode="External"/><Relationship Id="rId5" Type="http://schemas.openxmlformats.org/officeDocument/2006/relationships/hyperlink" Target="https://acom-29384-merge.azurewebsites.net/en-us/services/log-analytics/" TargetMode="External"/><Relationship Id="rId4" Type="http://schemas.openxmlformats.org/officeDocument/2006/relationships/hyperlink" Target="https://acom-29384-merge.azurewebsites.net/en-us/services/application-insight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35.svg"/><Relationship Id="rId20" Type="http://schemas.openxmlformats.org/officeDocument/2006/relationships/image" Target="../media/image39.png"/><Relationship Id="rId1" Type="http://schemas.openxmlformats.org/officeDocument/2006/relationships/slideLayout" Target="../slideLayouts/slideLayout25.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svg"/><Relationship Id="rId27"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9.png"/><Relationship Id="rId18" Type="http://schemas.openxmlformats.org/officeDocument/2006/relationships/image" Target="../media/image42.png"/><Relationship Id="rId3" Type="http://schemas.openxmlformats.org/officeDocument/2006/relationships/image" Target="../media/image52.png"/><Relationship Id="rId7" Type="http://schemas.openxmlformats.org/officeDocument/2006/relationships/image" Target="../media/image56.emf"/><Relationship Id="rId12" Type="http://schemas.openxmlformats.org/officeDocument/2006/relationships/image" Target="../media/image60.emf"/><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55.emf"/><Relationship Id="rId11" Type="http://schemas.microsoft.com/office/2007/relationships/hdphoto" Target="../media/hdphoto2.wdp"/><Relationship Id="rId5" Type="http://schemas.openxmlformats.org/officeDocument/2006/relationships/image" Target="../media/image54.emf"/><Relationship Id="rId15" Type="http://schemas.openxmlformats.org/officeDocument/2006/relationships/image" Target="../media/image39.png"/><Relationship Id="rId10" Type="http://schemas.openxmlformats.org/officeDocument/2006/relationships/image" Target="../media/image59.png"/><Relationship Id="rId19" Type="http://schemas.openxmlformats.org/officeDocument/2006/relationships/image" Target="../media/image43.svg"/><Relationship Id="rId4" Type="http://schemas.openxmlformats.org/officeDocument/2006/relationships/image" Target="../media/image53.png"/><Relationship Id="rId9" Type="http://schemas.openxmlformats.org/officeDocument/2006/relationships/image" Target="../media/image58.gif"/><Relationship Id="rId14" Type="http://schemas.openxmlformats.org/officeDocument/2006/relationships/image" Target="../media/image61.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667" y="2911555"/>
            <a:ext cx="9142769" cy="1810123"/>
          </a:xfrm>
        </p:spPr>
        <p:txBody>
          <a:bodyPr/>
          <a:lstStyle/>
          <a:p>
            <a:r>
              <a:rPr lang="en-US" dirty="0">
                <a:effectLst>
                  <a:outerShdw blurRad="50800" dist="38100" dir="2700000" algn="tl" rotWithShape="0">
                    <a:prstClr val="black">
                      <a:alpha val="40000"/>
                    </a:prstClr>
                  </a:outerShdw>
                </a:effectLst>
              </a:rPr>
              <a:t>Azure Container Registry Overview</a:t>
            </a:r>
          </a:p>
        </p:txBody>
      </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effectLst>
                  <a:outerShdw blurRad="50800" dist="38100" dir="2700000" algn="tl" rotWithShape="0">
                    <a:prstClr val="black">
                      <a:alpha val="40000"/>
                    </a:prstClr>
                  </a:outerShdw>
                </a:effectLst>
              </a:rPr>
              <a:t>Steve Lasker</a:t>
            </a:r>
          </a:p>
          <a:p>
            <a:r>
              <a:rPr lang="en-US" dirty="0">
                <a:effectLst>
                  <a:outerShdw blurRad="50800" dist="38100" dir="2700000" algn="tl" rotWithShape="0">
                    <a:prstClr val="black">
                      <a:alpha val="40000"/>
                    </a:prstClr>
                  </a:outerShdw>
                </a:effectLst>
              </a:rPr>
              <a:t>Principal Program Manager</a:t>
            </a:r>
          </a:p>
          <a:p>
            <a:r>
              <a:rPr lang="en-US" dirty="0">
                <a:effectLst>
                  <a:outerShdw blurRad="50800" dist="38100" dir="2700000" algn="tl" rotWithShape="0">
                    <a:prstClr val="black">
                      <a:alpha val="40000"/>
                    </a:prstClr>
                  </a:outerShdw>
                </a:effectLst>
              </a:rPr>
              <a:t>Azure Container Registries</a:t>
            </a:r>
          </a:p>
          <a:p>
            <a:r>
              <a:rPr lang="en-US" dirty="0">
                <a:effectLst>
                  <a:outerShdw blurRad="50800" dist="38100" dir="2700000" algn="tl" rotWithShape="0">
                    <a:prstClr val="black">
                      <a:alpha val="40000"/>
                    </a:prstClr>
                  </a:outerShdw>
                </a:effectLst>
              </a:rPr>
              <a:t>@</a:t>
            </a:r>
            <a:r>
              <a:rPr lang="en-US" dirty="0" err="1">
                <a:effectLst>
                  <a:outerShdw blurRad="50800" dist="38100" dir="2700000" algn="tl" rotWithShape="0">
                    <a:prstClr val="black">
                      <a:alpha val="40000"/>
                    </a:prstClr>
                  </a:outerShdw>
                </a:effectLst>
              </a:rPr>
              <a:t>SteveLasker</a:t>
            </a:r>
            <a:endParaRPr lang="en-US" dirty="0">
              <a:effectLst>
                <a:outerShdw blurRad="50800" dist="38100" dir="2700000" algn="tl" rotWithShape="0">
                  <a:prstClr val="black">
                    <a:alpha val="40000"/>
                  </a:prstClr>
                </a:outerShdw>
              </a:effectLst>
            </a:endParaRP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7647111" y="2538186"/>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766C-6933-46B0-9688-47BFA2446EDB}"/>
              </a:ext>
            </a:extLst>
          </p:cNvPr>
          <p:cNvSpPr>
            <a:spLocks noGrp="1"/>
          </p:cNvSpPr>
          <p:nvPr>
            <p:ph type="title"/>
          </p:nvPr>
        </p:nvSpPr>
        <p:spPr/>
        <p:txBody>
          <a:bodyPr/>
          <a:lstStyle/>
          <a:p>
            <a:r>
              <a:rPr lang="en-US" dirty="0"/>
              <a:t>Container Security</a:t>
            </a:r>
          </a:p>
        </p:txBody>
      </p:sp>
      <p:sp>
        <p:nvSpPr>
          <p:cNvPr id="3" name="Text Placeholder 2">
            <a:extLst>
              <a:ext uri="{FF2B5EF4-FFF2-40B4-BE49-F238E27FC236}">
                <a16:creationId xmlns:a16="http://schemas.microsoft.com/office/drawing/2014/main" id="{49758A3C-F031-4DAD-8D54-DE68F76398C5}"/>
              </a:ext>
            </a:extLst>
          </p:cNvPr>
          <p:cNvSpPr>
            <a:spLocks noGrp="1"/>
          </p:cNvSpPr>
          <p:nvPr>
            <p:ph sz="quarter" idx="10"/>
          </p:nvPr>
        </p:nvSpPr>
        <p:spPr>
          <a:xfrm>
            <a:off x="274602" y="1670937"/>
            <a:ext cx="11704037" cy="3447098"/>
          </a:xfrm>
        </p:spPr>
        <p:txBody>
          <a:bodyPr/>
          <a:lstStyle/>
          <a:p>
            <a:r>
              <a:rPr lang="en-US" sz="4000" dirty="0"/>
              <a:t>Encrypted At Rest</a:t>
            </a:r>
          </a:p>
          <a:p>
            <a:r>
              <a:rPr lang="en-US" sz="4000" dirty="0"/>
              <a:t>RBAC Authenticated</a:t>
            </a:r>
          </a:p>
          <a:p>
            <a:r>
              <a:rPr lang="en-US" sz="4000" dirty="0"/>
              <a:t>Quarantined – </a:t>
            </a:r>
            <a:r>
              <a:rPr lang="en-US" sz="3200" dirty="0"/>
              <a:t>providing secure by default registries</a:t>
            </a:r>
            <a:endParaRPr lang="en-US" sz="4000" dirty="0"/>
          </a:p>
          <a:p>
            <a:r>
              <a:rPr lang="en-US" sz="4000" dirty="0"/>
              <a:t>Scanned by leading industry partners</a:t>
            </a:r>
          </a:p>
          <a:p>
            <a:r>
              <a:rPr lang="en-US" sz="4000" dirty="0"/>
              <a:t>Image Signing w/Content Trust</a:t>
            </a:r>
            <a:endParaRPr lang="en-US" dirty="0"/>
          </a:p>
        </p:txBody>
      </p:sp>
    </p:spTree>
    <p:extLst>
      <p:ext uri="{BB962C8B-B14F-4D97-AF65-F5344CB8AC3E}">
        <p14:creationId xmlns:p14="http://schemas.microsoft.com/office/powerpoint/2010/main" val="35343953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1518-786B-47E7-96FD-1A5A73256992}"/>
              </a:ext>
            </a:extLst>
          </p:cNvPr>
          <p:cNvSpPr>
            <a:spLocks noGrp="1"/>
          </p:cNvSpPr>
          <p:nvPr>
            <p:ph type="title"/>
          </p:nvPr>
        </p:nvSpPr>
        <p:spPr/>
        <p:txBody>
          <a:bodyPr/>
          <a:lstStyle/>
          <a:p>
            <a:r>
              <a:rPr lang="en-US" dirty="0"/>
              <a:t>Registry Storage</a:t>
            </a:r>
          </a:p>
        </p:txBody>
      </p:sp>
      <p:sp>
        <p:nvSpPr>
          <p:cNvPr id="3" name="Text Placeholder 2">
            <a:extLst>
              <a:ext uri="{FF2B5EF4-FFF2-40B4-BE49-F238E27FC236}">
                <a16:creationId xmlns:a16="http://schemas.microsoft.com/office/drawing/2014/main" id="{FABFFDD7-24A1-44C6-AFD3-7871C4906320}"/>
              </a:ext>
            </a:extLst>
          </p:cNvPr>
          <p:cNvSpPr>
            <a:spLocks noGrp="1"/>
          </p:cNvSpPr>
          <p:nvPr>
            <p:ph type="body" sz="quarter" idx="10"/>
          </p:nvPr>
        </p:nvSpPr>
        <p:spPr>
          <a:xfrm>
            <a:off x="607269" y="1464074"/>
            <a:ext cx="11238030" cy="3175036"/>
          </a:xfrm>
        </p:spPr>
        <p:txBody>
          <a:bodyPr/>
          <a:lstStyle/>
          <a:p>
            <a:r>
              <a:rPr lang="en-US" dirty="0"/>
              <a:t>Encrypted At Rest</a:t>
            </a:r>
          </a:p>
          <a:p>
            <a:r>
              <a:rPr lang="en-US" dirty="0"/>
              <a:t>Geo-redundant storage for all tiers – </a:t>
            </a:r>
            <a:r>
              <a:rPr lang="en-US" baseline="30000" dirty="0"/>
              <a:t>Azure Storage GRS</a:t>
            </a:r>
          </a:p>
          <a:p>
            <a:r>
              <a:rPr lang="en-US" dirty="0"/>
              <a:t>Docker &amp; OCI Image Formats</a:t>
            </a:r>
          </a:p>
          <a:p>
            <a:r>
              <a:rPr lang="en-US" dirty="0"/>
              <a:t>Helm Charts – </a:t>
            </a:r>
            <a:r>
              <a:rPr lang="en-US" baseline="30000" dirty="0"/>
              <a:t>first public cloud to support Helm Chart Repos</a:t>
            </a:r>
          </a:p>
          <a:p>
            <a:pPr lvl="1"/>
            <a:r>
              <a:rPr lang="en-US" dirty="0"/>
              <a:t>Providing multi-container, parameterized definitions </a:t>
            </a:r>
          </a:p>
        </p:txBody>
      </p:sp>
      <p:grpSp>
        <p:nvGrpSpPr>
          <p:cNvPr id="9" name="Group 8">
            <a:extLst>
              <a:ext uri="{FF2B5EF4-FFF2-40B4-BE49-F238E27FC236}">
                <a16:creationId xmlns:a16="http://schemas.microsoft.com/office/drawing/2014/main" id="{78F4B30F-EFC9-489B-9C5B-7276E654AA99}"/>
              </a:ext>
            </a:extLst>
          </p:cNvPr>
          <p:cNvGrpSpPr/>
          <p:nvPr/>
        </p:nvGrpSpPr>
        <p:grpSpPr>
          <a:xfrm>
            <a:off x="7539825" y="2783333"/>
            <a:ext cx="4212438" cy="713929"/>
            <a:chOff x="7308723" y="2589771"/>
            <a:chExt cx="6230595" cy="1055968"/>
          </a:xfrm>
        </p:grpSpPr>
        <p:pic>
          <p:nvPicPr>
            <p:cNvPr id="4" name="Picture 8" descr="Image result for docker logo">
              <a:extLst>
                <a:ext uri="{FF2B5EF4-FFF2-40B4-BE49-F238E27FC236}">
                  <a16:creationId xmlns:a16="http://schemas.microsoft.com/office/drawing/2014/main" id="{B5B41927-D5C8-4CCE-B75B-797A85DC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723" y="2589771"/>
              <a:ext cx="3122783" cy="10559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open container initiative logo">
              <a:extLst>
                <a:ext uri="{FF2B5EF4-FFF2-40B4-BE49-F238E27FC236}">
                  <a16:creationId xmlns:a16="http://schemas.microsoft.com/office/drawing/2014/main" id="{88C1C5E0-D075-4E2A-883B-CBB3A4B99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506" y="2768126"/>
              <a:ext cx="3107812" cy="69925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C166D2F-DFDA-4081-83E7-62FC5A0ED19F}"/>
              </a:ext>
            </a:extLst>
          </p:cNvPr>
          <p:cNvPicPr>
            <a:picLocks noChangeAspect="1"/>
          </p:cNvPicPr>
          <p:nvPr/>
        </p:nvPicPr>
        <p:blipFill>
          <a:blip r:embed="rId4"/>
          <a:stretch>
            <a:fillRect/>
          </a:stretch>
        </p:blipFill>
        <p:spPr>
          <a:xfrm>
            <a:off x="11340139" y="3376678"/>
            <a:ext cx="822193" cy="856167"/>
          </a:xfrm>
          <a:prstGeom prst="rect">
            <a:avLst/>
          </a:prstGeom>
        </p:spPr>
      </p:pic>
      <p:pic>
        <p:nvPicPr>
          <p:cNvPr id="7" name="Picture 6">
            <a:extLst>
              <a:ext uri="{FF2B5EF4-FFF2-40B4-BE49-F238E27FC236}">
                <a16:creationId xmlns:a16="http://schemas.microsoft.com/office/drawing/2014/main" id="{31C9ABA2-97C9-44DD-9C4F-DA6F8B23006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41888" y="157559"/>
            <a:ext cx="1020751" cy="980634"/>
          </a:xfrm>
          <a:prstGeom prst="rect">
            <a:avLst/>
          </a:prstGeom>
        </p:spPr>
      </p:pic>
    </p:spTree>
    <p:extLst>
      <p:ext uri="{BB962C8B-B14F-4D97-AF65-F5344CB8AC3E}">
        <p14:creationId xmlns:p14="http://schemas.microsoft.com/office/powerpoint/2010/main" val="832962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52E6D-83E3-48A5-9C2C-9ACF9A57EA50}"/>
              </a:ext>
            </a:extLst>
          </p:cNvPr>
          <p:cNvSpPr>
            <a:spLocks noGrp="1"/>
          </p:cNvSpPr>
          <p:nvPr>
            <p:ph type="title"/>
          </p:nvPr>
        </p:nvSpPr>
        <p:spPr/>
        <p:txBody>
          <a:bodyPr/>
          <a:lstStyle/>
          <a:p>
            <a:r>
              <a:rPr lang="en-US" dirty="0"/>
              <a:t>Authenticating</a:t>
            </a:r>
          </a:p>
        </p:txBody>
      </p:sp>
      <p:pic>
        <p:nvPicPr>
          <p:cNvPr id="5" name="Picture 4" descr="Related image">
            <a:extLst>
              <a:ext uri="{FF2B5EF4-FFF2-40B4-BE49-F238E27FC236}">
                <a16:creationId xmlns:a16="http://schemas.microsoft.com/office/drawing/2014/main" id="{45E0CAED-D769-4C0C-A529-9A2093FA23E4}"/>
              </a:ext>
            </a:extLst>
          </p:cNvPr>
          <p:cNvPicPr>
            <a:picLocks noChangeAspect="1" noChangeArrowheads="1"/>
          </p:cNvPicPr>
          <p:nvPr/>
        </p:nvPicPr>
        <p:blipFill>
          <a:blip r:embed="rId2">
            <a:duotone>
              <a:srgbClr val="0072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C58D3C-B5FA-47D1-B5F0-246727FBC43D}"/>
              </a:ext>
            </a:extLst>
          </p:cNvPr>
          <p:cNvSpPr txBox="1"/>
          <p:nvPr/>
        </p:nvSpPr>
        <p:spPr>
          <a:xfrm>
            <a:off x="5673056" y="1652405"/>
            <a:ext cx="4953023"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User Authentication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Service Authentication </a:t>
            </a:r>
          </a:p>
        </p:txBody>
      </p:sp>
      <p:sp>
        <p:nvSpPr>
          <p:cNvPr id="9" name="Rectangle 8">
            <a:extLst>
              <a:ext uri="{FF2B5EF4-FFF2-40B4-BE49-F238E27FC236}">
                <a16:creationId xmlns:a16="http://schemas.microsoft.com/office/drawing/2014/main" id="{6699E9CD-1733-4609-B527-6BD6241075BF}"/>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Coming H1-2019</a:t>
            </a:r>
          </a:p>
        </p:txBody>
      </p:sp>
      <p:graphicFrame>
        <p:nvGraphicFramePr>
          <p:cNvPr id="11" name="Table 10">
            <a:extLst>
              <a:ext uri="{FF2B5EF4-FFF2-40B4-BE49-F238E27FC236}">
                <a16:creationId xmlns:a16="http://schemas.microsoft.com/office/drawing/2014/main" id="{FD38F8E9-455C-4943-8CDA-EB873D926839}"/>
              </a:ext>
            </a:extLst>
          </p:cNvPr>
          <p:cNvGraphicFramePr>
            <a:graphicFrameLocks noGrp="1"/>
          </p:cNvGraphicFramePr>
          <p:nvPr>
            <p:extLst>
              <p:ext uri="{D42A27DB-BD31-4B8C-83A1-F6EECF244321}">
                <p14:modId xmlns:p14="http://schemas.microsoft.com/office/powerpoint/2010/main" val="2238328882"/>
              </p:ext>
            </p:extLst>
          </p:nvPr>
        </p:nvGraphicFramePr>
        <p:xfrm>
          <a:off x="716058" y="3058161"/>
          <a:ext cx="11002771" cy="3510280"/>
        </p:xfrm>
        <a:graphic>
          <a:graphicData uri="http://schemas.openxmlformats.org/drawingml/2006/table">
            <a:tbl>
              <a:tblPr firstRow="1" firstCol="1" bandRow="1"/>
              <a:tblGrid>
                <a:gridCol w="2357673">
                  <a:extLst>
                    <a:ext uri="{9D8B030D-6E8A-4147-A177-3AD203B41FA5}">
                      <a16:colId xmlns:a16="http://schemas.microsoft.com/office/drawing/2014/main" val="2114870191"/>
                    </a:ext>
                  </a:extLst>
                </a:gridCol>
                <a:gridCol w="1699321">
                  <a:extLst>
                    <a:ext uri="{9D8B030D-6E8A-4147-A177-3AD203B41FA5}">
                      <a16:colId xmlns:a16="http://schemas.microsoft.com/office/drawing/2014/main" val="771825980"/>
                    </a:ext>
                  </a:extLst>
                </a:gridCol>
                <a:gridCol w="1866378">
                  <a:extLst>
                    <a:ext uri="{9D8B030D-6E8A-4147-A177-3AD203B41FA5}">
                      <a16:colId xmlns:a16="http://schemas.microsoft.com/office/drawing/2014/main" val="1718186210"/>
                    </a:ext>
                  </a:extLst>
                </a:gridCol>
                <a:gridCol w="951978">
                  <a:extLst>
                    <a:ext uri="{9D8B030D-6E8A-4147-A177-3AD203B41FA5}">
                      <a16:colId xmlns:a16="http://schemas.microsoft.com/office/drawing/2014/main" val="990458476"/>
                    </a:ext>
                  </a:extLst>
                </a:gridCol>
                <a:gridCol w="1027134">
                  <a:extLst>
                    <a:ext uri="{9D8B030D-6E8A-4147-A177-3AD203B41FA5}">
                      <a16:colId xmlns:a16="http://schemas.microsoft.com/office/drawing/2014/main" val="3376805634"/>
                    </a:ext>
                  </a:extLst>
                </a:gridCol>
                <a:gridCol w="1453019">
                  <a:extLst>
                    <a:ext uri="{9D8B030D-6E8A-4147-A177-3AD203B41FA5}">
                      <a16:colId xmlns:a16="http://schemas.microsoft.com/office/drawing/2014/main" val="834521246"/>
                    </a:ext>
                  </a:extLst>
                </a:gridCol>
                <a:gridCol w="1647268">
                  <a:extLst>
                    <a:ext uri="{9D8B030D-6E8A-4147-A177-3AD203B41FA5}">
                      <a16:colId xmlns:a16="http://schemas.microsoft.com/office/drawing/2014/main" val="1027185897"/>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Role</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Create/Delete Registries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Repository/Tag </a:t>
                      </a:r>
                      <a:br>
                        <a:rPr lang="en-US" dirty="0"/>
                      </a:br>
                      <a:r>
                        <a:rPr lang="en-US" dirty="0"/>
                        <a:t>Listing</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Push</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Pull</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Update Quarantine Status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Docker Pull</a:t>
                      </a:r>
                      <a:br>
                        <a:rPr lang="en-US" dirty="0"/>
                      </a:br>
                      <a:r>
                        <a:rPr lang="en-US" dirty="0"/>
                        <a:t>Quarantined Images</a:t>
                      </a: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2231282208"/>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Owner</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4017954944"/>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Contributor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305083021"/>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Reader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454937689"/>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acr-push*</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kern="1200" dirty="0">
                        <a:solidFill>
                          <a:schemeClr val="dk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kern="1200" dirty="0">
                        <a:solidFill>
                          <a:schemeClr val="dk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2610979477"/>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acr-pull*</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4019616574"/>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i="1" dirty="0"/>
                        <a:t>Quarantine-writer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080809299"/>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t>Quarantine-reader</a:t>
                      </a:r>
                      <a:endParaRPr lang="en-US" i="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164255330"/>
                  </a:ext>
                </a:extLst>
              </a:tr>
            </a:tbl>
          </a:graphicData>
        </a:graphic>
      </p:graphicFrame>
    </p:spTree>
    <p:extLst>
      <p:ext uri="{BB962C8B-B14F-4D97-AF65-F5344CB8AC3E}">
        <p14:creationId xmlns:p14="http://schemas.microsoft.com/office/powerpoint/2010/main" val="40489010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5449" y="296139"/>
            <a:ext cx="9827149" cy="917327"/>
          </a:xfrm>
        </p:spPr>
        <p:txBody>
          <a:bodyPr/>
          <a:lstStyle/>
          <a:p>
            <a:r>
              <a:rPr lang="en-US" dirty="0">
                <a:latin typeface="Arial" panose="020B0604020202020204" pitchFamily="34" charset="0"/>
                <a:cs typeface="Arial" panose="020B0604020202020204" pitchFamily="34" charset="0"/>
              </a:rPr>
              <a:t>User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5511" y="1211904"/>
            <a:ext cx="11885583" cy="3322513"/>
          </a:xfrm>
        </p:spPr>
        <p:txBody>
          <a:bodyPr/>
          <a:lstStyle/>
          <a:p>
            <a:r>
              <a:rPr lang="en-US" dirty="0"/>
              <a:t>Using familiar docker CLIs</a:t>
            </a:r>
          </a:p>
          <a:p>
            <a:r>
              <a:rPr lang="en-US" dirty="0"/>
              <a:t>Individual Identity, using Azure Active Directory Identity</a:t>
            </a:r>
          </a:p>
          <a:p>
            <a:endParaRPr lang="en-US" dirty="0"/>
          </a:p>
          <a:p>
            <a:endParaRPr lang="en-US" dirty="0"/>
          </a:p>
        </p:txBody>
      </p:sp>
      <p:sp>
        <p:nvSpPr>
          <p:cNvPr id="4" name="Rectangle 3">
            <a:extLst>
              <a:ext uri="{FF2B5EF4-FFF2-40B4-BE49-F238E27FC236}">
                <a16:creationId xmlns:a16="http://schemas.microsoft.com/office/drawing/2014/main" id="{2E1ABCF5-1FAF-423F-9761-B7888C22CE6D}"/>
              </a:ext>
            </a:extLst>
          </p:cNvPr>
          <p:cNvSpPr/>
          <p:nvPr/>
        </p:nvSpPr>
        <p:spPr>
          <a:xfrm>
            <a:off x="1800460" y="4088646"/>
            <a:ext cx="7982972" cy="1569660"/>
          </a:xfrm>
          <a:prstGeom prst="rect">
            <a:avLst/>
          </a:prstGeom>
          <a:solidFill>
            <a:srgbClr val="303030"/>
          </a:solidFill>
        </p:spPr>
        <p:txBody>
          <a:bodyPr wrap="square">
            <a:spAutoFit/>
          </a:bodyPr>
          <a:lstStyle/>
          <a:p>
            <a:r>
              <a:rPr lang="en-US" sz="3200" dirty="0">
                <a:solidFill>
                  <a:schemeClr val="bg1"/>
                </a:solidFill>
                <a:latin typeface="Consolas" panose="020B0609020204030204" pitchFamily="49" charset="0"/>
                <a:cs typeface="Courier New" panose="02070309020205020404" pitchFamily="49" charset="0"/>
              </a:rPr>
              <a:t>az login</a:t>
            </a:r>
          </a:p>
          <a:p>
            <a:r>
              <a:rPr lang="en-US" sz="3200" dirty="0">
                <a:solidFill>
                  <a:schemeClr val="bg1"/>
                </a:solidFill>
                <a:latin typeface="Consolas" panose="020B0609020204030204" pitchFamily="49" charset="0"/>
                <a:cs typeface="Courier New" panose="02070309020205020404" pitchFamily="49" charset="0"/>
              </a:rPr>
              <a:t>az acr login --name demo42</a:t>
            </a:r>
          </a:p>
          <a:p>
            <a:r>
              <a:rPr lang="en-US" sz="3200"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C4D-F36F-4F58-A496-7A0B5112A0FA}"/>
              </a:ext>
            </a:extLst>
          </p:cNvPr>
          <p:cNvSpPr>
            <a:spLocks noGrp="1"/>
          </p:cNvSpPr>
          <p:nvPr>
            <p:ph type="title"/>
          </p:nvPr>
        </p:nvSpPr>
        <p:spPr>
          <a:xfrm>
            <a:off x="275449" y="296139"/>
            <a:ext cx="9827149" cy="917327"/>
          </a:xfrm>
        </p:spPr>
        <p:txBody>
          <a:bodyPr/>
          <a:lstStyle/>
          <a:p>
            <a:r>
              <a:rPr lang="en-US" dirty="0">
                <a:latin typeface="Arial" panose="020B0604020202020204" pitchFamily="34" charset="0"/>
                <a:cs typeface="Arial" panose="020B0604020202020204" pitchFamily="34" charset="0"/>
              </a:rPr>
              <a:t>Service Authentication</a:t>
            </a:r>
          </a:p>
        </p:txBody>
      </p:sp>
      <p:sp>
        <p:nvSpPr>
          <p:cNvPr id="3" name="Text Placeholder 2">
            <a:extLst>
              <a:ext uri="{FF2B5EF4-FFF2-40B4-BE49-F238E27FC236}">
                <a16:creationId xmlns:a16="http://schemas.microsoft.com/office/drawing/2014/main" id="{E0160323-21ED-4F6B-82BA-10ADC028A951}"/>
              </a:ext>
            </a:extLst>
          </p:cNvPr>
          <p:cNvSpPr>
            <a:spLocks noGrp="1"/>
          </p:cNvSpPr>
          <p:nvPr>
            <p:ph type="body" sz="quarter" idx="10"/>
          </p:nvPr>
        </p:nvSpPr>
        <p:spPr>
          <a:xfrm>
            <a:off x="275511" y="1449068"/>
            <a:ext cx="12356272" cy="2307635"/>
          </a:xfrm>
        </p:spPr>
        <p:txBody>
          <a:bodyPr/>
          <a:lstStyle/>
          <a:p>
            <a:r>
              <a:rPr lang="en-US" dirty="0"/>
              <a:t>Server/Headless identity using AAD Service Principals</a:t>
            </a:r>
          </a:p>
          <a:p>
            <a:pPr lvl="1"/>
            <a:r>
              <a:rPr lang="en-US" sz="2000" dirty="0"/>
              <a:t>Provision Service Principals, with scoped access control</a:t>
            </a:r>
          </a:p>
          <a:p>
            <a:pPr lvl="2"/>
            <a:r>
              <a:rPr lang="en-US" sz="1800" dirty="0"/>
              <a:t>Contributor – Push/Pull</a:t>
            </a:r>
          </a:p>
          <a:p>
            <a:pPr lvl="2"/>
            <a:r>
              <a:rPr lang="en-US" sz="1800" dirty="0"/>
              <a:t>Reader – Pull Only</a:t>
            </a:r>
          </a:p>
          <a:p>
            <a:pPr lvl="2"/>
            <a:r>
              <a:rPr lang="en-US" sz="1800" dirty="0" err="1"/>
              <a:t>Eg</a:t>
            </a:r>
            <a:r>
              <a:rPr lang="en-US" sz="1800" dirty="0"/>
              <a:t>: assign the Kubernetes created principal, with </a:t>
            </a:r>
            <a:r>
              <a:rPr lang="en-US" sz="1800" b="1" dirty="0">
                <a:latin typeface="Consolas" panose="020B0609020204030204" pitchFamily="49" charset="0"/>
              </a:rPr>
              <a:t>reader</a:t>
            </a:r>
            <a:r>
              <a:rPr lang="en-US" sz="1800" dirty="0"/>
              <a:t> role</a:t>
            </a:r>
          </a:p>
        </p:txBody>
      </p:sp>
      <p:sp>
        <p:nvSpPr>
          <p:cNvPr id="4" name="Rectangle 3">
            <a:extLst>
              <a:ext uri="{FF2B5EF4-FFF2-40B4-BE49-F238E27FC236}">
                <a16:creationId xmlns:a16="http://schemas.microsoft.com/office/drawing/2014/main" id="{2E1ABCF5-1FAF-423F-9761-B7888C22CE6D}"/>
              </a:ext>
            </a:extLst>
          </p:cNvPr>
          <p:cNvSpPr/>
          <p:nvPr/>
        </p:nvSpPr>
        <p:spPr>
          <a:xfrm>
            <a:off x="162714" y="3825447"/>
            <a:ext cx="6150403" cy="3108543"/>
          </a:xfrm>
          <a:prstGeom prst="rect">
            <a:avLst/>
          </a:prstGeom>
          <a:solidFill>
            <a:srgbClr val="303030"/>
          </a:solidFill>
        </p:spPr>
        <p:txBody>
          <a:bodyPr wrap="square">
            <a:spAutoFit/>
          </a:bodyPr>
          <a:lstStyle/>
          <a:p>
            <a:r>
              <a:rPr lang="en-US" sz="2800" dirty="0">
                <a:solidFill>
                  <a:schemeClr val="bg1"/>
                </a:solidFill>
                <a:latin typeface="Consolas" panose="020B0609020204030204" pitchFamily="49" charset="0"/>
                <a:cs typeface="Courier New" panose="02070309020205020404" pitchFamily="49" charset="0"/>
              </a:rPr>
              <a:t>az login --service-principal \</a:t>
            </a:r>
          </a:p>
          <a:p>
            <a:pPr lvl="1"/>
            <a:r>
              <a:rPr lang="en-US" sz="2800" dirty="0">
                <a:solidFill>
                  <a:schemeClr val="bg1"/>
                </a:solidFill>
                <a:latin typeface="Consolas" panose="020B0609020204030204" pitchFamily="49" charset="0"/>
                <a:cs typeface="Courier New" panose="02070309020205020404" pitchFamily="49" charset="0"/>
              </a:rPr>
              <a:t>--tenant </a:t>
            </a:r>
            <a:r>
              <a:rPr lang="en-US" sz="2800" dirty="0">
                <a:solidFill>
                  <a:srgbClr val="9CDCFE"/>
                </a:solidFill>
                <a:latin typeface="Consolas" panose="020B0609020204030204" pitchFamily="49" charset="0"/>
              </a:rPr>
              <a:t>wabbit.com </a:t>
            </a:r>
            <a:r>
              <a:rPr lang="en-US" sz="2800" dirty="0">
                <a:solidFill>
                  <a:schemeClr val="bg1"/>
                </a:solidFill>
                <a:latin typeface="Consolas" panose="020B0609020204030204" pitchFamily="49" charset="0"/>
                <a:cs typeface="Courier New" panose="02070309020205020404" pitchFamily="49" charset="0"/>
              </a:rPr>
              <a:t>\</a:t>
            </a:r>
          </a:p>
          <a:p>
            <a:pPr lvl="1"/>
            <a:r>
              <a:rPr lang="en-US" sz="2800" dirty="0">
                <a:solidFill>
                  <a:schemeClr val="bg1"/>
                </a:solidFill>
                <a:latin typeface="Consolas" panose="020B0609020204030204" pitchFamily="49" charset="0"/>
                <a:cs typeface="Courier New" panose="02070309020205020404" pitchFamily="49" charset="0"/>
              </a:rPr>
              <a:t>-u </a:t>
            </a:r>
            <a:r>
              <a:rPr lang="en-US" sz="2800" dirty="0">
                <a:solidFill>
                  <a:srgbClr val="9CDCFE"/>
                </a:solidFill>
                <a:latin typeface="Consolas" panose="020B0609020204030204" pitchFamily="49" charset="0"/>
              </a:rPr>
              <a:t>http://myapp-id </a:t>
            </a:r>
            <a:r>
              <a:rPr lang="en-US" sz="2800" dirty="0">
                <a:solidFill>
                  <a:schemeClr val="bg1"/>
                </a:solidFill>
                <a:latin typeface="Consolas" panose="020B0609020204030204" pitchFamily="49" charset="0"/>
                <a:cs typeface="Courier New" panose="02070309020205020404" pitchFamily="49" charset="0"/>
              </a:rPr>
              <a:t>\</a:t>
            </a:r>
          </a:p>
          <a:p>
            <a:pPr lvl="1"/>
            <a:r>
              <a:rPr lang="en-US" sz="2800" dirty="0">
                <a:solidFill>
                  <a:schemeClr val="bg1"/>
                </a:solidFill>
                <a:latin typeface="Consolas" panose="020B0609020204030204" pitchFamily="49" charset="0"/>
                <a:cs typeface="Courier New" panose="02070309020205020404" pitchFamily="49" charset="0"/>
              </a:rPr>
              <a:t>-p </a:t>
            </a:r>
            <a:r>
              <a:rPr lang="en-US" sz="2800" dirty="0" err="1">
                <a:solidFill>
                  <a:srgbClr val="9CDCFE"/>
                </a:solidFill>
                <a:latin typeface="Consolas" panose="020B0609020204030204" pitchFamily="49" charset="0"/>
              </a:rPr>
              <a:t>WeryWerySecwet</a:t>
            </a:r>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az acr login --name </a:t>
            </a:r>
            <a:r>
              <a:rPr lang="en-US" sz="2800" dirty="0">
                <a:solidFill>
                  <a:srgbClr val="9CDCFE"/>
                </a:solidFill>
                <a:latin typeface="Consolas" panose="020B0609020204030204" pitchFamily="49" charset="0"/>
              </a:rPr>
              <a:t>demo42</a:t>
            </a:r>
          </a:p>
          <a:p>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docker push / pull</a:t>
            </a:r>
          </a:p>
        </p:txBody>
      </p:sp>
      <p:pic>
        <p:nvPicPr>
          <p:cNvPr id="1028" name="Picture 4" descr="Related image">
            <a:extLst>
              <a:ext uri="{FF2B5EF4-FFF2-40B4-BE49-F238E27FC236}">
                <a16:creationId xmlns:a16="http://schemas.microsoft.com/office/drawing/2014/main" id="{00A8C4C3-C39B-4105-957A-DF4D5A6BAC3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6355" y="60535"/>
            <a:ext cx="1388533" cy="1388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7E6885B-6513-4D08-9F25-53C145E42D33}"/>
              </a:ext>
            </a:extLst>
          </p:cNvPr>
          <p:cNvSpPr/>
          <p:nvPr/>
        </p:nvSpPr>
        <p:spPr>
          <a:xfrm>
            <a:off x="6856271" y="3825447"/>
            <a:ext cx="4955773" cy="2677656"/>
          </a:xfrm>
          <a:prstGeom prst="rect">
            <a:avLst/>
          </a:prstGeom>
          <a:solidFill>
            <a:srgbClr val="303030"/>
          </a:solidFill>
        </p:spPr>
        <p:txBody>
          <a:bodyPr wrap="square">
            <a:spAutoFit/>
          </a:bodyPr>
          <a:lstStyle/>
          <a:p>
            <a:r>
              <a:rPr lang="en-US" sz="2800" dirty="0">
                <a:solidFill>
                  <a:schemeClr val="bg1"/>
                </a:solidFill>
                <a:latin typeface="Consolas" panose="020B0609020204030204" pitchFamily="49" charset="0"/>
                <a:cs typeface="Courier New" panose="02070309020205020404" pitchFamily="49" charset="0"/>
              </a:rPr>
              <a:t>docker login demo42.azurecr.io \</a:t>
            </a:r>
          </a:p>
          <a:p>
            <a:pPr lvl="1"/>
            <a:r>
              <a:rPr lang="en-US" sz="2800" dirty="0">
                <a:solidFill>
                  <a:schemeClr val="bg1"/>
                </a:solidFill>
                <a:latin typeface="Consolas" panose="020B0609020204030204" pitchFamily="49" charset="0"/>
                <a:cs typeface="Courier New" panose="02070309020205020404" pitchFamily="49" charset="0"/>
              </a:rPr>
              <a:t>-u </a:t>
            </a:r>
            <a:r>
              <a:rPr lang="en-US" sz="2800" dirty="0">
                <a:solidFill>
                  <a:srgbClr val="9CDCFE"/>
                </a:solidFill>
                <a:latin typeface="Consolas" panose="020B0609020204030204" pitchFamily="49" charset="0"/>
              </a:rPr>
              <a:t>http://myapp-id</a:t>
            </a:r>
            <a:r>
              <a:rPr lang="en-US" sz="2800" dirty="0">
                <a:solidFill>
                  <a:schemeClr val="bg1"/>
                </a:solidFill>
                <a:latin typeface="Consolas" panose="020B0609020204030204" pitchFamily="49" charset="0"/>
                <a:cs typeface="Courier New" panose="02070309020205020404" pitchFamily="49" charset="0"/>
              </a:rPr>
              <a:t> \</a:t>
            </a:r>
          </a:p>
          <a:p>
            <a:pPr lvl="1"/>
            <a:r>
              <a:rPr lang="en-US" sz="2800" dirty="0">
                <a:solidFill>
                  <a:schemeClr val="bg1"/>
                </a:solidFill>
                <a:latin typeface="Consolas" panose="020B0609020204030204" pitchFamily="49" charset="0"/>
                <a:cs typeface="Courier New" panose="02070309020205020404" pitchFamily="49" charset="0"/>
              </a:rPr>
              <a:t>-p </a:t>
            </a:r>
            <a:r>
              <a:rPr lang="en-US" sz="2800" dirty="0" err="1">
                <a:solidFill>
                  <a:srgbClr val="9CDCFE"/>
                </a:solidFill>
                <a:latin typeface="Consolas" panose="020B0609020204030204" pitchFamily="49" charset="0"/>
              </a:rPr>
              <a:t>WeryWerySecwet</a:t>
            </a:r>
            <a:endParaRPr lang="en-US" sz="2800" dirty="0">
              <a:solidFill>
                <a:schemeClr val="bg1"/>
              </a:solidFill>
              <a:latin typeface="Consolas" panose="020B0609020204030204" pitchFamily="49" charset="0"/>
              <a:cs typeface="Courier New" panose="02070309020205020404" pitchFamily="49" charset="0"/>
            </a:endParaRPr>
          </a:p>
          <a:p>
            <a:r>
              <a:rPr lang="en-US" sz="2800" dirty="0">
                <a:solidFill>
                  <a:schemeClr val="bg1"/>
                </a:solidFill>
                <a:latin typeface="Consolas" panose="020B0609020204030204" pitchFamily="49" charset="0"/>
                <a:cs typeface="Courier New" panose="02070309020205020404" pitchFamily="49" charset="0"/>
              </a:rPr>
              <a:t> </a:t>
            </a:r>
            <a:endParaRPr lang="en-US" sz="2800" dirty="0">
              <a:solidFill>
                <a:srgbClr val="9CDCFE"/>
              </a:solidFill>
              <a:latin typeface="Consolas" panose="020B0609020204030204" pitchFamily="49" charset="0"/>
            </a:endParaRPr>
          </a:p>
          <a:p>
            <a:r>
              <a:rPr lang="en-US" sz="2800" dirty="0">
                <a:solidFill>
                  <a:schemeClr val="bg1"/>
                </a:solidFill>
                <a:latin typeface="Consolas" panose="020B0609020204030204" pitchFamily="49" charset="0"/>
                <a:cs typeface="Courier New" panose="02070309020205020404" pitchFamily="49" charset="0"/>
              </a:rPr>
              <a:t>docker push / pull</a:t>
            </a:r>
          </a:p>
        </p:txBody>
      </p:sp>
    </p:spTree>
    <p:extLst>
      <p:ext uri="{BB962C8B-B14F-4D97-AF65-F5344CB8AC3E}">
        <p14:creationId xmlns:p14="http://schemas.microsoft.com/office/powerpoint/2010/main" val="36404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*Container Registries</a:t>
            </a:r>
            <a:br>
              <a:rPr lang="en-US" dirty="0"/>
            </a:br>
            <a:r>
              <a:rPr lang="en-US" dirty="0"/>
              <a:t>	Secured by Default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Enabling Secure By Default Registries</a:t>
            </a:r>
            <a:endParaRPr lang="en-US" i="1" dirty="0"/>
          </a:p>
        </p:txBody>
      </p:sp>
      <p:pic>
        <p:nvPicPr>
          <p:cNvPr id="5" name="Picture 14" descr="Related image">
            <a:extLst>
              <a:ext uri="{FF2B5EF4-FFF2-40B4-BE49-F238E27FC236}">
                <a16:creationId xmlns:a16="http://schemas.microsoft.com/office/drawing/2014/main" id="{45915FDE-3456-4825-A74E-8DCD56FF8A7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7407" y="783645"/>
            <a:ext cx="2477253" cy="24772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74757A-9E06-4A7E-A6F3-5BB54F0AF7E7}"/>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Private Preview Q4 2018</a:t>
            </a:r>
          </a:p>
        </p:txBody>
      </p:sp>
    </p:spTree>
    <p:extLst>
      <p:ext uri="{BB962C8B-B14F-4D97-AF65-F5344CB8AC3E}">
        <p14:creationId xmlns:p14="http://schemas.microsoft.com/office/powerpoint/2010/main" val="2146962648"/>
      </p:ext>
    </p:extLst>
  </p:cSld>
  <p:clrMapOvr>
    <a:masterClrMapping/>
  </p:clrMapOvr>
  <mc:AlternateContent xmlns:mc="http://schemas.openxmlformats.org/markup-compatibility/2006" xmlns:p14="http://schemas.microsoft.com/office/powerpoint/2010/main">
    <mc:Choice Requires="p14">
      <p:transition spd="med" p14:dur="700" advTm="5054">
        <p:fade/>
      </p:transition>
    </mc:Choice>
    <mc:Fallback xmlns="">
      <p:transition spd="med" advTm="5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69B9C4C-068A-4887-B1DC-C736566198E8}"/>
              </a:ext>
            </a:extLst>
          </p:cNvPr>
          <p:cNvSpPr/>
          <p:nvPr/>
        </p:nvSpPr>
        <p:spPr bwMode="auto">
          <a:xfrm>
            <a:off x="5271337" y="3928432"/>
            <a:ext cx="554694" cy="2041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918" dirty="0">
              <a:solidFill>
                <a:sysClr val="windowText" lastClr="000000"/>
              </a:solidFill>
              <a:latin typeface="Calibri" panose="020F0502020204030204"/>
              <a:ea typeface="Segoe UI" pitchFamily="34" charset="0"/>
              <a:cs typeface="Segoe UI" pitchFamily="34" charset="0"/>
            </a:endParaRPr>
          </a:p>
        </p:txBody>
      </p:sp>
      <p:pic>
        <p:nvPicPr>
          <p:cNvPr id="7" name="Graphic 6">
            <a:extLst>
              <a:ext uri="{FF2B5EF4-FFF2-40B4-BE49-F238E27FC236}">
                <a16:creationId xmlns:a16="http://schemas.microsoft.com/office/drawing/2014/main" id="{4047A68C-1B1A-4FE2-912F-E539A3BF1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9096" y="1971853"/>
            <a:ext cx="1657142" cy="1657142"/>
          </a:xfrm>
          <a:prstGeom prst="rect">
            <a:avLst/>
          </a:prstGeom>
        </p:spPr>
      </p:pic>
      <p:sp>
        <p:nvSpPr>
          <p:cNvPr id="2" name="Title 1">
            <a:extLst>
              <a:ext uri="{FF2B5EF4-FFF2-40B4-BE49-F238E27FC236}">
                <a16:creationId xmlns:a16="http://schemas.microsoft.com/office/drawing/2014/main" id="{88644E84-A336-4EB9-816E-6A33F91785A8}"/>
              </a:ext>
            </a:extLst>
          </p:cNvPr>
          <p:cNvSpPr>
            <a:spLocks noGrp="1"/>
          </p:cNvSpPr>
          <p:nvPr>
            <p:ph type="title"/>
          </p:nvPr>
        </p:nvSpPr>
        <p:spPr>
          <a:xfrm>
            <a:off x="854975" y="372393"/>
            <a:ext cx="10724938" cy="1351952"/>
          </a:xfrm>
        </p:spPr>
        <p:txBody>
          <a:bodyPr/>
          <a:lstStyle/>
          <a:p>
            <a:r>
              <a:rPr lang="en-US" dirty="0"/>
              <a:t>Secured By Default</a:t>
            </a:r>
          </a:p>
        </p:txBody>
      </p:sp>
      <p:pic>
        <p:nvPicPr>
          <p:cNvPr id="3" name="Picture 14" descr="Related image">
            <a:extLst>
              <a:ext uri="{FF2B5EF4-FFF2-40B4-BE49-F238E27FC236}">
                <a16:creationId xmlns:a16="http://schemas.microsoft.com/office/drawing/2014/main" id="{38D8949C-658B-425E-B33A-17878153C30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98770" y="2584582"/>
            <a:ext cx="576050" cy="576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zure security center logo">
            <a:extLst>
              <a:ext uri="{FF2B5EF4-FFF2-40B4-BE49-F238E27FC236}">
                <a16:creationId xmlns:a16="http://schemas.microsoft.com/office/drawing/2014/main" id="{2CE3D7FE-14BA-485A-87CC-7522C03C3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770" y="4452338"/>
            <a:ext cx="476465" cy="6296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7F09E0-9CE1-44F5-8519-A9ECED046B0D}"/>
              </a:ext>
            </a:extLst>
          </p:cNvPr>
          <p:cNvPicPr>
            <a:picLocks noChangeAspect="1"/>
          </p:cNvPicPr>
          <p:nvPr/>
        </p:nvPicPr>
        <p:blipFill>
          <a:blip r:embed="rId6"/>
          <a:stretch>
            <a:fillRect/>
          </a:stretch>
        </p:blipFill>
        <p:spPr>
          <a:xfrm>
            <a:off x="7541224" y="2200359"/>
            <a:ext cx="808872" cy="616184"/>
          </a:xfrm>
          <a:prstGeom prst="rect">
            <a:avLst/>
          </a:prstGeom>
        </p:spPr>
      </p:pic>
      <p:pic>
        <p:nvPicPr>
          <p:cNvPr id="10" name="Picture 9">
            <a:extLst>
              <a:ext uri="{FF2B5EF4-FFF2-40B4-BE49-F238E27FC236}">
                <a16:creationId xmlns:a16="http://schemas.microsoft.com/office/drawing/2014/main" id="{BF0D3927-9EEC-4D01-AE42-1773AE6D93AF}"/>
              </a:ext>
            </a:extLst>
          </p:cNvPr>
          <p:cNvPicPr>
            <a:picLocks noChangeAspect="1"/>
          </p:cNvPicPr>
          <p:nvPr/>
        </p:nvPicPr>
        <p:blipFill>
          <a:blip r:embed="rId7"/>
          <a:stretch>
            <a:fillRect/>
          </a:stretch>
        </p:blipFill>
        <p:spPr>
          <a:xfrm>
            <a:off x="8709781" y="2175613"/>
            <a:ext cx="665161" cy="665676"/>
          </a:xfrm>
          <a:prstGeom prst="rect">
            <a:avLst/>
          </a:prstGeom>
        </p:spPr>
      </p:pic>
      <p:pic>
        <p:nvPicPr>
          <p:cNvPr id="11" name="Picture 2" descr="Image result for azure container instances logo">
            <a:extLst>
              <a:ext uri="{FF2B5EF4-FFF2-40B4-BE49-F238E27FC236}">
                <a16:creationId xmlns:a16="http://schemas.microsoft.com/office/drawing/2014/main" id="{984C3BDE-D495-451C-BEC0-48CF29B235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7588156" y="2924958"/>
            <a:ext cx="715009" cy="680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208B22-740F-4D6B-8A35-C2FB7E208192}"/>
              </a:ext>
            </a:extLst>
          </p:cNvPr>
          <p:cNvPicPr>
            <a:picLocks noChangeAspect="1"/>
          </p:cNvPicPr>
          <p:nvPr/>
        </p:nvPicPr>
        <p:blipFill>
          <a:blip r:embed="rId9"/>
          <a:stretch>
            <a:fillRect/>
          </a:stretch>
        </p:blipFill>
        <p:spPr>
          <a:xfrm>
            <a:off x="7610028" y="3633130"/>
            <a:ext cx="671265" cy="671783"/>
          </a:xfrm>
          <a:prstGeom prst="rect">
            <a:avLst/>
          </a:prstGeom>
        </p:spPr>
      </p:pic>
      <p:pic>
        <p:nvPicPr>
          <p:cNvPr id="13" name="Graphic 12">
            <a:extLst>
              <a:ext uri="{FF2B5EF4-FFF2-40B4-BE49-F238E27FC236}">
                <a16:creationId xmlns:a16="http://schemas.microsoft.com/office/drawing/2014/main" id="{F5CBABAF-077C-47E4-94BA-C2B3687584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06860" y="2929843"/>
            <a:ext cx="671003" cy="671003"/>
          </a:xfrm>
          <a:prstGeom prst="rect">
            <a:avLst/>
          </a:prstGeom>
        </p:spPr>
      </p:pic>
      <p:pic>
        <p:nvPicPr>
          <p:cNvPr id="14" name="Graphic 13">
            <a:extLst>
              <a:ext uri="{FF2B5EF4-FFF2-40B4-BE49-F238E27FC236}">
                <a16:creationId xmlns:a16="http://schemas.microsoft.com/office/drawing/2014/main" id="{987EC166-BD1B-4103-892C-E643AAB1C1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84857" y="3611516"/>
            <a:ext cx="715008" cy="715008"/>
          </a:xfrm>
          <a:prstGeom prst="rect">
            <a:avLst/>
          </a:prstGeom>
        </p:spPr>
      </p:pic>
      <p:pic>
        <p:nvPicPr>
          <p:cNvPr id="16" name="Graphic 15">
            <a:extLst>
              <a:ext uri="{FF2B5EF4-FFF2-40B4-BE49-F238E27FC236}">
                <a16:creationId xmlns:a16="http://schemas.microsoft.com/office/drawing/2014/main" id="{53E330F0-4ABC-4B84-B0D6-23B8BA621E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66163" y="4304913"/>
            <a:ext cx="686847" cy="686847"/>
          </a:xfrm>
          <a:prstGeom prst="rect">
            <a:avLst/>
          </a:prstGeom>
        </p:spPr>
      </p:pic>
      <p:sp>
        <p:nvSpPr>
          <p:cNvPr id="27" name="Rectangle 26">
            <a:extLst>
              <a:ext uri="{FF2B5EF4-FFF2-40B4-BE49-F238E27FC236}">
                <a16:creationId xmlns:a16="http://schemas.microsoft.com/office/drawing/2014/main" id="{7A76C216-FAFC-4759-BA6C-5C9B15704223}"/>
              </a:ext>
            </a:extLst>
          </p:cNvPr>
          <p:cNvSpPr/>
          <p:nvPr/>
        </p:nvSpPr>
        <p:spPr bwMode="auto">
          <a:xfrm>
            <a:off x="4043334" y="3133810"/>
            <a:ext cx="1824518" cy="990369"/>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D84BCF00-95D4-470C-9ACF-5732E9D38DC9}"/>
              </a:ext>
            </a:extLst>
          </p:cNvPr>
          <p:cNvSpPr/>
          <p:nvPr/>
        </p:nvSpPr>
        <p:spPr bwMode="auto">
          <a:xfrm>
            <a:off x="5269415" y="3169004"/>
            <a:ext cx="553115" cy="25523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a:solidFill>
                  <a:prstClr val="white"/>
                </a:solidFill>
                <a:latin typeface="Calibri" panose="020F0502020204030204"/>
                <a:ea typeface="Segoe UI" pitchFamily="34" charset="0"/>
                <a:cs typeface="Segoe UI" pitchFamily="34" charset="0"/>
              </a:rPr>
              <a:t>Tag</a:t>
            </a:r>
          </a:p>
        </p:txBody>
      </p:sp>
      <p:sp>
        <p:nvSpPr>
          <p:cNvPr id="29" name="Rectangle 28">
            <a:extLst>
              <a:ext uri="{FF2B5EF4-FFF2-40B4-BE49-F238E27FC236}">
                <a16:creationId xmlns:a16="http://schemas.microsoft.com/office/drawing/2014/main" id="{6A23C1C6-44D0-46CC-B10A-2E4AE2BEF608}"/>
              </a:ext>
            </a:extLst>
          </p:cNvPr>
          <p:cNvSpPr/>
          <p:nvPr/>
        </p:nvSpPr>
        <p:spPr bwMode="auto">
          <a:xfrm>
            <a:off x="4677584" y="3169004"/>
            <a:ext cx="553115"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a:solidFill>
                  <a:prstClr val="white"/>
                </a:solidFill>
                <a:latin typeface="Calibri" panose="020F0502020204030204"/>
                <a:ea typeface="Segoe UI" pitchFamily="34" charset="0"/>
                <a:cs typeface="Segoe UI" pitchFamily="34" charset="0"/>
              </a:rPr>
              <a:t>Digest</a:t>
            </a:r>
          </a:p>
        </p:txBody>
      </p:sp>
      <p:sp>
        <p:nvSpPr>
          <p:cNvPr id="30" name="Rectangle 29">
            <a:extLst>
              <a:ext uri="{FF2B5EF4-FFF2-40B4-BE49-F238E27FC236}">
                <a16:creationId xmlns:a16="http://schemas.microsoft.com/office/drawing/2014/main" id="{0B7EDC14-459F-4080-AC6B-002744DD6AA6}"/>
              </a:ext>
            </a:extLst>
          </p:cNvPr>
          <p:cNvSpPr/>
          <p:nvPr/>
        </p:nvSpPr>
        <p:spPr bwMode="auto">
          <a:xfrm>
            <a:off x="4677584" y="3439100"/>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sysClr val="windowText" lastClr="000000"/>
                </a:solidFill>
                <a:latin typeface="Calibri" panose="020F0502020204030204"/>
                <a:ea typeface="Segoe UI" pitchFamily="34" charset="0"/>
                <a:cs typeface="Segoe UI" pitchFamily="34" charset="0"/>
              </a:rPr>
              <a:t>91efj6</a:t>
            </a:r>
          </a:p>
        </p:txBody>
      </p:sp>
      <p:sp>
        <p:nvSpPr>
          <p:cNvPr id="31" name="Rectangle 30">
            <a:extLst>
              <a:ext uri="{FF2B5EF4-FFF2-40B4-BE49-F238E27FC236}">
                <a16:creationId xmlns:a16="http://schemas.microsoft.com/office/drawing/2014/main" id="{9AF8A648-307B-4F02-9C7E-828236A5B1E7}"/>
              </a:ext>
            </a:extLst>
          </p:cNvPr>
          <p:cNvSpPr/>
          <p:nvPr/>
        </p:nvSpPr>
        <p:spPr bwMode="auto">
          <a:xfrm>
            <a:off x="4677584" y="3658083"/>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sysClr val="windowText" lastClr="000000"/>
                </a:solidFill>
                <a:latin typeface="Calibri" panose="020F0502020204030204"/>
                <a:ea typeface="Segoe UI" pitchFamily="34" charset="0"/>
                <a:cs typeface="Segoe UI" pitchFamily="34" charset="0"/>
              </a:rPr>
              <a:t>u82lq</a:t>
            </a:r>
          </a:p>
        </p:txBody>
      </p:sp>
      <p:sp>
        <p:nvSpPr>
          <p:cNvPr id="33" name="Rectangle 32">
            <a:extLst>
              <a:ext uri="{FF2B5EF4-FFF2-40B4-BE49-F238E27FC236}">
                <a16:creationId xmlns:a16="http://schemas.microsoft.com/office/drawing/2014/main" id="{9D925826-746F-4A36-897A-0C6E61901085}"/>
              </a:ext>
            </a:extLst>
          </p:cNvPr>
          <p:cNvSpPr/>
          <p:nvPr/>
        </p:nvSpPr>
        <p:spPr bwMode="auto">
          <a:xfrm>
            <a:off x="4085753" y="3658082"/>
            <a:ext cx="554694" cy="2041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a:solidFill>
                  <a:prstClr val="white"/>
                </a:solidFill>
                <a:latin typeface="Calibri" panose="020F0502020204030204"/>
                <a:ea typeface="Segoe UI" pitchFamily="34" charset="0"/>
                <a:cs typeface="Segoe UI" pitchFamily="34" charset="0"/>
              </a:rPr>
              <a:t>:1.1</a:t>
            </a:r>
          </a:p>
        </p:txBody>
      </p:sp>
      <p:sp>
        <p:nvSpPr>
          <p:cNvPr id="34" name="Rectangle 33">
            <a:extLst>
              <a:ext uri="{FF2B5EF4-FFF2-40B4-BE49-F238E27FC236}">
                <a16:creationId xmlns:a16="http://schemas.microsoft.com/office/drawing/2014/main" id="{68F0AB76-0B2D-4D7D-83E3-E47CC15BF2D4}"/>
              </a:ext>
            </a:extLst>
          </p:cNvPr>
          <p:cNvSpPr/>
          <p:nvPr/>
        </p:nvSpPr>
        <p:spPr bwMode="auto">
          <a:xfrm>
            <a:off x="4085753" y="3169004"/>
            <a:ext cx="553115"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46630" bIns="0"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defRPr/>
            </a:pPr>
            <a:r>
              <a:rPr lang="en-US" sz="816" dirty="0">
                <a:solidFill>
                  <a:prstClr val="white"/>
                </a:solidFill>
                <a:latin typeface="Calibri" panose="020F0502020204030204"/>
                <a:ea typeface="Segoe UI" pitchFamily="34" charset="0"/>
                <a:cs typeface="Segoe UI" pitchFamily="34" charset="0"/>
              </a:rPr>
              <a:t>Quarantine Tag</a:t>
            </a:r>
          </a:p>
        </p:txBody>
      </p:sp>
      <p:sp>
        <p:nvSpPr>
          <p:cNvPr id="36" name="Rectangle 35">
            <a:extLst>
              <a:ext uri="{FF2B5EF4-FFF2-40B4-BE49-F238E27FC236}">
                <a16:creationId xmlns:a16="http://schemas.microsoft.com/office/drawing/2014/main" id="{A20B5F6C-5806-4CEE-88F9-B0A37D54DAD4}"/>
              </a:ext>
            </a:extLst>
          </p:cNvPr>
          <p:cNvSpPr/>
          <p:nvPr/>
        </p:nvSpPr>
        <p:spPr bwMode="auto">
          <a:xfrm>
            <a:off x="5269415" y="3439100"/>
            <a:ext cx="554694" cy="20411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:1.0</a:t>
            </a:r>
          </a:p>
        </p:txBody>
      </p:sp>
      <p:pic>
        <p:nvPicPr>
          <p:cNvPr id="37" name="Picture 14" descr="Related image">
            <a:extLst>
              <a:ext uri="{FF2B5EF4-FFF2-40B4-BE49-F238E27FC236}">
                <a16:creationId xmlns:a16="http://schemas.microsoft.com/office/drawing/2014/main" id="{CA492E3F-BF11-43FE-94FE-74E2398DA9F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17623" y="3658081"/>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9D26B35-26E6-4819-8DA7-BF24C1152545}"/>
              </a:ext>
            </a:extLst>
          </p:cNvPr>
          <p:cNvSpPr/>
          <p:nvPr/>
        </p:nvSpPr>
        <p:spPr bwMode="auto">
          <a:xfrm>
            <a:off x="4674820" y="3877063"/>
            <a:ext cx="554694" cy="204119"/>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e8s1f</a:t>
            </a:r>
          </a:p>
        </p:txBody>
      </p:sp>
      <p:sp>
        <p:nvSpPr>
          <p:cNvPr id="44" name="Rectangle 43">
            <a:extLst>
              <a:ext uri="{FF2B5EF4-FFF2-40B4-BE49-F238E27FC236}">
                <a16:creationId xmlns:a16="http://schemas.microsoft.com/office/drawing/2014/main" id="{77271CC4-486A-4332-89F7-1F8422BE9CDF}"/>
              </a:ext>
            </a:extLst>
          </p:cNvPr>
          <p:cNvSpPr/>
          <p:nvPr/>
        </p:nvSpPr>
        <p:spPr bwMode="auto">
          <a:xfrm>
            <a:off x="4084963" y="3877063"/>
            <a:ext cx="554694" cy="20411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918" dirty="0">
                <a:solidFill>
                  <a:sysClr val="windowText" lastClr="000000"/>
                </a:solidFill>
                <a:latin typeface="Calibri" panose="020F0502020204030204"/>
                <a:ea typeface="Segoe UI" pitchFamily="34" charset="0"/>
                <a:cs typeface="Segoe UI" pitchFamily="34" charset="0"/>
              </a:rPr>
              <a:t>:1.2</a:t>
            </a:r>
          </a:p>
        </p:txBody>
      </p:sp>
      <p:pic>
        <p:nvPicPr>
          <p:cNvPr id="45" name="Picture 14" descr="Related image">
            <a:extLst>
              <a:ext uri="{FF2B5EF4-FFF2-40B4-BE49-F238E27FC236}">
                <a16:creationId xmlns:a16="http://schemas.microsoft.com/office/drawing/2014/main" id="{A997C455-742A-4FFE-B348-59B1BF85E8B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16502" y="3882738"/>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46" name="Lightning Bolt 45">
            <a:extLst>
              <a:ext uri="{FF2B5EF4-FFF2-40B4-BE49-F238E27FC236}">
                <a16:creationId xmlns:a16="http://schemas.microsoft.com/office/drawing/2014/main" id="{EC79B4D0-96C9-4A12-B220-A85C965D46E2}"/>
              </a:ext>
            </a:extLst>
          </p:cNvPr>
          <p:cNvSpPr/>
          <p:nvPr/>
        </p:nvSpPr>
        <p:spPr>
          <a:xfrm>
            <a:off x="4260341" y="4190360"/>
            <a:ext cx="153321" cy="23317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cxnSp>
        <p:nvCxnSpPr>
          <p:cNvPr id="48" name="Connector: Curved 47">
            <a:extLst>
              <a:ext uri="{FF2B5EF4-FFF2-40B4-BE49-F238E27FC236}">
                <a16:creationId xmlns:a16="http://schemas.microsoft.com/office/drawing/2014/main" id="{931653C0-16D9-4661-A664-B7E616224AE8}"/>
              </a:ext>
            </a:extLst>
          </p:cNvPr>
          <p:cNvCxnSpPr>
            <a:cxnSpLocks/>
            <a:endCxn id="50" idx="2"/>
          </p:cNvCxnSpPr>
          <p:nvPr/>
        </p:nvCxnSpPr>
        <p:spPr>
          <a:xfrm flipV="1">
            <a:off x="4575235" y="4132551"/>
            <a:ext cx="973449" cy="686003"/>
          </a:xfrm>
          <a:prstGeom prst="curvedConnector2">
            <a:avLst/>
          </a:prstGeom>
          <a:ln w="38100">
            <a:solidFill>
              <a:srgbClr val="F48F06"/>
            </a:solidFill>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9819C77F-8C8C-438C-9A80-5436BAE58F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21048" y="2182508"/>
            <a:ext cx="1082836" cy="1082836"/>
          </a:xfrm>
          <a:prstGeom prst="rect">
            <a:avLst/>
          </a:prstGeom>
        </p:spPr>
      </p:pic>
      <p:sp>
        <p:nvSpPr>
          <p:cNvPr id="53" name="Rectangle 52">
            <a:extLst>
              <a:ext uri="{FF2B5EF4-FFF2-40B4-BE49-F238E27FC236}">
                <a16:creationId xmlns:a16="http://schemas.microsoft.com/office/drawing/2014/main" id="{90CE9A20-0390-43DE-8D2B-659BA46E2D9B}"/>
              </a:ext>
            </a:extLst>
          </p:cNvPr>
          <p:cNvSpPr/>
          <p:nvPr/>
        </p:nvSpPr>
        <p:spPr>
          <a:xfrm>
            <a:off x="7332682" y="1724346"/>
            <a:ext cx="2439018"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Container Hosts</a:t>
            </a:r>
          </a:p>
        </p:txBody>
      </p:sp>
      <p:sp>
        <p:nvSpPr>
          <p:cNvPr id="54" name="Rectangle 53">
            <a:extLst>
              <a:ext uri="{FF2B5EF4-FFF2-40B4-BE49-F238E27FC236}">
                <a16:creationId xmlns:a16="http://schemas.microsoft.com/office/drawing/2014/main" id="{704D5326-C701-4F9C-A98B-8A8AC7A5193C}"/>
              </a:ext>
            </a:extLst>
          </p:cNvPr>
          <p:cNvSpPr/>
          <p:nvPr/>
        </p:nvSpPr>
        <p:spPr>
          <a:xfrm>
            <a:off x="3865856" y="1724346"/>
            <a:ext cx="3107142"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Azure Container Registry</a:t>
            </a:r>
          </a:p>
        </p:txBody>
      </p:sp>
      <p:sp>
        <p:nvSpPr>
          <p:cNvPr id="55" name="Rectangle 54">
            <a:extLst>
              <a:ext uri="{FF2B5EF4-FFF2-40B4-BE49-F238E27FC236}">
                <a16:creationId xmlns:a16="http://schemas.microsoft.com/office/drawing/2014/main" id="{67C1C1ED-C6AC-40DD-ABB9-4A1A67965F28}"/>
              </a:ext>
            </a:extLst>
          </p:cNvPr>
          <p:cNvSpPr/>
          <p:nvPr/>
        </p:nvSpPr>
        <p:spPr>
          <a:xfrm>
            <a:off x="1176204" y="1724346"/>
            <a:ext cx="2372526" cy="3357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836" dirty="0">
                <a:solidFill>
                  <a:prstClr val="black"/>
                </a:solidFill>
                <a:latin typeface="Calibri" panose="020F0502020204030204"/>
              </a:rPr>
              <a:t>Build/Push</a:t>
            </a:r>
          </a:p>
        </p:txBody>
      </p:sp>
      <p:cxnSp>
        <p:nvCxnSpPr>
          <p:cNvPr id="57" name="Straight Arrow Connector 56">
            <a:extLst>
              <a:ext uri="{FF2B5EF4-FFF2-40B4-BE49-F238E27FC236}">
                <a16:creationId xmlns:a16="http://schemas.microsoft.com/office/drawing/2014/main" id="{13D26C56-EB35-40FE-A2AB-544E8CA62F67}"/>
              </a:ext>
            </a:extLst>
          </p:cNvPr>
          <p:cNvCxnSpPr>
            <a:stCxn id="55" idx="3"/>
            <a:endCxn id="54" idx="1"/>
          </p:cNvCxnSpPr>
          <p:nvPr/>
        </p:nvCxnSpPr>
        <p:spPr>
          <a:xfrm>
            <a:off x="3548730" y="3403187"/>
            <a:ext cx="3171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EE2638-F139-4725-914D-27C449D5F7B2}"/>
              </a:ext>
            </a:extLst>
          </p:cNvPr>
          <p:cNvCxnSpPr>
            <a:cxnSpLocks/>
            <a:stCxn id="54" idx="3"/>
            <a:endCxn id="53" idx="1"/>
          </p:cNvCxnSpPr>
          <p:nvPr/>
        </p:nvCxnSpPr>
        <p:spPr>
          <a:xfrm>
            <a:off x="6972998" y="3403187"/>
            <a:ext cx="359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4" name="Picture 2" descr="Image result for azure security center logo">
            <a:extLst>
              <a:ext uri="{FF2B5EF4-FFF2-40B4-BE49-F238E27FC236}">
                <a16:creationId xmlns:a16="http://schemas.microsoft.com/office/drawing/2014/main" id="{E57B63B3-655C-4018-A19B-FA7551474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304" y="2655108"/>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security center logo">
            <a:extLst>
              <a:ext uri="{FF2B5EF4-FFF2-40B4-BE49-F238E27FC236}">
                <a16:creationId xmlns:a16="http://schemas.microsoft.com/office/drawing/2014/main" id="{59E6E7CA-892B-475F-BCCA-F3D755A45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6859" y="2664685"/>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azure security center logo">
            <a:extLst>
              <a:ext uri="{FF2B5EF4-FFF2-40B4-BE49-F238E27FC236}">
                <a16:creationId xmlns:a16="http://schemas.microsoft.com/office/drawing/2014/main" id="{98EC307A-438A-4D1E-8F90-4247E8C0A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626" y="343215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security center logo">
            <a:extLst>
              <a:ext uri="{FF2B5EF4-FFF2-40B4-BE49-F238E27FC236}">
                <a16:creationId xmlns:a16="http://schemas.microsoft.com/office/drawing/2014/main" id="{4CC5E25E-34F4-42D0-8EDF-74582DF3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5727" y="343215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azure security center logo">
            <a:extLst>
              <a:ext uri="{FF2B5EF4-FFF2-40B4-BE49-F238E27FC236}">
                <a16:creationId xmlns:a16="http://schemas.microsoft.com/office/drawing/2014/main" id="{BB0FAAAA-F19D-4760-AF61-AAB06E1E4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9987" y="4100427"/>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azure security center logo">
            <a:extLst>
              <a:ext uri="{FF2B5EF4-FFF2-40B4-BE49-F238E27FC236}">
                <a16:creationId xmlns:a16="http://schemas.microsoft.com/office/drawing/2014/main" id="{BA30A94C-3BDB-485F-8922-B4E3141A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626" y="4132551"/>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security center logo">
            <a:extLst>
              <a:ext uri="{FF2B5EF4-FFF2-40B4-BE49-F238E27FC236}">
                <a16:creationId xmlns:a16="http://schemas.microsoft.com/office/drawing/2014/main" id="{B9A35403-5753-4653-8DD9-34E2F74C8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7120" y="4798805"/>
            <a:ext cx="141704" cy="1872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quasec logo">
            <a:extLst>
              <a:ext uri="{FF2B5EF4-FFF2-40B4-BE49-F238E27FC236}">
                <a16:creationId xmlns:a16="http://schemas.microsoft.com/office/drawing/2014/main" id="{4BFEDC92-B9A2-455E-ACA2-32AD6D6F49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2940" y="5785762"/>
            <a:ext cx="3167402" cy="1141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D43ED63-EF03-44DD-B892-06C21BD442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16223" y="5674389"/>
            <a:ext cx="4973884" cy="1253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30B8D4-19D0-47F8-B112-C39B6513EA2B}"/>
              </a:ext>
            </a:extLst>
          </p:cNvPr>
          <p:cNvSpPr txBox="1"/>
          <p:nvPr/>
        </p:nvSpPr>
        <p:spPr>
          <a:xfrm>
            <a:off x="2994236" y="5148209"/>
            <a:ext cx="4873379" cy="638467"/>
          </a:xfrm>
          <a:prstGeom prst="rect">
            <a:avLst/>
          </a:prstGeom>
          <a:noFill/>
        </p:spPr>
        <p:txBody>
          <a:bodyPr wrap="square" rtlCol="0">
            <a:spAutoFit/>
          </a:bodyPr>
          <a:lstStyle/>
          <a:p>
            <a:r>
              <a:rPr lang="en-US" sz="1836" i="1" dirty="0"/>
              <a:t>Shifting the container scanning to the left</a:t>
            </a:r>
          </a:p>
          <a:p>
            <a:r>
              <a:rPr lang="en-US" sz="1632" i="1" dirty="0"/>
              <a:t>Partnering with:</a:t>
            </a:r>
          </a:p>
        </p:txBody>
      </p:sp>
    </p:spTree>
    <p:extLst>
      <p:ext uri="{BB962C8B-B14F-4D97-AF65-F5344CB8AC3E}">
        <p14:creationId xmlns:p14="http://schemas.microsoft.com/office/powerpoint/2010/main" val="1791001006"/>
      </p:ext>
    </p:extLst>
  </p:cSld>
  <p:clrMapOvr>
    <a:masterClrMapping/>
  </p:clrMapOvr>
  <mc:AlternateContent xmlns:mc="http://schemas.openxmlformats.org/markup-compatibility/2006" xmlns:p14="http://schemas.microsoft.com/office/powerpoint/2010/main">
    <mc:Choice Requires="p14">
      <p:transition spd="slow" p14:dur="2000" advTm="8702"/>
    </mc:Choice>
    <mc:Fallback xmlns="">
      <p:transition spd="slow" advTm="87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3E13594-C6AB-4D78-8F0F-359F46ABB61A}"/>
              </a:ext>
            </a:extLst>
          </p:cNvPr>
          <p:cNvSpPr/>
          <p:nvPr/>
        </p:nvSpPr>
        <p:spPr>
          <a:xfrm>
            <a:off x="3739930" y="1546084"/>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92" name="Rectangle 91">
            <a:extLst>
              <a:ext uri="{FF2B5EF4-FFF2-40B4-BE49-F238E27FC236}">
                <a16:creationId xmlns:a16="http://schemas.microsoft.com/office/drawing/2014/main" id="{4BB5DB83-DFD2-461E-B2AE-BAD3013EE8F9}"/>
              </a:ext>
            </a:extLst>
          </p:cNvPr>
          <p:cNvSpPr/>
          <p:nvPr/>
        </p:nvSpPr>
        <p:spPr>
          <a:xfrm>
            <a:off x="4534830" y="1562307"/>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8" name="Freeform: Shape 7">
            <a:extLst>
              <a:ext uri="{FF2B5EF4-FFF2-40B4-BE49-F238E27FC236}">
                <a16:creationId xmlns:a16="http://schemas.microsoft.com/office/drawing/2014/main" id="{3BD85D84-5019-4CB2-B26A-D2ECA8EE11B1}"/>
              </a:ext>
            </a:extLst>
          </p:cNvPr>
          <p:cNvSpPr/>
          <p:nvPr/>
        </p:nvSpPr>
        <p:spPr>
          <a:xfrm rot="16200000">
            <a:off x="8333619" y="630531"/>
            <a:ext cx="1886790" cy="789863"/>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 name="connsiteX0" fmla="*/ 4387029 w 4387029"/>
              <a:gd name="connsiteY0" fmla="*/ 468927 h 790200"/>
              <a:gd name="connsiteX1" fmla="*/ 4387029 w 4387029"/>
              <a:gd name="connsiteY1" fmla="*/ 790200 h 790200"/>
              <a:gd name="connsiteX2" fmla="*/ 4714 w 4387029"/>
              <a:gd name="connsiteY2" fmla="*/ 790200 h 790200"/>
              <a:gd name="connsiteX3" fmla="*/ 4714 w 4387029"/>
              <a:gd name="connsiteY3" fmla="*/ 473019 h 790200"/>
              <a:gd name="connsiteX4" fmla="*/ 0 w 4387029"/>
              <a:gd name="connsiteY4" fmla="*/ 473005 h 790200"/>
              <a:gd name="connsiteX5" fmla="*/ 4714 w 4387029"/>
              <a:gd name="connsiteY5" fmla="*/ 471715 h 790200"/>
              <a:gd name="connsiteX6" fmla="*/ 4714 w 4387029"/>
              <a:gd name="connsiteY6" fmla="*/ 468927 h 790200"/>
              <a:gd name="connsiteX7" fmla="*/ 14900 w 4387029"/>
              <a:gd name="connsiteY7" fmla="*/ 468927 h 790200"/>
              <a:gd name="connsiteX8" fmla="*/ 1535242 w 4387029"/>
              <a:gd name="connsiteY8" fmla="*/ 0 h 790200"/>
              <a:gd name="connsiteX9" fmla="*/ 4365100 w 4387029"/>
              <a:gd name="connsiteY9" fmla="*/ 468927 h 790200"/>
              <a:gd name="connsiteX10" fmla="*/ 4387029 w 4387029"/>
              <a:gd name="connsiteY10" fmla="*/ 468927 h 79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029" h="790200">
                <a:moveTo>
                  <a:pt x="4387029" y="468927"/>
                </a:moveTo>
                <a:lnTo>
                  <a:pt x="4387029" y="790200"/>
                </a:lnTo>
                <a:lnTo>
                  <a:pt x="4714" y="790200"/>
                </a:lnTo>
                <a:lnTo>
                  <a:pt x="4714" y="473019"/>
                </a:lnTo>
                <a:lnTo>
                  <a:pt x="0" y="473005"/>
                </a:lnTo>
                <a:lnTo>
                  <a:pt x="4714" y="471715"/>
                </a:lnTo>
                <a:lnTo>
                  <a:pt x="4714" y="468927"/>
                </a:lnTo>
                <a:lnTo>
                  <a:pt x="14900" y="468927"/>
                </a:lnTo>
                <a:lnTo>
                  <a:pt x="1535242" y="0"/>
                </a:lnTo>
                <a:lnTo>
                  <a:pt x="4365100" y="468927"/>
                </a:lnTo>
                <a:lnTo>
                  <a:pt x="4387029" y="468927"/>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Segoe UI"/>
            </a:endParaRPr>
          </a:p>
        </p:txBody>
      </p:sp>
      <p:grpSp>
        <p:nvGrpSpPr>
          <p:cNvPr id="9" name="Group 8">
            <a:extLst>
              <a:ext uri="{FF2B5EF4-FFF2-40B4-BE49-F238E27FC236}">
                <a16:creationId xmlns:a16="http://schemas.microsoft.com/office/drawing/2014/main" id="{70BE63A0-6556-46D7-9E6D-36BCF2B82F22}"/>
              </a:ext>
            </a:extLst>
          </p:cNvPr>
          <p:cNvGrpSpPr/>
          <p:nvPr/>
        </p:nvGrpSpPr>
        <p:grpSpPr>
          <a:xfrm>
            <a:off x="7495495" y="272251"/>
            <a:ext cx="1514439" cy="1495980"/>
            <a:chOff x="7572388" y="1529097"/>
            <a:chExt cx="1515084" cy="1496617"/>
          </a:xfrm>
        </p:grpSpPr>
        <p:sp>
          <p:nvSpPr>
            <p:cNvPr id="10" name="Rounded Rectangle 26">
              <a:extLst>
                <a:ext uri="{FF2B5EF4-FFF2-40B4-BE49-F238E27FC236}">
                  <a16:creationId xmlns:a16="http://schemas.microsoft.com/office/drawing/2014/main" id="{6270D2C7-52F8-44ED-9E77-44E1E0BC4D9E}"/>
                </a:ext>
              </a:extLst>
            </p:cNvPr>
            <p:cNvSpPr/>
            <p:nvPr/>
          </p:nvSpPr>
          <p:spPr>
            <a:xfrm>
              <a:off x="7603774" y="1529097"/>
              <a:ext cx="1483698" cy="1478515"/>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11" name="TextBox 10">
              <a:extLst>
                <a:ext uri="{FF2B5EF4-FFF2-40B4-BE49-F238E27FC236}">
                  <a16:creationId xmlns:a16="http://schemas.microsoft.com/office/drawing/2014/main" id="{BAB66B1F-D2A5-4144-8378-92A0830D752E}"/>
                </a:ext>
              </a:extLst>
            </p:cNvPr>
            <p:cNvSpPr txBox="1"/>
            <p:nvPr/>
          </p:nvSpPr>
          <p:spPr>
            <a:xfrm>
              <a:off x="7572388" y="2437531"/>
              <a:ext cx="1406898" cy="588183"/>
            </a:xfrm>
            <a:prstGeom prst="rect">
              <a:avLst/>
            </a:prstGeom>
          </p:spPr>
          <p:txBody>
            <a:bodyPr vert="horz" wrap="square" lIns="91351" tIns="91351" rIns="91351" bIns="91351" rtlCol="0" anchor="t">
              <a:noAutofit/>
            </a:bodyPr>
            <a:lstStyle/>
            <a:p>
              <a:pPr marL="233071" indent="-233071" defTabSz="895870">
                <a:defRPr/>
              </a:pPr>
              <a:r>
                <a:rPr lang="en-US" sz="1097" kern="0">
                  <a:solidFill>
                    <a:prstClr val="white"/>
                  </a:solidFill>
                  <a:latin typeface="Calibri" panose="020F0502020204030204"/>
                  <a:ea typeface="Segoe UI" pitchFamily="34" charset="0"/>
                  <a:cs typeface="Segoe UI" panose="020B0502040204020203" pitchFamily="34" charset="0"/>
                </a:rPr>
                <a:t>Production</a:t>
              </a:r>
            </a:p>
            <a:p>
              <a:pPr marL="233071" indent="-233071" defTabSz="895870">
                <a:defRPr/>
              </a:pPr>
              <a:r>
                <a:rPr lang="en-US" sz="1097" kern="0">
                  <a:solidFill>
                    <a:prstClr val="white"/>
                  </a:solidFill>
                  <a:latin typeface="Calibri" panose="020F0502020204030204"/>
                  <a:ea typeface="Segoe UI" pitchFamily="34" charset="0"/>
                  <a:cs typeface="Segoe UI" panose="020B0502040204020203" pitchFamily="34" charset="0"/>
                </a:rPr>
                <a:t>environments</a:t>
              </a:r>
            </a:p>
          </p:txBody>
        </p:sp>
        <p:sp>
          <p:nvSpPr>
            <p:cNvPr id="12" name="TextBox 11">
              <a:extLst>
                <a:ext uri="{FF2B5EF4-FFF2-40B4-BE49-F238E27FC236}">
                  <a16:creationId xmlns:a16="http://schemas.microsoft.com/office/drawing/2014/main" id="{98AA956C-87DD-4DB2-8646-84F590D8FB7A}"/>
                </a:ext>
              </a:extLst>
            </p:cNvPr>
            <p:cNvSpPr txBox="1"/>
            <p:nvPr/>
          </p:nvSpPr>
          <p:spPr>
            <a:xfrm>
              <a:off x="7632963" y="1680614"/>
              <a:ext cx="1411380" cy="427319"/>
            </a:xfrm>
            <a:prstGeom prst="rect">
              <a:avLst/>
            </a:prstGeom>
          </p:spPr>
          <p:txBody>
            <a:bodyPr vert="horz" wrap="square" lIns="91351" tIns="91351" rIns="91351" bIns="91351" rtlCol="0" anchor="t">
              <a:noAutofit/>
            </a:bodyPr>
            <a:lstStyle/>
            <a:p>
              <a:pPr marL="233071" indent="-233071" algn="ctr" defTabSz="895870">
                <a:defRPr/>
              </a:pPr>
              <a:r>
                <a:rPr lang="en-US" sz="1598" kern="0">
                  <a:solidFill>
                    <a:prstClr val="white"/>
                  </a:solidFill>
                  <a:latin typeface="Calibri" panose="020F0502020204030204"/>
                  <a:ea typeface="Segoe UI" pitchFamily="34" charset="0"/>
                  <a:cs typeface="Segoe UI" panose="020B0502040204020203" pitchFamily="34" charset="0"/>
                </a:rPr>
                <a:t>Run, Manage</a:t>
              </a:r>
            </a:p>
          </p:txBody>
        </p:sp>
        <p:sp>
          <p:nvSpPr>
            <p:cNvPr id="13" name="Rectangle 12">
              <a:extLst>
                <a:ext uri="{FF2B5EF4-FFF2-40B4-BE49-F238E27FC236}">
                  <a16:creationId xmlns:a16="http://schemas.microsoft.com/office/drawing/2014/main" id="{28472567-0B96-469E-B38A-4E099D284262}"/>
                </a:ext>
              </a:extLst>
            </p:cNvPr>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913873">
                <a:defRPr/>
              </a:pPr>
              <a:endParaRPr lang="en-US" kern="0">
                <a:solidFill>
                  <a:prstClr val="white"/>
                </a:solidFill>
                <a:latin typeface="Calibri" panose="020F0502020204030204"/>
              </a:endParaRPr>
            </a:p>
          </p:txBody>
        </p:sp>
        <p:pic>
          <p:nvPicPr>
            <p:cNvPr id="14" name="Picture 13">
              <a:extLst>
                <a:ext uri="{FF2B5EF4-FFF2-40B4-BE49-F238E27FC236}">
                  <a16:creationId xmlns:a16="http://schemas.microsoft.com/office/drawing/2014/main" id="{27ABEA8B-F2AA-4830-B174-A2B99AAE1589}"/>
                </a:ext>
              </a:extLst>
            </p:cNvPr>
            <p:cNvPicPr>
              <a:picLocks noChangeAspect="1"/>
            </p:cNvPicPr>
            <p:nvPr/>
          </p:nvPicPr>
          <p:blipFill>
            <a:blip r:embed="rId4"/>
            <a:stretch>
              <a:fillRect/>
            </a:stretch>
          </p:blipFill>
          <p:spPr>
            <a:xfrm>
              <a:off x="7769766" y="2080979"/>
              <a:ext cx="392605" cy="338551"/>
            </a:xfrm>
            <a:prstGeom prst="rect">
              <a:avLst/>
            </a:prstGeom>
          </p:spPr>
        </p:pic>
        <p:pic>
          <p:nvPicPr>
            <p:cNvPr id="15" name="Picture 14">
              <a:extLst>
                <a:ext uri="{FF2B5EF4-FFF2-40B4-BE49-F238E27FC236}">
                  <a16:creationId xmlns:a16="http://schemas.microsoft.com/office/drawing/2014/main" id="{494DF089-4070-4667-A933-27DD1EECC6DA}"/>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6" name="Straight Connector 15">
              <a:extLst>
                <a:ext uri="{FF2B5EF4-FFF2-40B4-BE49-F238E27FC236}">
                  <a16:creationId xmlns:a16="http://schemas.microsoft.com/office/drawing/2014/main" id="{B328D653-C567-45D9-96D0-A37E01FB699F}"/>
                </a:ext>
              </a:extLst>
            </p:cNvPr>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 name="Straight Connector 16">
              <a:extLst>
                <a:ext uri="{FF2B5EF4-FFF2-40B4-BE49-F238E27FC236}">
                  <a16:creationId xmlns:a16="http://schemas.microsoft.com/office/drawing/2014/main" id="{6F1BC528-844D-456C-932C-F9D4F7A322BE}"/>
                </a:ext>
              </a:extLst>
            </p:cNvPr>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8" name="Rectangle: Rounded Corners 17">
              <a:extLst>
                <a:ext uri="{FF2B5EF4-FFF2-40B4-BE49-F238E27FC236}">
                  <a16:creationId xmlns:a16="http://schemas.microsoft.com/office/drawing/2014/main" id="{9763C266-A1E7-4FB7-9C83-C95A2E39949D}"/>
                </a:ext>
              </a:extLst>
            </p:cNvPr>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913873">
                <a:defRPr/>
              </a:pPr>
              <a:endParaRPr lang="en-US" kern="0">
                <a:solidFill>
                  <a:prstClr val="white"/>
                </a:solidFill>
                <a:latin typeface="Calibri" panose="020F0502020204030204"/>
              </a:endParaRPr>
            </a:p>
          </p:txBody>
        </p:sp>
      </p:grpSp>
      <p:grpSp>
        <p:nvGrpSpPr>
          <p:cNvPr id="19" name="Group 18">
            <a:extLst>
              <a:ext uri="{FF2B5EF4-FFF2-40B4-BE49-F238E27FC236}">
                <a16:creationId xmlns:a16="http://schemas.microsoft.com/office/drawing/2014/main" id="{1A871C70-19BE-408C-A45F-F85DACF31A6C}"/>
              </a:ext>
            </a:extLst>
          </p:cNvPr>
          <p:cNvGrpSpPr/>
          <p:nvPr/>
        </p:nvGrpSpPr>
        <p:grpSpPr>
          <a:xfrm>
            <a:off x="9654300" y="82065"/>
            <a:ext cx="2562458" cy="621050"/>
            <a:chOff x="2260698" y="1058892"/>
            <a:chExt cx="2563550" cy="621314"/>
          </a:xfrm>
        </p:grpSpPr>
        <p:sp>
          <p:nvSpPr>
            <p:cNvPr id="20" name="Rectangle 19">
              <a:extLst>
                <a:ext uri="{FF2B5EF4-FFF2-40B4-BE49-F238E27FC236}">
                  <a16:creationId xmlns:a16="http://schemas.microsoft.com/office/drawing/2014/main" id="{DCB4F841-8467-4691-9CEE-83826975DB35}"/>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Container Service</a:t>
              </a:r>
            </a:p>
          </p:txBody>
        </p:sp>
        <p:pic>
          <p:nvPicPr>
            <p:cNvPr id="21" name="Picture 20">
              <a:extLst>
                <a:ext uri="{FF2B5EF4-FFF2-40B4-BE49-F238E27FC236}">
                  <a16:creationId xmlns:a16="http://schemas.microsoft.com/office/drawing/2014/main" id="{6754105B-674C-4AE3-B17A-30138256FAC6}"/>
                </a:ext>
              </a:extLst>
            </p:cNvPr>
            <p:cNvPicPr>
              <a:picLocks noChangeAspect="1"/>
            </p:cNvPicPr>
            <p:nvPr/>
          </p:nvPicPr>
          <p:blipFill>
            <a:blip r:embed="rId6"/>
            <a:stretch>
              <a:fillRect/>
            </a:stretch>
          </p:blipFill>
          <p:spPr>
            <a:xfrm>
              <a:off x="2308837" y="1104529"/>
              <a:ext cx="650738" cy="495720"/>
            </a:xfrm>
            <a:prstGeom prst="rect">
              <a:avLst/>
            </a:prstGeom>
          </p:spPr>
        </p:pic>
      </p:grpSp>
      <p:grpSp>
        <p:nvGrpSpPr>
          <p:cNvPr id="25" name="Group 24">
            <a:extLst>
              <a:ext uri="{FF2B5EF4-FFF2-40B4-BE49-F238E27FC236}">
                <a16:creationId xmlns:a16="http://schemas.microsoft.com/office/drawing/2014/main" id="{DB5B792F-8865-4032-B352-4357A00FF5F3}"/>
              </a:ext>
            </a:extLst>
          </p:cNvPr>
          <p:cNvGrpSpPr/>
          <p:nvPr/>
        </p:nvGrpSpPr>
        <p:grpSpPr>
          <a:xfrm>
            <a:off x="9654300" y="1347807"/>
            <a:ext cx="2562458" cy="621050"/>
            <a:chOff x="2260698" y="2350204"/>
            <a:chExt cx="2563550" cy="621314"/>
          </a:xfrm>
        </p:grpSpPr>
        <p:sp>
          <p:nvSpPr>
            <p:cNvPr id="26" name="Rectangle 25">
              <a:extLst>
                <a:ext uri="{FF2B5EF4-FFF2-40B4-BE49-F238E27FC236}">
                  <a16:creationId xmlns:a16="http://schemas.microsoft.com/office/drawing/2014/main" id="{6B2853AF-4672-473F-8768-69DE5A630BB1}"/>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App Services</a:t>
              </a:r>
            </a:p>
          </p:txBody>
        </p:sp>
        <p:pic>
          <p:nvPicPr>
            <p:cNvPr id="27" name="Picture 26">
              <a:extLst>
                <a:ext uri="{FF2B5EF4-FFF2-40B4-BE49-F238E27FC236}">
                  <a16:creationId xmlns:a16="http://schemas.microsoft.com/office/drawing/2014/main" id="{9B09F788-B848-4388-8617-0FFCE33AB3FA}"/>
                </a:ext>
              </a:extLst>
            </p:cNvPr>
            <p:cNvPicPr>
              <a:picLocks noChangeAspect="1"/>
            </p:cNvPicPr>
            <p:nvPr/>
          </p:nvPicPr>
          <p:blipFill>
            <a:blip r:embed="rId7"/>
            <a:stretch>
              <a:fillRect/>
            </a:stretch>
          </p:blipFill>
          <p:spPr>
            <a:xfrm>
              <a:off x="2386538" y="2409936"/>
              <a:ext cx="495337" cy="495720"/>
            </a:xfrm>
            <a:prstGeom prst="rect">
              <a:avLst/>
            </a:prstGeom>
          </p:spPr>
        </p:pic>
      </p:grpSp>
      <p:grpSp>
        <p:nvGrpSpPr>
          <p:cNvPr id="30" name="Group 29">
            <a:extLst>
              <a:ext uri="{FF2B5EF4-FFF2-40B4-BE49-F238E27FC236}">
                <a16:creationId xmlns:a16="http://schemas.microsoft.com/office/drawing/2014/main" id="{2767F5F0-E714-45E7-9326-4CEF4818DEAF}"/>
              </a:ext>
            </a:extLst>
          </p:cNvPr>
          <p:cNvGrpSpPr/>
          <p:nvPr/>
        </p:nvGrpSpPr>
        <p:grpSpPr>
          <a:xfrm>
            <a:off x="9654300" y="710687"/>
            <a:ext cx="2562458" cy="621050"/>
            <a:chOff x="12042417" y="1907893"/>
            <a:chExt cx="2512442" cy="608928"/>
          </a:xfrm>
        </p:grpSpPr>
        <p:sp>
          <p:nvSpPr>
            <p:cNvPr id="31" name="Rectangle 30">
              <a:extLst>
                <a:ext uri="{FF2B5EF4-FFF2-40B4-BE49-F238E27FC236}">
                  <a16:creationId xmlns:a16="http://schemas.microsoft.com/office/drawing/2014/main" id="{EB42AAE0-46E6-4C7E-BED9-BE2F33431B78}"/>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latin typeface="Calibri" panose="020F0502020204030204"/>
                </a:rPr>
                <a:t>Container Instances</a:t>
              </a:r>
            </a:p>
          </p:txBody>
        </p:sp>
        <p:pic>
          <p:nvPicPr>
            <p:cNvPr id="32" name="Picture 2" descr="Image result for azure container instances logo">
              <a:extLst>
                <a:ext uri="{FF2B5EF4-FFF2-40B4-BE49-F238E27FC236}">
                  <a16:creationId xmlns:a16="http://schemas.microsoft.com/office/drawing/2014/main" id="{1764D15E-80C6-4838-BE91-5D9BAAE4C1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48EC4A70-DBCE-41D6-B034-AD65C030327E}"/>
              </a:ext>
            </a:extLst>
          </p:cNvPr>
          <p:cNvGrpSpPr/>
          <p:nvPr/>
        </p:nvGrpSpPr>
        <p:grpSpPr>
          <a:xfrm>
            <a:off x="439276" y="5038824"/>
            <a:ext cx="1100118" cy="894026"/>
            <a:chOff x="430615" y="4940472"/>
            <a:chExt cx="1078645" cy="876576"/>
          </a:xfrm>
        </p:grpSpPr>
        <p:sp>
          <p:nvSpPr>
            <p:cNvPr id="44" name="Rounded Rectangle 12">
              <a:extLst>
                <a:ext uri="{FF2B5EF4-FFF2-40B4-BE49-F238E27FC236}">
                  <a16:creationId xmlns:a16="http://schemas.microsoft.com/office/drawing/2014/main" id="{5A765FE2-51AB-401F-851C-C9D4F307DFF8}"/>
                </a:ext>
              </a:extLst>
            </p:cNvPr>
            <p:cNvSpPr/>
            <p:nvPr/>
          </p:nvSpPr>
          <p:spPr>
            <a:xfrm>
              <a:off x="430615" y="4940472"/>
              <a:ext cx="1078645" cy="876576"/>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pic>
          <p:nvPicPr>
            <p:cNvPr id="36" name="Picture 2" descr="Image result for azure security center logo">
              <a:extLst>
                <a:ext uri="{FF2B5EF4-FFF2-40B4-BE49-F238E27FC236}">
                  <a16:creationId xmlns:a16="http://schemas.microsoft.com/office/drawing/2014/main" id="{05841A07-63FB-4C2C-98C3-1BF19F0BF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355" y="5047593"/>
              <a:ext cx="467165" cy="617399"/>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Content Placeholder 2">
            <a:extLst>
              <a:ext uri="{FF2B5EF4-FFF2-40B4-BE49-F238E27FC236}">
                <a16:creationId xmlns:a16="http://schemas.microsoft.com/office/drawing/2014/main" id="{B3CDD3F7-06C9-4AB9-AB35-2B01EDB118A4}"/>
              </a:ext>
            </a:extLst>
          </p:cNvPr>
          <p:cNvSpPr txBox="1">
            <a:spLocks/>
          </p:cNvSpPr>
          <p:nvPr/>
        </p:nvSpPr>
        <p:spPr>
          <a:xfrm>
            <a:off x="88" y="859840"/>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cxnSp>
        <p:nvCxnSpPr>
          <p:cNvPr id="49" name="Straight Arrow Connector 48">
            <a:extLst>
              <a:ext uri="{FF2B5EF4-FFF2-40B4-BE49-F238E27FC236}">
                <a16:creationId xmlns:a16="http://schemas.microsoft.com/office/drawing/2014/main" id="{DCA0FB11-1B7B-46C6-AC1D-CF3EF76D980C}"/>
              </a:ext>
            </a:extLst>
          </p:cNvPr>
          <p:cNvCxnSpPr>
            <a:cxnSpLocks/>
            <a:stCxn id="48" idx="3"/>
            <a:endCxn id="39" idx="1"/>
          </p:cNvCxnSpPr>
          <p:nvPr/>
        </p:nvCxnSpPr>
        <p:spPr>
          <a:xfrm flipV="1">
            <a:off x="2941693" y="1011195"/>
            <a:ext cx="693537" cy="1"/>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64" name="Group 63">
            <a:extLst>
              <a:ext uri="{FF2B5EF4-FFF2-40B4-BE49-F238E27FC236}">
                <a16:creationId xmlns:a16="http://schemas.microsoft.com/office/drawing/2014/main" id="{5E2EC293-8668-4FF3-8408-199BA530883F}"/>
              </a:ext>
            </a:extLst>
          </p:cNvPr>
          <p:cNvGrpSpPr/>
          <p:nvPr/>
        </p:nvGrpSpPr>
        <p:grpSpPr>
          <a:xfrm>
            <a:off x="5505194" y="272254"/>
            <a:ext cx="1483068" cy="1477886"/>
            <a:chOff x="5630233" y="1707263"/>
            <a:chExt cx="1454120" cy="1449039"/>
          </a:xfrm>
        </p:grpSpPr>
        <p:sp>
          <p:nvSpPr>
            <p:cNvPr id="54" name="Rounded Rectangle 12">
              <a:extLst>
                <a:ext uri="{FF2B5EF4-FFF2-40B4-BE49-F238E27FC236}">
                  <a16:creationId xmlns:a16="http://schemas.microsoft.com/office/drawing/2014/main" id="{F90C4E6E-E721-4AB4-9FC8-23F9BDBEC906}"/>
                </a:ext>
              </a:extLst>
            </p:cNvPr>
            <p:cNvSpPr/>
            <p:nvPr/>
          </p:nvSpPr>
          <p:spPr>
            <a:xfrm>
              <a:off x="5630233" y="1707263"/>
              <a:ext cx="1454120" cy="144903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ctr"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55" name="TextBox 54">
              <a:extLst>
                <a:ext uri="{FF2B5EF4-FFF2-40B4-BE49-F238E27FC236}">
                  <a16:creationId xmlns:a16="http://schemas.microsoft.com/office/drawing/2014/main" id="{E3D21954-7CDC-4D47-ACC2-4F0D4CDFE22F}"/>
                </a:ext>
              </a:extLst>
            </p:cNvPr>
            <p:cNvSpPr txBox="1"/>
            <p:nvPr/>
          </p:nvSpPr>
          <p:spPr>
            <a:xfrm>
              <a:off x="5673648" y="2208130"/>
              <a:ext cx="1344754" cy="304204"/>
            </a:xfrm>
            <a:prstGeom prst="rect">
              <a:avLst/>
            </a:prstGeom>
          </p:spPr>
          <p:txBody>
            <a:bodyPr vert="horz" wrap="square" lIns="91351" tIns="91351" rIns="91351" bIns="91351" rtlCol="0" anchor="ctr">
              <a:noAutofit/>
            </a:bodyPr>
            <a:lstStyle/>
            <a:p>
              <a:pPr algn="ctr" defTabSz="895870">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Release Management </a:t>
              </a:r>
            </a:p>
          </p:txBody>
        </p:sp>
      </p:grpSp>
      <p:cxnSp>
        <p:nvCxnSpPr>
          <p:cNvPr id="65" name="Straight Arrow Connector 64">
            <a:extLst>
              <a:ext uri="{FF2B5EF4-FFF2-40B4-BE49-F238E27FC236}">
                <a16:creationId xmlns:a16="http://schemas.microsoft.com/office/drawing/2014/main" id="{1CAB8F2C-BC32-4BAB-82A7-15383C1A494F}"/>
              </a:ext>
            </a:extLst>
          </p:cNvPr>
          <p:cNvCxnSpPr>
            <a:cxnSpLocks/>
            <a:stCxn id="54" idx="3"/>
            <a:endCxn id="10" idx="1"/>
          </p:cNvCxnSpPr>
          <p:nvPr/>
        </p:nvCxnSpPr>
        <p:spPr>
          <a:xfrm flipV="1">
            <a:off x="6988261" y="1011195"/>
            <a:ext cx="538605" cy="2"/>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5" name="Straight Arrow Connector 74">
            <a:extLst>
              <a:ext uri="{FF2B5EF4-FFF2-40B4-BE49-F238E27FC236}">
                <a16:creationId xmlns:a16="http://schemas.microsoft.com/office/drawing/2014/main" id="{B6522A69-C369-41A4-903A-D9550DC981FC}"/>
              </a:ext>
            </a:extLst>
          </p:cNvPr>
          <p:cNvCxnSpPr>
            <a:cxnSpLocks/>
            <a:endCxn id="44" idx="0"/>
          </p:cNvCxnSpPr>
          <p:nvPr/>
        </p:nvCxnSpPr>
        <p:spPr>
          <a:xfrm>
            <a:off x="989335" y="3994096"/>
            <a:ext cx="0" cy="1044728"/>
          </a:xfrm>
          <a:prstGeom prst="straightConnector1">
            <a:avLst/>
          </a:prstGeom>
          <a:noFill/>
          <a:ln w="76200" cap="flat" cmpd="sng" algn="ctr">
            <a:solidFill>
              <a:srgbClr val="89CBFF"/>
            </a:solidFill>
            <a:prstDash val="solid"/>
            <a:miter lim="800000"/>
            <a:headEnd type="none"/>
            <a:tailEnd type="triangle" w="med" len="lg"/>
          </a:ln>
          <a:effectLst/>
        </p:spPr>
      </p:cxnSp>
      <p:sp>
        <p:nvSpPr>
          <p:cNvPr id="78" name="Oval 77">
            <a:extLst>
              <a:ext uri="{FF2B5EF4-FFF2-40B4-BE49-F238E27FC236}">
                <a16:creationId xmlns:a16="http://schemas.microsoft.com/office/drawing/2014/main" id="{7866691F-01C1-4866-B582-7BF9174D987D}"/>
              </a:ext>
            </a:extLst>
          </p:cNvPr>
          <p:cNvSpPr/>
          <p:nvPr/>
        </p:nvSpPr>
        <p:spPr>
          <a:xfrm>
            <a:off x="2929882" y="712531"/>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1</a:t>
            </a:r>
          </a:p>
        </p:txBody>
      </p:sp>
      <p:sp>
        <p:nvSpPr>
          <p:cNvPr id="81" name="Oval 80">
            <a:extLst>
              <a:ext uri="{FF2B5EF4-FFF2-40B4-BE49-F238E27FC236}">
                <a16:creationId xmlns:a16="http://schemas.microsoft.com/office/drawing/2014/main" id="{F7A46433-0AC6-427A-891B-E34EA10FA93F}"/>
              </a:ext>
            </a:extLst>
          </p:cNvPr>
          <p:cNvSpPr/>
          <p:nvPr/>
        </p:nvSpPr>
        <p:spPr>
          <a:xfrm>
            <a:off x="1338817" y="5034250"/>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3</a:t>
            </a:r>
          </a:p>
        </p:txBody>
      </p:sp>
      <p:pic>
        <p:nvPicPr>
          <p:cNvPr id="82" name="Picture 2" descr="Image result for azure security center logo">
            <a:extLst>
              <a:ext uri="{FF2B5EF4-FFF2-40B4-BE49-F238E27FC236}">
                <a16:creationId xmlns:a16="http://schemas.microsoft.com/office/drawing/2014/main" id="{B2C73B82-7053-4AA3-B77E-C093D3BF3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454342"/>
            <a:ext cx="167978" cy="221997"/>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BE77F099-E8EB-49A8-A52A-AB19977ABF89}"/>
              </a:ext>
            </a:extLst>
          </p:cNvPr>
          <p:cNvSpPr/>
          <p:nvPr/>
        </p:nvSpPr>
        <p:spPr>
          <a:xfrm>
            <a:off x="1338817" y="548354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4</a:t>
            </a:r>
          </a:p>
        </p:txBody>
      </p:sp>
      <p:sp>
        <p:nvSpPr>
          <p:cNvPr id="86" name="Oval 85">
            <a:extLst>
              <a:ext uri="{FF2B5EF4-FFF2-40B4-BE49-F238E27FC236}">
                <a16:creationId xmlns:a16="http://schemas.microsoft.com/office/drawing/2014/main" id="{6CE6AA5B-3F15-4837-962B-713E96225D4B}"/>
              </a:ext>
            </a:extLst>
          </p:cNvPr>
          <p:cNvSpPr/>
          <p:nvPr/>
        </p:nvSpPr>
        <p:spPr>
          <a:xfrm>
            <a:off x="4963222" y="175013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5</a:t>
            </a:r>
          </a:p>
        </p:txBody>
      </p:sp>
      <p:sp>
        <p:nvSpPr>
          <p:cNvPr id="87" name="Oval 86">
            <a:extLst>
              <a:ext uri="{FF2B5EF4-FFF2-40B4-BE49-F238E27FC236}">
                <a16:creationId xmlns:a16="http://schemas.microsoft.com/office/drawing/2014/main" id="{FEC9C9A0-9198-40BC-8040-BBA0E8E5BA36}"/>
              </a:ext>
            </a:extLst>
          </p:cNvPr>
          <p:cNvSpPr/>
          <p:nvPr/>
        </p:nvSpPr>
        <p:spPr>
          <a:xfrm>
            <a:off x="6347400" y="175670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6</a:t>
            </a:r>
          </a:p>
        </p:txBody>
      </p:sp>
      <p:cxnSp>
        <p:nvCxnSpPr>
          <p:cNvPr id="1028" name="Connector: Elbow 1027">
            <a:extLst>
              <a:ext uri="{FF2B5EF4-FFF2-40B4-BE49-F238E27FC236}">
                <a16:creationId xmlns:a16="http://schemas.microsoft.com/office/drawing/2014/main" id="{2A33E4BF-6E9F-45CA-B215-4C0CC0E0C2C4}"/>
              </a:ext>
            </a:extLst>
          </p:cNvPr>
          <p:cNvCxnSpPr>
            <a:cxnSpLocks/>
            <a:stCxn id="60" idx="3"/>
            <a:endCxn id="43" idx="2"/>
          </p:cNvCxnSpPr>
          <p:nvPr/>
        </p:nvCxnSpPr>
        <p:spPr>
          <a:xfrm flipH="1" flipV="1">
            <a:off x="4207220" y="1691013"/>
            <a:ext cx="2634193" cy="3915360"/>
          </a:xfrm>
          <a:prstGeom prst="bentConnector4">
            <a:avLst>
              <a:gd name="adj1" fmla="val -8851"/>
              <a:gd name="adj2" fmla="val 16715"/>
            </a:avLst>
          </a:prstGeom>
          <a:noFill/>
          <a:ln w="76200" cap="flat" cmpd="sng" algn="ctr">
            <a:solidFill>
              <a:srgbClr val="89CBFF"/>
            </a:solidFill>
            <a:prstDash val="solid"/>
            <a:miter lim="800000"/>
            <a:headEnd type="none"/>
            <a:tailEnd type="triangle" w="med" len="lg"/>
          </a:ln>
          <a:effectLst/>
        </p:spPr>
      </p:cxnSp>
      <p:pic>
        <p:nvPicPr>
          <p:cNvPr id="83" name="Picture 2" descr="Image result for azure security center logo">
            <a:extLst>
              <a:ext uri="{FF2B5EF4-FFF2-40B4-BE49-F238E27FC236}">
                <a16:creationId xmlns:a16="http://schemas.microsoft.com/office/drawing/2014/main" id="{7048A926-4A69-4568-98A7-672810BFB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1079662"/>
            <a:ext cx="167978" cy="22199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Image result for azure security center logo">
            <a:extLst>
              <a:ext uri="{FF2B5EF4-FFF2-40B4-BE49-F238E27FC236}">
                <a16:creationId xmlns:a16="http://schemas.microsoft.com/office/drawing/2014/main" id="{CA6A7311-487F-4857-9865-9E4B7A5F74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177" y="1710164"/>
            <a:ext cx="167978" cy="221997"/>
          </a:xfrm>
          <a:prstGeom prst="rect">
            <a:avLst/>
          </a:prstGeom>
          <a:noFill/>
          <a:extLst>
            <a:ext uri="{909E8E84-426E-40DD-AFC4-6F175D3DCCD1}">
              <a14:hiddenFill xmlns:a14="http://schemas.microsoft.com/office/drawing/2010/main">
                <a:solidFill>
                  <a:srgbClr val="FFFFFF"/>
                </a:solidFill>
              </a14:hiddenFill>
            </a:ext>
          </a:extLst>
        </p:spPr>
      </p:pic>
      <p:sp>
        <p:nvSpPr>
          <p:cNvPr id="59" name="Content Placeholder 2">
            <a:extLst>
              <a:ext uri="{FF2B5EF4-FFF2-40B4-BE49-F238E27FC236}">
                <a16:creationId xmlns:a16="http://schemas.microsoft.com/office/drawing/2014/main" id="{55946229-E2EC-41B0-A709-F9E8AF3F87CC}"/>
              </a:ext>
            </a:extLst>
          </p:cNvPr>
          <p:cNvSpPr txBox="1">
            <a:spLocks/>
          </p:cNvSpPr>
          <p:nvPr/>
        </p:nvSpPr>
        <p:spPr>
          <a:xfrm>
            <a:off x="1584158" y="5035962"/>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th@sha256:91ef6</a:t>
            </a:r>
          </a:p>
        </p:txBody>
      </p:sp>
      <p:sp>
        <p:nvSpPr>
          <p:cNvPr id="60" name="Content Placeholder 2">
            <a:extLst>
              <a:ext uri="{FF2B5EF4-FFF2-40B4-BE49-F238E27FC236}">
                <a16:creationId xmlns:a16="http://schemas.microsoft.com/office/drawing/2014/main" id="{FA50CA92-2124-47BE-966C-C450DC45B831}"/>
              </a:ext>
            </a:extLst>
          </p:cNvPr>
          <p:cNvSpPr txBox="1">
            <a:spLocks/>
          </p:cNvSpPr>
          <p:nvPr/>
        </p:nvSpPr>
        <p:spPr>
          <a:xfrm>
            <a:off x="1590460" y="5455017"/>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th@sha256:91ef6</a:t>
            </a:r>
          </a:p>
        </p:txBody>
      </p:sp>
      <p:sp>
        <p:nvSpPr>
          <p:cNvPr id="66" name="Content Placeholder 2">
            <a:extLst>
              <a:ext uri="{FF2B5EF4-FFF2-40B4-BE49-F238E27FC236}">
                <a16:creationId xmlns:a16="http://schemas.microsoft.com/office/drawing/2014/main" id="{1ECD8EAB-81D3-4F43-A935-E4FF68F0D7C2}"/>
              </a:ext>
            </a:extLst>
          </p:cNvPr>
          <p:cNvSpPr txBox="1">
            <a:spLocks/>
          </p:cNvSpPr>
          <p:nvPr/>
        </p:nvSpPr>
        <p:spPr>
          <a:xfrm>
            <a:off x="1584159" y="6023010"/>
            <a:ext cx="6400807"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--quarantine-block –-image th@sha256:91ef6</a:t>
            </a:r>
          </a:p>
        </p:txBody>
      </p:sp>
      <p:sp>
        <p:nvSpPr>
          <p:cNvPr id="24" name="TextBox 23">
            <a:extLst>
              <a:ext uri="{FF2B5EF4-FFF2-40B4-BE49-F238E27FC236}">
                <a16:creationId xmlns:a16="http://schemas.microsoft.com/office/drawing/2014/main" id="{57374F81-6C15-4FF6-BFA6-FC9BC46DC1A9}"/>
              </a:ext>
            </a:extLst>
          </p:cNvPr>
          <p:cNvSpPr txBox="1"/>
          <p:nvPr/>
        </p:nvSpPr>
        <p:spPr>
          <a:xfrm>
            <a:off x="4273104" y="5672504"/>
            <a:ext cx="397611" cy="382308"/>
          </a:xfrm>
          <a:prstGeom prst="rect">
            <a:avLst/>
          </a:prstGeom>
          <a:noFill/>
        </p:spPr>
        <p:txBody>
          <a:bodyPr wrap="none" rtlCol="0">
            <a:spAutoFit/>
          </a:bodyPr>
          <a:lstStyle/>
          <a:p>
            <a:pPr defTabSz="932597">
              <a:defRPr/>
            </a:pPr>
            <a:r>
              <a:rPr lang="en-US" sz="1836">
                <a:solidFill>
                  <a:sysClr val="windowText" lastClr="000000"/>
                </a:solidFill>
                <a:latin typeface="Calibri" panose="020F0502020204030204"/>
              </a:rPr>
              <a:t>or</a:t>
            </a:r>
          </a:p>
        </p:txBody>
      </p:sp>
      <p:grpSp>
        <p:nvGrpSpPr>
          <p:cNvPr id="95" name="Group 94">
            <a:extLst>
              <a:ext uri="{FF2B5EF4-FFF2-40B4-BE49-F238E27FC236}">
                <a16:creationId xmlns:a16="http://schemas.microsoft.com/office/drawing/2014/main" id="{DEA6CD65-E83D-4A91-A512-ED657E6B7813}"/>
              </a:ext>
            </a:extLst>
          </p:cNvPr>
          <p:cNvGrpSpPr/>
          <p:nvPr/>
        </p:nvGrpSpPr>
        <p:grpSpPr>
          <a:xfrm>
            <a:off x="720722" y="2244072"/>
            <a:ext cx="3424086" cy="2287616"/>
            <a:chOff x="706568" y="2200271"/>
            <a:chExt cx="3357252" cy="2242964"/>
          </a:xfrm>
        </p:grpSpPr>
        <p:grpSp>
          <p:nvGrpSpPr>
            <p:cNvPr id="79" name="Group 78">
              <a:extLst>
                <a:ext uri="{FF2B5EF4-FFF2-40B4-BE49-F238E27FC236}">
                  <a16:creationId xmlns:a16="http://schemas.microsoft.com/office/drawing/2014/main" id="{879A59DD-8BF6-4366-82E7-E006C8828F19}"/>
                </a:ext>
              </a:extLst>
            </p:cNvPr>
            <p:cNvGrpSpPr/>
            <p:nvPr/>
          </p:nvGrpSpPr>
          <p:grpSpPr>
            <a:xfrm>
              <a:off x="706568" y="2200271"/>
              <a:ext cx="3357252" cy="2242964"/>
              <a:chOff x="706568" y="2200271"/>
              <a:chExt cx="3357252" cy="2242964"/>
            </a:xfrm>
          </p:grpSpPr>
          <p:sp>
            <p:nvSpPr>
              <p:cNvPr id="4" name="Rectangle 3">
                <a:extLst>
                  <a:ext uri="{FF2B5EF4-FFF2-40B4-BE49-F238E27FC236}">
                    <a16:creationId xmlns:a16="http://schemas.microsoft.com/office/drawing/2014/main" id="{BF4D0048-A6C8-4DFB-859C-BA512C60F88B}"/>
                  </a:ext>
                </a:extLst>
              </p:cNvPr>
              <p:cNvSpPr/>
              <p:nvPr/>
            </p:nvSpPr>
            <p:spPr>
              <a:xfrm>
                <a:off x="706568"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597">
                  <a:defRPr/>
                </a:pP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"id": "0d799b14-404b-4859-b2f6-50c5ee2a2c3a",</a:t>
                </a:r>
              </a:p>
              <a:p>
                <a:pPr defTabSz="932597">
                  <a:defRPr/>
                </a:pPr>
                <a:r>
                  <a:rPr lang="en-US" sz="918">
                    <a:solidFill>
                      <a:prstClr val="white"/>
                    </a:solidFill>
                    <a:latin typeface="Consolas" panose="020B0609020204030204" pitchFamily="49" charset="0"/>
                  </a:rPr>
                  <a:t>  "timestamp": "2018-02-28T00:42:54.4509516Z",</a:t>
                </a:r>
              </a:p>
              <a:p>
                <a:pPr defTabSz="932597">
                  <a:defRPr/>
                </a:pPr>
                <a:r>
                  <a:rPr lang="en-US" sz="918">
                    <a:solidFill>
                      <a:prstClr val="white"/>
                    </a:solidFill>
                    <a:latin typeface="Consolas" panose="020B0609020204030204" pitchFamily="49" charset="0"/>
                  </a:rPr>
                  <a:t>  "action": "push</a:t>
                </a:r>
                <a:r>
                  <a:rPr lang="en-US" sz="918">
                    <a:solidFill>
                      <a:prstClr val="black"/>
                    </a:solidFill>
                    <a:highlight>
                      <a:srgbClr val="FFFF00"/>
                    </a:highlight>
                    <a:latin typeface="Consolas" panose="020B0609020204030204" pitchFamily="49" charset="0"/>
                  </a:rPr>
                  <a:t>-quarantined</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"target": {</a:t>
                </a:r>
              </a:p>
              <a:p>
                <a:pPr defTabSz="932597">
                  <a:defRPr/>
                </a:pPr>
                <a:r>
                  <a:rPr lang="en-US" sz="918">
                    <a:solidFill>
                      <a:prstClr val="white"/>
                    </a:solidFill>
                    <a:latin typeface="Consolas" panose="020B0609020204030204" pitchFamily="49" charset="0"/>
                  </a:rPr>
                  <a:t>    "size": 1791,</a:t>
                </a:r>
              </a:p>
              <a:p>
                <a:pPr defTabSz="932597">
                  <a:defRPr/>
                </a:pPr>
                <a:r>
                  <a:rPr lang="en-US" sz="918">
                    <a:solidFill>
                      <a:prstClr val="white"/>
                    </a:solidFill>
                    <a:latin typeface="Consolas" panose="020B0609020204030204" pitchFamily="49" charset="0"/>
                  </a:rPr>
                  <a:t>    "digest": "sha256:91ef6</a:t>
                </a:r>
              </a:p>
              <a:p>
                <a:pPr defTabSz="932597">
                  <a:defRPr/>
                </a:pPr>
                <a:r>
                  <a:rPr lang="en-US" sz="918">
                    <a:solidFill>
                      <a:prstClr val="white"/>
                    </a:solidFill>
                    <a:latin typeface="Consolas" panose="020B0609020204030204" pitchFamily="49" charset="0"/>
                  </a:rPr>
                  <a:t>    "length": 1791,</a:t>
                </a:r>
              </a:p>
              <a:p>
                <a:pPr defTabSz="932597">
                  <a:defRPr/>
                </a:pPr>
                <a:r>
                  <a:rPr lang="en-US" sz="918">
                    <a:solidFill>
                      <a:prstClr val="white"/>
                    </a:solidFill>
                    <a:latin typeface="Consolas" panose="020B0609020204030204" pitchFamily="49" charset="0"/>
                  </a:rPr>
                  <a:t>    "repository": “</a:t>
                </a:r>
                <a:r>
                  <a:rPr lang="en-US" sz="918" err="1">
                    <a:solidFill>
                      <a:prstClr val="white"/>
                    </a:solidFill>
                    <a:latin typeface="Consolas" panose="020B0609020204030204" pitchFamily="49" charset="0"/>
                  </a:rPr>
                  <a:t>th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"tag": "1.0"},</a:t>
                </a:r>
              </a:p>
              <a:p>
                <a:pPr defTabSz="932597">
                  <a:defRPr/>
                </a:pPr>
                <a:r>
                  <a:rPr lang="en-US" sz="918">
                    <a:solidFill>
                      <a:prstClr val="white"/>
                    </a:solidFill>
                    <a:latin typeface="Consolas" panose="020B0609020204030204" pitchFamily="49" charset="0"/>
                  </a:rPr>
                  <a:t>  "request": {</a:t>
                </a:r>
              </a:p>
              <a:p>
                <a:pPr defTabSz="932597">
                  <a:defRPr/>
                </a:pPr>
                <a:r>
                  <a:rPr lang="en-US" sz="918">
                    <a:solidFill>
                      <a:prstClr val="white"/>
                    </a:solidFill>
                    <a:latin typeface="Consolas" panose="020B0609020204030204" pitchFamily="49" charset="0"/>
                  </a:rPr>
                  <a:t>    "id": "978fc988-1e06-49ee-bf71-4f6e331d1591",</a:t>
                </a:r>
              </a:p>
              <a:p>
                <a:pPr defTabSz="932597">
                  <a:defRPr/>
                </a:pPr>
                <a:r>
                  <a:rPr lang="en-US" sz="918">
                    <a:solidFill>
                      <a:prstClr val="white"/>
                    </a:solidFill>
                    <a:latin typeface="Consolas" panose="020B0609020204030204" pitchFamily="49" charset="0"/>
                  </a:rPr>
                  <a:t>    "host": “acrdemos.azurecr.io",</a:t>
                </a:r>
              </a:p>
              <a:p>
                <a:pPr defTabSz="932597">
                  <a:defRPr/>
                </a:pPr>
                <a:r>
                  <a:rPr lang="en-US" sz="918">
                    <a:solidFill>
                      <a:prstClr val="white"/>
                    </a:solidFill>
                    <a:latin typeface="Consolas" panose="020B0609020204030204" pitchFamily="49" charset="0"/>
                  </a:rPr>
                  <a:t>    "method": "PUT"}</a:t>
                </a:r>
              </a:p>
              <a:p>
                <a:pPr defTabSz="932597">
                  <a:defRPr/>
                </a:pPr>
                <a:r>
                  <a:rPr lang="en-US" sz="918">
                    <a:solidFill>
                      <a:prstClr val="white"/>
                    </a:solidFill>
                    <a:latin typeface="Consolas" panose="020B0609020204030204" pitchFamily="49" charset="0"/>
                  </a:rPr>
                  <a:t>}</a:t>
                </a:r>
              </a:p>
            </p:txBody>
          </p:sp>
          <p:pic>
            <p:nvPicPr>
              <p:cNvPr id="37" name="Picture 14" descr="Related image">
                <a:extLst>
                  <a:ext uri="{FF2B5EF4-FFF2-40B4-BE49-F238E27FC236}">
                    <a16:creationId xmlns:a16="http://schemas.microsoft.com/office/drawing/2014/main" id="{37A38920-CCD7-4D82-9481-39A0E768901F}"/>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2" y="2849062"/>
                <a:ext cx="550201" cy="550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56" name="Lightning Bolt 55">
              <a:extLst>
                <a:ext uri="{FF2B5EF4-FFF2-40B4-BE49-F238E27FC236}">
                  <a16:creationId xmlns:a16="http://schemas.microsoft.com/office/drawing/2014/main" id="{91555C95-37AE-4556-91AD-FA4F3A72CC61}"/>
                </a:ext>
              </a:extLst>
            </p:cNvPr>
            <p:cNvSpPr/>
            <p:nvPr/>
          </p:nvSpPr>
          <p:spPr>
            <a:xfrm>
              <a:off x="1213363" y="2219721"/>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sp>
        <p:nvSpPr>
          <p:cNvPr id="43" name="Rectangle 42">
            <a:extLst>
              <a:ext uri="{FF2B5EF4-FFF2-40B4-BE49-F238E27FC236}">
                <a16:creationId xmlns:a16="http://schemas.microsoft.com/office/drawing/2014/main" id="{CD242215-63AF-471E-A5A0-2A6D753514B7}"/>
              </a:ext>
            </a:extLst>
          </p:cNvPr>
          <p:cNvSpPr/>
          <p:nvPr/>
        </p:nvSpPr>
        <p:spPr>
          <a:xfrm>
            <a:off x="4044221" y="1531239"/>
            <a:ext cx="325997" cy="15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nvGrpSpPr>
          <p:cNvPr id="38" name="Group 37">
            <a:extLst>
              <a:ext uri="{FF2B5EF4-FFF2-40B4-BE49-F238E27FC236}">
                <a16:creationId xmlns:a16="http://schemas.microsoft.com/office/drawing/2014/main" id="{4497085D-78DC-4D86-AA4B-929CBB8F91AB}"/>
              </a:ext>
            </a:extLst>
          </p:cNvPr>
          <p:cNvGrpSpPr/>
          <p:nvPr/>
        </p:nvGrpSpPr>
        <p:grpSpPr>
          <a:xfrm>
            <a:off x="3635230" y="272251"/>
            <a:ext cx="1376055" cy="1477887"/>
            <a:chOff x="4555817" y="3339012"/>
            <a:chExt cx="1349579" cy="1449450"/>
          </a:xfrm>
        </p:grpSpPr>
        <p:sp>
          <p:nvSpPr>
            <p:cNvPr id="39" name="Rounded Rectangle 12">
              <a:extLst>
                <a:ext uri="{FF2B5EF4-FFF2-40B4-BE49-F238E27FC236}">
                  <a16:creationId xmlns:a16="http://schemas.microsoft.com/office/drawing/2014/main" id="{8BA2C937-4C16-42BD-83DA-9D992222470F}"/>
                </a:ext>
              </a:extLst>
            </p:cNvPr>
            <p:cNvSpPr/>
            <p:nvPr/>
          </p:nvSpPr>
          <p:spPr>
            <a:xfrm>
              <a:off x="4555817" y="3339012"/>
              <a:ext cx="1349579"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latin typeface="Calibri" panose="020F0502020204030204"/>
              </a:endParaRPr>
            </a:p>
          </p:txBody>
        </p:sp>
        <p:sp>
          <p:nvSpPr>
            <p:cNvPr id="40" name="Rectangle 39">
              <a:extLst>
                <a:ext uri="{FF2B5EF4-FFF2-40B4-BE49-F238E27FC236}">
                  <a16:creationId xmlns:a16="http://schemas.microsoft.com/office/drawing/2014/main" id="{6C9619F2-CAD7-4681-B7B4-77120BD3C689}"/>
                </a:ext>
              </a:extLst>
            </p:cNvPr>
            <p:cNvSpPr/>
            <p:nvPr/>
          </p:nvSpPr>
          <p:spPr>
            <a:xfrm>
              <a:off x="4708935" y="4175695"/>
              <a:ext cx="1066970" cy="406380"/>
            </a:xfrm>
            <a:prstGeom prst="rect">
              <a:avLst/>
            </a:prstGeom>
          </p:spPr>
          <p:txBody>
            <a:bodyPr wrap="square">
              <a:spAutoFit/>
            </a:bodyPr>
            <a:lstStyle/>
            <a:p>
              <a:pPr algn="ctr" defTabSz="913873">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1" name="Picture 40">
              <a:extLst>
                <a:ext uri="{FF2B5EF4-FFF2-40B4-BE49-F238E27FC236}">
                  <a16:creationId xmlns:a16="http://schemas.microsoft.com/office/drawing/2014/main" id="{B3EB0331-E30B-4DB3-B398-1257803FEBDA}"/>
                </a:ext>
              </a:extLst>
            </p:cNvPr>
            <p:cNvPicPr>
              <a:picLocks noChangeAspect="1"/>
            </p:cNvPicPr>
            <p:nvPr/>
          </p:nvPicPr>
          <p:blipFill>
            <a:blip r:embed="rId11"/>
            <a:stretch>
              <a:fillRect/>
            </a:stretch>
          </p:blipFill>
          <p:spPr>
            <a:xfrm>
              <a:off x="4941259" y="3746555"/>
              <a:ext cx="554779" cy="554779"/>
            </a:xfrm>
            <a:prstGeom prst="rect">
              <a:avLst/>
            </a:prstGeom>
          </p:spPr>
        </p:pic>
        <p:sp>
          <p:nvSpPr>
            <p:cNvPr id="42" name="Lightning Bolt 41">
              <a:extLst>
                <a:ext uri="{FF2B5EF4-FFF2-40B4-BE49-F238E27FC236}">
                  <a16:creationId xmlns:a16="http://schemas.microsoft.com/office/drawing/2014/main" id="{0C2E2C2A-8909-4F45-9CB2-DF90FFDBAD29}"/>
                </a:ext>
              </a:extLst>
            </p:cNvPr>
            <p:cNvSpPr/>
            <p:nvPr/>
          </p:nvSpPr>
          <p:spPr>
            <a:xfrm>
              <a:off x="5481892" y="3811142"/>
              <a:ext cx="48312" cy="73475"/>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sp>
        <p:nvSpPr>
          <p:cNvPr id="80" name="Oval 79">
            <a:extLst>
              <a:ext uri="{FF2B5EF4-FFF2-40B4-BE49-F238E27FC236}">
                <a16:creationId xmlns:a16="http://schemas.microsoft.com/office/drawing/2014/main" id="{C66560DE-BCC5-46D5-95CD-FA48875DBA5E}"/>
              </a:ext>
            </a:extLst>
          </p:cNvPr>
          <p:cNvSpPr/>
          <p:nvPr/>
        </p:nvSpPr>
        <p:spPr>
          <a:xfrm>
            <a:off x="894713" y="212555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sz="1428">
                <a:solidFill>
                  <a:prstClr val="white"/>
                </a:solidFill>
                <a:latin typeface="Calibri" panose="020F0502020204030204"/>
              </a:rPr>
              <a:t>2</a:t>
            </a:r>
          </a:p>
        </p:txBody>
      </p:sp>
      <p:grpSp>
        <p:nvGrpSpPr>
          <p:cNvPr id="1024" name="Group 1023">
            <a:extLst>
              <a:ext uri="{FF2B5EF4-FFF2-40B4-BE49-F238E27FC236}">
                <a16:creationId xmlns:a16="http://schemas.microsoft.com/office/drawing/2014/main" id="{CFA9E29C-43C6-4634-A47A-F0741AF672B6}"/>
              </a:ext>
            </a:extLst>
          </p:cNvPr>
          <p:cNvGrpSpPr/>
          <p:nvPr/>
        </p:nvGrpSpPr>
        <p:grpSpPr>
          <a:xfrm>
            <a:off x="4425221" y="2244072"/>
            <a:ext cx="3424086" cy="2287616"/>
            <a:chOff x="4338759" y="2200271"/>
            <a:chExt cx="3357252" cy="2242964"/>
          </a:xfrm>
        </p:grpSpPr>
        <p:sp>
          <p:nvSpPr>
            <p:cNvPr id="89" name="Rectangle 88">
              <a:extLst>
                <a:ext uri="{FF2B5EF4-FFF2-40B4-BE49-F238E27FC236}">
                  <a16:creationId xmlns:a16="http://schemas.microsoft.com/office/drawing/2014/main" id="{4DF013DB-9AEB-4A9C-9339-C6AE4374A163}"/>
                </a:ext>
              </a:extLst>
            </p:cNvPr>
            <p:cNvSpPr/>
            <p:nvPr/>
          </p:nvSpPr>
          <p:spPr>
            <a:xfrm>
              <a:off x="4338759" y="2200271"/>
              <a:ext cx="3357252" cy="224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597">
                <a:defRPr/>
              </a:pP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"id": "0d799b14-404b-4859-b2f6-50c5ee2a2c3a",</a:t>
              </a:r>
            </a:p>
            <a:p>
              <a:pPr defTabSz="932597">
                <a:defRPr/>
              </a:pPr>
              <a:r>
                <a:rPr lang="en-US" sz="918">
                  <a:solidFill>
                    <a:prstClr val="white"/>
                  </a:solidFill>
                  <a:latin typeface="Consolas" panose="020B0609020204030204" pitchFamily="49" charset="0"/>
                </a:rPr>
                <a:t>  "timestamp": "2018-02-28T00:42:56.4509516Z",</a:t>
              </a:r>
            </a:p>
            <a:p>
              <a:pPr defTabSz="932597">
                <a:defRPr/>
              </a:pPr>
              <a:r>
                <a:rPr lang="en-US" sz="918">
                  <a:solidFill>
                    <a:prstClr val="white"/>
                  </a:solidFill>
                  <a:latin typeface="Consolas" panose="020B0609020204030204" pitchFamily="49" charset="0"/>
                </a:rPr>
                <a:t>  "action": "</a:t>
              </a:r>
              <a:r>
                <a:rPr lang="en-US" sz="918">
                  <a:solidFill>
                    <a:prstClr val="black"/>
                  </a:solidFill>
                  <a:highlight>
                    <a:srgbClr val="FFFF00"/>
                  </a:highlight>
                  <a:latin typeface="Consolas" panose="020B0609020204030204" pitchFamily="49" charset="0"/>
                </a:rPr>
                <a:t>push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"target": {</a:t>
              </a:r>
            </a:p>
            <a:p>
              <a:pPr defTabSz="932597">
                <a:defRPr/>
              </a:pPr>
              <a:r>
                <a:rPr lang="en-US" sz="918">
                  <a:solidFill>
                    <a:prstClr val="white"/>
                  </a:solidFill>
                  <a:latin typeface="Consolas" panose="020B0609020204030204" pitchFamily="49" charset="0"/>
                </a:rPr>
                <a:t>    "size": 1791,</a:t>
              </a:r>
            </a:p>
            <a:p>
              <a:pPr defTabSz="932597">
                <a:defRPr/>
              </a:pPr>
              <a:r>
                <a:rPr lang="en-US" sz="918">
                  <a:solidFill>
                    <a:prstClr val="white"/>
                  </a:solidFill>
                  <a:latin typeface="Consolas" panose="020B0609020204030204" pitchFamily="49" charset="0"/>
                </a:rPr>
                <a:t>    "digest": "sha256:91ef6</a:t>
              </a:r>
            </a:p>
            <a:p>
              <a:pPr defTabSz="932597">
                <a:defRPr/>
              </a:pPr>
              <a:r>
                <a:rPr lang="en-US" sz="918">
                  <a:solidFill>
                    <a:prstClr val="white"/>
                  </a:solidFill>
                  <a:latin typeface="Consolas" panose="020B0609020204030204" pitchFamily="49" charset="0"/>
                </a:rPr>
                <a:t>    "length": 1791,</a:t>
              </a:r>
            </a:p>
            <a:p>
              <a:pPr defTabSz="932597">
                <a:defRPr/>
              </a:pPr>
              <a:r>
                <a:rPr lang="en-US" sz="918">
                  <a:solidFill>
                    <a:prstClr val="white"/>
                  </a:solidFill>
                  <a:latin typeface="Consolas" panose="020B0609020204030204" pitchFamily="49" charset="0"/>
                </a:rPr>
                <a:t>    "repository": “</a:t>
              </a:r>
              <a:r>
                <a:rPr lang="en-US" sz="918" err="1">
                  <a:solidFill>
                    <a:prstClr val="white"/>
                  </a:solidFill>
                  <a:latin typeface="Consolas" panose="020B0609020204030204" pitchFamily="49" charset="0"/>
                </a:rPr>
                <a:t>th</a:t>
              </a:r>
              <a:r>
                <a:rPr lang="en-US" sz="918">
                  <a:solidFill>
                    <a:prstClr val="white"/>
                  </a:solidFill>
                  <a:latin typeface="Consolas" panose="020B0609020204030204" pitchFamily="49" charset="0"/>
                </a:rPr>
                <a:t>",</a:t>
              </a:r>
            </a:p>
            <a:p>
              <a:pPr defTabSz="932597">
                <a:defRPr/>
              </a:pPr>
              <a:r>
                <a:rPr lang="en-US" sz="918">
                  <a:solidFill>
                    <a:prstClr val="white"/>
                  </a:solidFill>
                  <a:latin typeface="Consolas" panose="020B0609020204030204" pitchFamily="49" charset="0"/>
                </a:rPr>
                <a:t>    "tag": "1.0"},</a:t>
              </a:r>
            </a:p>
            <a:p>
              <a:pPr defTabSz="932597">
                <a:defRPr/>
              </a:pPr>
              <a:r>
                <a:rPr lang="en-US" sz="918">
                  <a:solidFill>
                    <a:prstClr val="white"/>
                  </a:solidFill>
                  <a:latin typeface="Consolas" panose="020B0609020204030204" pitchFamily="49" charset="0"/>
                </a:rPr>
                <a:t>  "request": {</a:t>
              </a:r>
            </a:p>
            <a:p>
              <a:pPr defTabSz="932597">
                <a:defRPr/>
              </a:pPr>
              <a:r>
                <a:rPr lang="en-US" sz="918">
                  <a:solidFill>
                    <a:prstClr val="white"/>
                  </a:solidFill>
                  <a:latin typeface="Consolas" panose="020B0609020204030204" pitchFamily="49" charset="0"/>
                </a:rPr>
                <a:t>    "id": "978fc988-1e06-49ee-bf71-4f6e331d1591",</a:t>
              </a:r>
            </a:p>
            <a:p>
              <a:pPr defTabSz="932597">
                <a:defRPr/>
              </a:pPr>
              <a:r>
                <a:rPr lang="en-US" sz="918">
                  <a:solidFill>
                    <a:prstClr val="white"/>
                  </a:solidFill>
                  <a:latin typeface="Consolas" panose="020B0609020204030204" pitchFamily="49" charset="0"/>
                </a:rPr>
                <a:t>    "host": “acrdemos.azurecr.io",</a:t>
              </a:r>
            </a:p>
            <a:p>
              <a:pPr defTabSz="932597">
                <a:defRPr/>
              </a:pPr>
              <a:r>
                <a:rPr lang="en-US" sz="918">
                  <a:solidFill>
                    <a:prstClr val="white"/>
                  </a:solidFill>
                  <a:latin typeface="Consolas" panose="020B0609020204030204" pitchFamily="49" charset="0"/>
                </a:rPr>
                <a:t>    "method": "PUT"}</a:t>
              </a:r>
            </a:p>
            <a:p>
              <a:pPr defTabSz="932597">
                <a:defRPr/>
              </a:pPr>
              <a:r>
                <a:rPr lang="en-US" sz="918">
                  <a:solidFill>
                    <a:prstClr val="white"/>
                  </a:solidFill>
                  <a:latin typeface="Consolas" panose="020B0609020204030204" pitchFamily="49" charset="0"/>
                </a:rPr>
                <a:t>}</a:t>
              </a:r>
            </a:p>
          </p:txBody>
        </p:sp>
        <p:sp>
          <p:nvSpPr>
            <p:cNvPr id="90" name="Lightning Bolt 89">
              <a:extLst>
                <a:ext uri="{FF2B5EF4-FFF2-40B4-BE49-F238E27FC236}">
                  <a16:creationId xmlns:a16="http://schemas.microsoft.com/office/drawing/2014/main" id="{4986C191-B6A8-4051-80F7-22E71E2F96B2}"/>
                </a:ext>
              </a:extLst>
            </p:cNvPr>
            <p:cNvSpPr/>
            <p:nvPr/>
          </p:nvSpPr>
          <p:spPr>
            <a:xfrm>
              <a:off x="4718554" y="2219447"/>
              <a:ext cx="108526" cy="165051"/>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cxnSp>
        <p:nvCxnSpPr>
          <p:cNvPr id="91" name="Straight Arrow Connector 90">
            <a:extLst>
              <a:ext uri="{FF2B5EF4-FFF2-40B4-BE49-F238E27FC236}">
                <a16:creationId xmlns:a16="http://schemas.microsoft.com/office/drawing/2014/main" id="{10E4A0C1-2585-4817-A7CE-D72BE71F288B}"/>
              </a:ext>
            </a:extLst>
          </p:cNvPr>
          <p:cNvCxnSpPr>
            <a:cxnSpLocks/>
            <a:stCxn id="92" idx="2"/>
            <a:endCxn id="90" idx="0"/>
          </p:cNvCxnSpPr>
          <p:nvPr/>
        </p:nvCxnSpPr>
        <p:spPr>
          <a:xfrm>
            <a:off x="4697829" y="1722080"/>
            <a:ext cx="158161" cy="541550"/>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93" name="Straight Arrow Connector 92">
            <a:extLst>
              <a:ext uri="{FF2B5EF4-FFF2-40B4-BE49-F238E27FC236}">
                <a16:creationId xmlns:a16="http://schemas.microsoft.com/office/drawing/2014/main" id="{0AC1896E-348A-477A-A479-91352C664C08}"/>
              </a:ext>
            </a:extLst>
          </p:cNvPr>
          <p:cNvCxnSpPr>
            <a:cxnSpLocks/>
            <a:stCxn id="89" idx="0"/>
            <a:endCxn id="54" idx="2"/>
          </p:cNvCxnSpPr>
          <p:nvPr/>
        </p:nvCxnSpPr>
        <p:spPr>
          <a:xfrm flipV="1">
            <a:off x="6137264" y="1750139"/>
            <a:ext cx="109464" cy="493933"/>
          </a:xfrm>
          <a:prstGeom prst="straightConnector1">
            <a:avLst/>
          </a:prstGeom>
          <a:noFill/>
          <a:ln w="76200" cap="flat" cmpd="sng" algn="ctr">
            <a:solidFill>
              <a:srgbClr val="89CBFF"/>
            </a:solidFill>
            <a:prstDash val="solid"/>
            <a:miter lim="800000"/>
            <a:headEnd type="none"/>
            <a:tailEnd type="triangle" w="med" len="lg"/>
          </a:ln>
          <a:effectLst/>
        </p:spPr>
      </p:cxnSp>
      <p:cxnSp>
        <p:nvCxnSpPr>
          <p:cNvPr id="72" name="Straight Arrow Connector 71">
            <a:extLst>
              <a:ext uri="{FF2B5EF4-FFF2-40B4-BE49-F238E27FC236}">
                <a16:creationId xmlns:a16="http://schemas.microsoft.com/office/drawing/2014/main" id="{5DAFB20E-D978-408B-A2CD-788566B6F4E3}"/>
              </a:ext>
            </a:extLst>
          </p:cNvPr>
          <p:cNvCxnSpPr>
            <a:cxnSpLocks/>
            <a:stCxn id="88" idx="2"/>
            <a:endCxn id="56" idx="6"/>
          </p:cNvCxnSpPr>
          <p:nvPr/>
        </p:nvCxnSpPr>
        <p:spPr>
          <a:xfrm flipH="1">
            <a:off x="1303506" y="1705858"/>
            <a:ext cx="2599423" cy="605436"/>
          </a:xfrm>
          <a:prstGeom prst="straightConnector1">
            <a:avLst/>
          </a:prstGeom>
          <a:noFill/>
          <a:ln w="76200" cap="flat" cmpd="sng" algn="ctr">
            <a:solidFill>
              <a:srgbClr val="89CBFF"/>
            </a:solidFill>
            <a:prstDash val="solid"/>
            <a:miter lim="800000"/>
            <a:headEnd type="none"/>
            <a:tailEnd type="triangle" w="med" len="lg"/>
          </a:ln>
          <a:effectLst/>
        </p:spPr>
      </p:cxnSp>
    </p:spTree>
    <p:custDataLst>
      <p:tags r:id="rId1"/>
    </p:custDataLst>
    <p:extLst>
      <p:ext uri="{BB962C8B-B14F-4D97-AF65-F5344CB8AC3E}">
        <p14:creationId xmlns:p14="http://schemas.microsoft.com/office/powerpoint/2010/main" val="2380463623"/>
      </p:ext>
    </p:extLst>
  </p:cSld>
  <p:clrMapOvr>
    <a:masterClrMapping/>
  </p:clrMapOvr>
  <mc:AlternateContent xmlns:mc="http://schemas.openxmlformats.org/markup-compatibility/2006" xmlns:p14="http://schemas.microsoft.com/office/powerpoint/2010/main">
    <mc:Choice Requires="p14">
      <p:transition spd="med" p14:dur="700" advTm="21803">
        <p:fade/>
      </p:transition>
    </mc:Choice>
    <mc:Fallback xmlns="">
      <p:transition spd="med" advTm="218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right)">
                                      <p:cBhvr>
                                        <p:cTn id="24" dur="500"/>
                                        <p:tgtEl>
                                          <p:spTgt spid="7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wipe(down)">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500"/>
                                        <p:tgtEl>
                                          <p:spTgt spid="9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024"/>
                                        </p:tgtEl>
                                        <p:attrNameLst>
                                          <p:attrName>style.visibility</p:attrName>
                                        </p:attrNameLst>
                                      </p:cBhvr>
                                      <p:to>
                                        <p:strVal val="visible"/>
                                      </p:to>
                                    </p:set>
                                    <p:animEffect transition="in" filter="fade">
                                      <p:cBhvr>
                                        <p:cTn id="59" dur="500"/>
                                        <p:tgtEl>
                                          <p:spTgt spid="1024"/>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right)">
                                      <p:cBhvr>
                                        <p:cTn id="63" dur="500"/>
                                        <p:tgtEl>
                                          <p:spTgt spid="93"/>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animBg="1"/>
      <p:bldP spid="81" grpId="0" animBg="1"/>
      <p:bldP spid="85" grpId="0" animBg="1"/>
      <p:bldP spid="86" grpId="0" animBg="1"/>
      <p:bldP spid="87" grpId="0" animBg="1"/>
      <p:bldP spid="59" grpId="0" animBg="1"/>
      <p:bldP spid="60" grpId="0" animBg="1"/>
      <p:bldP spid="66" grpId="0" animBg="1"/>
      <p:bldP spid="24" grpId="0"/>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E110-8A34-424D-8C94-3B846CFFB2DE}"/>
              </a:ext>
            </a:extLst>
          </p:cNvPr>
          <p:cNvSpPr>
            <a:spLocks noGrp="1"/>
          </p:cNvSpPr>
          <p:nvPr>
            <p:ph type="title"/>
          </p:nvPr>
        </p:nvSpPr>
        <p:spPr/>
        <p:txBody>
          <a:bodyPr/>
          <a:lstStyle/>
          <a:p>
            <a:r>
              <a:rPr lang="en-US"/>
              <a:t>Quarantine – Image Access</a:t>
            </a:r>
          </a:p>
        </p:txBody>
      </p:sp>
      <p:sp>
        <p:nvSpPr>
          <p:cNvPr id="3" name="Rectangle 2">
            <a:extLst>
              <a:ext uri="{FF2B5EF4-FFF2-40B4-BE49-F238E27FC236}">
                <a16:creationId xmlns:a16="http://schemas.microsoft.com/office/drawing/2014/main" id="{FE93E4B9-232C-4CDF-85B0-9BBF0F423905}"/>
              </a:ext>
            </a:extLst>
          </p:cNvPr>
          <p:cNvSpPr/>
          <p:nvPr/>
        </p:nvSpPr>
        <p:spPr bwMode="auto">
          <a:xfrm>
            <a:off x="786036" y="4700320"/>
            <a:ext cx="4007634" cy="98684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 name="Rectangle 3">
            <a:extLst>
              <a:ext uri="{FF2B5EF4-FFF2-40B4-BE49-F238E27FC236}">
                <a16:creationId xmlns:a16="http://schemas.microsoft.com/office/drawing/2014/main" id="{3AC552B1-962E-4055-A4F7-43147B9B59DF}"/>
              </a:ext>
            </a:extLst>
          </p:cNvPr>
          <p:cNvSpPr/>
          <p:nvPr/>
        </p:nvSpPr>
        <p:spPr bwMode="auto">
          <a:xfrm>
            <a:off x="804465" y="4765901"/>
            <a:ext cx="1194860" cy="25523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Tag</a:t>
            </a:r>
          </a:p>
        </p:txBody>
      </p:sp>
      <p:sp>
        <p:nvSpPr>
          <p:cNvPr id="6" name="Rectangle 5">
            <a:extLst>
              <a:ext uri="{FF2B5EF4-FFF2-40B4-BE49-F238E27FC236}">
                <a16:creationId xmlns:a16="http://schemas.microsoft.com/office/drawing/2014/main" id="{A3A7655E-8AAA-4C2F-A30B-F8784921E9D9}"/>
              </a:ext>
            </a:extLst>
          </p:cNvPr>
          <p:cNvSpPr/>
          <p:nvPr/>
        </p:nvSpPr>
        <p:spPr bwMode="auto">
          <a:xfrm>
            <a:off x="809228" y="5074286"/>
            <a:ext cx="1194860"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Digest</a:t>
            </a:r>
          </a:p>
        </p:txBody>
      </p:sp>
      <p:sp>
        <p:nvSpPr>
          <p:cNvPr id="7" name="Rectangle 6">
            <a:extLst>
              <a:ext uri="{FF2B5EF4-FFF2-40B4-BE49-F238E27FC236}">
                <a16:creationId xmlns:a16="http://schemas.microsoft.com/office/drawing/2014/main" id="{C4AAC266-1995-4E05-8B13-E5FA7DC60168}"/>
              </a:ext>
            </a:extLst>
          </p:cNvPr>
          <p:cNvSpPr/>
          <p:nvPr/>
        </p:nvSpPr>
        <p:spPr bwMode="auto">
          <a:xfrm>
            <a:off x="2127686"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91efj6</a:t>
            </a:r>
          </a:p>
        </p:txBody>
      </p:sp>
      <p:sp>
        <p:nvSpPr>
          <p:cNvPr id="8" name="Rectangle 7">
            <a:extLst>
              <a:ext uri="{FF2B5EF4-FFF2-40B4-BE49-F238E27FC236}">
                <a16:creationId xmlns:a16="http://schemas.microsoft.com/office/drawing/2014/main" id="{C9618F88-3DAF-4424-93E2-3B4F3B198B7A}"/>
              </a:ext>
            </a:extLst>
          </p:cNvPr>
          <p:cNvSpPr/>
          <p:nvPr/>
        </p:nvSpPr>
        <p:spPr bwMode="auto">
          <a:xfrm>
            <a:off x="2793943"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u82lq</a:t>
            </a:r>
          </a:p>
        </p:txBody>
      </p:sp>
      <p:sp>
        <p:nvSpPr>
          <p:cNvPr id="9" name="Rectangle 8">
            <a:extLst>
              <a:ext uri="{FF2B5EF4-FFF2-40B4-BE49-F238E27FC236}">
                <a16:creationId xmlns:a16="http://schemas.microsoft.com/office/drawing/2014/main" id="{55CEEB04-F3D2-4F56-AADF-F45E708D0EE0}"/>
              </a:ext>
            </a:extLst>
          </p:cNvPr>
          <p:cNvSpPr/>
          <p:nvPr/>
        </p:nvSpPr>
        <p:spPr bwMode="auto">
          <a:xfrm>
            <a:off x="3460199"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e8s1f</a:t>
            </a:r>
          </a:p>
        </p:txBody>
      </p:sp>
      <p:sp>
        <p:nvSpPr>
          <p:cNvPr id="12" name="Rectangle 11">
            <a:extLst>
              <a:ext uri="{FF2B5EF4-FFF2-40B4-BE49-F238E27FC236}">
                <a16:creationId xmlns:a16="http://schemas.microsoft.com/office/drawing/2014/main" id="{7AEE5C4D-FBB3-482A-8E22-A213AF33BC7A}"/>
              </a:ext>
            </a:extLst>
          </p:cNvPr>
          <p:cNvSpPr/>
          <p:nvPr/>
        </p:nvSpPr>
        <p:spPr bwMode="auto">
          <a:xfrm>
            <a:off x="2789180" y="5382669"/>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:1.1</a:t>
            </a:r>
          </a:p>
        </p:txBody>
      </p:sp>
      <p:sp>
        <p:nvSpPr>
          <p:cNvPr id="17" name="Rectangle 16">
            <a:extLst>
              <a:ext uri="{FF2B5EF4-FFF2-40B4-BE49-F238E27FC236}">
                <a16:creationId xmlns:a16="http://schemas.microsoft.com/office/drawing/2014/main" id="{02AE277B-2920-4B3E-9730-8C52201548BB}"/>
              </a:ext>
            </a:extLst>
          </p:cNvPr>
          <p:cNvSpPr/>
          <p:nvPr/>
        </p:nvSpPr>
        <p:spPr bwMode="auto">
          <a:xfrm>
            <a:off x="813922" y="5382669"/>
            <a:ext cx="1194860" cy="25523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3260" bIns="0"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defRPr/>
            </a:pPr>
            <a:r>
              <a:rPr lang="en-US" sz="1199">
                <a:solidFill>
                  <a:prstClr val="white"/>
                </a:solidFill>
                <a:latin typeface="Calibri" panose="020F0502020204030204"/>
                <a:ea typeface="Segoe UI" pitchFamily="34" charset="0"/>
                <a:cs typeface="Segoe UI" pitchFamily="34" charset="0"/>
              </a:rPr>
              <a:t>Quarantine Tag</a:t>
            </a:r>
          </a:p>
        </p:txBody>
      </p:sp>
      <p:pic>
        <p:nvPicPr>
          <p:cNvPr id="18" name="Picture 14" descr="Related image">
            <a:extLst>
              <a:ext uri="{FF2B5EF4-FFF2-40B4-BE49-F238E27FC236}">
                <a16:creationId xmlns:a16="http://schemas.microsoft.com/office/drawing/2014/main" id="{1BA49AD5-6ECF-4844-8074-5BED607676B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9764" y="5074285"/>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E71507-0A61-4087-8439-C728E0EBC7ED}"/>
              </a:ext>
            </a:extLst>
          </p:cNvPr>
          <p:cNvSpPr/>
          <p:nvPr/>
        </p:nvSpPr>
        <p:spPr bwMode="auto">
          <a:xfrm>
            <a:off x="2121937" y="5382669"/>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sp>
        <p:nvSpPr>
          <p:cNvPr id="19" name="Content Placeholder 2">
            <a:extLst>
              <a:ext uri="{FF2B5EF4-FFF2-40B4-BE49-F238E27FC236}">
                <a16:creationId xmlns:a16="http://schemas.microsoft.com/office/drawing/2014/main" id="{20806DDF-2DDB-447F-B732-3725744F7877}"/>
              </a:ext>
            </a:extLst>
          </p:cNvPr>
          <p:cNvSpPr txBox="1">
            <a:spLocks/>
          </p:cNvSpPr>
          <p:nvPr/>
        </p:nvSpPr>
        <p:spPr>
          <a:xfrm>
            <a:off x="731633" y="1907945"/>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pic>
        <p:nvPicPr>
          <p:cNvPr id="20" name="Picture 14" descr="Related image">
            <a:extLst>
              <a:ext uri="{FF2B5EF4-FFF2-40B4-BE49-F238E27FC236}">
                <a16:creationId xmlns:a16="http://schemas.microsoft.com/office/drawing/2014/main" id="{8A25F893-B1C7-466E-B1A4-CB75F25E664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8802" y="5074285"/>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DD815BC-E1AB-4C4A-B956-96797D239480}"/>
              </a:ext>
            </a:extLst>
          </p:cNvPr>
          <p:cNvSpPr/>
          <p:nvPr/>
        </p:nvSpPr>
        <p:spPr bwMode="auto">
          <a:xfrm>
            <a:off x="3456420" y="5380724"/>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pic>
        <p:nvPicPr>
          <p:cNvPr id="22" name="Picture 14" descr="Related image">
            <a:extLst>
              <a:ext uri="{FF2B5EF4-FFF2-40B4-BE49-F238E27FC236}">
                <a16:creationId xmlns:a16="http://schemas.microsoft.com/office/drawing/2014/main" id="{9D16384B-73BA-4BF6-B301-0EE135E403D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64202" y="5078052"/>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FB29B99F-77EB-4A84-A170-84DF5AE4E7FE}"/>
              </a:ext>
            </a:extLst>
          </p:cNvPr>
          <p:cNvSpPr txBox="1">
            <a:spLocks/>
          </p:cNvSpPr>
          <p:nvPr/>
        </p:nvSpPr>
        <p:spPr>
          <a:xfrm>
            <a:off x="731634" y="2269478"/>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th@sha256:91ef6</a:t>
            </a:r>
          </a:p>
        </p:txBody>
      </p:sp>
      <p:sp>
        <p:nvSpPr>
          <p:cNvPr id="24" name="Content Placeholder 2">
            <a:extLst>
              <a:ext uri="{FF2B5EF4-FFF2-40B4-BE49-F238E27FC236}">
                <a16:creationId xmlns:a16="http://schemas.microsoft.com/office/drawing/2014/main" id="{CD23456C-EDB3-4DF4-8609-99A263340219}"/>
              </a:ext>
            </a:extLst>
          </p:cNvPr>
          <p:cNvSpPr txBox="1">
            <a:spLocks/>
          </p:cNvSpPr>
          <p:nvPr/>
        </p:nvSpPr>
        <p:spPr>
          <a:xfrm>
            <a:off x="731634" y="2631011"/>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th@sha256:91ef6</a:t>
            </a:r>
          </a:p>
        </p:txBody>
      </p:sp>
      <p:sp>
        <p:nvSpPr>
          <p:cNvPr id="25" name="Content Placeholder 2">
            <a:extLst>
              <a:ext uri="{FF2B5EF4-FFF2-40B4-BE49-F238E27FC236}">
                <a16:creationId xmlns:a16="http://schemas.microsoft.com/office/drawing/2014/main" id="{471417A0-DE5E-40D0-B841-4CE38ABFA823}"/>
              </a:ext>
            </a:extLst>
          </p:cNvPr>
          <p:cNvSpPr txBox="1">
            <a:spLocks/>
          </p:cNvSpPr>
          <p:nvPr/>
        </p:nvSpPr>
        <p:spPr>
          <a:xfrm>
            <a:off x="6836693" y="1904378"/>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sp>
        <p:nvSpPr>
          <p:cNvPr id="26" name="Content Placeholder 2">
            <a:extLst>
              <a:ext uri="{FF2B5EF4-FFF2-40B4-BE49-F238E27FC236}">
                <a16:creationId xmlns:a16="http://schemas.microsoft.com/office/drawing/2014/main" id="{81D00C8B-E91E-4862-A067-1935611704ED}"/>
              </a:ext>
            </a:extLst>
          </p:cNvPr>
          <p:cNvSpPr txBox="1">
            <a:spLocks/>
          </p:cNvSpPr>
          <p:nvPr/>
        </p:nvSpPr>
        <p:spPr>
          <a:xfrm>
            <a:off x="6836693" y="2265910"/>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th@sha256:e8s1f</a:t>
            </a:r>
          </a:p>
        </p:txBody>
      </p:sp>
      <p:sp>
        <p:nvSpPr>
          <p:cNvPr id="27" name="Content Placeholder 2">
            <a:extLst>
              <a:ext uri="{FF2B5EF4-FFF2-40B4-BE49-F238E27FC236}">
                <a16:creationId xmlns:a16="http://schemas.microsoft.com/office/drawing/2014/main" id="{B2611313-6592-43D4-AB23-95227BC4695E}"/>
              </a:ext>
            </a:extLst>
          </p:cNvPr>
          <p:cNvSpPr txBox="1">
            <a:spLocks/>
          </p:cNvSpPr>
          <p:nvPr/>
        </p:nvSpPr>
        <p:spPr>
          <a:xfrm>
            <a:off x="6836693" y="2627443"/>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th@sha256:e8s1f</a:t>
            </a:r>
          </a:p>
        </p:txBody>
      </p:sp>
      <p:sp>
        <p:nvSpPr>
          <p:cNvPr id="28" name="Content Placeholder 2">
            <a:extLst>
              <a:ext uri="{FF2B5EF4-FFF2-40B4-BE49-F238E27FC236}">
                <a16:creationId xmlns:a16="http://schemas.microsoft.com/office/drawing/2014/main" id="{11BC8544-DFE7-4EE6-A667-8448C1126194}"/>
              </a:ext>
            </a:extLst>
          </p:cNvPr>
          <p:cNvSpPr txBox="1">
            <a:spLocks/>
          </p:cNvSpPr>
          <p:nvPr/>
        </p:nvSpPr>
        <p:spPr>
          <a:xfrm>
            <a:off x="731633" y="2992543"/>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acrdemos.azurecr.io/th:1.1</a:t>
            </a:r>
          </a:p>
        </p:txBody>
      </p:sp>
      <p:sp>
        <p:nvSpPr>
          <p:cNvPr id="29" name="Content Placeholder 2">
            <a:extLst>
              <a:ext uri="{FF2B5EF4-FFF2-40B4-BE49-F238E27FC236}">
                <a16:creationId xmlns:a16="http://schemas.microsoft.com/office/drawing/2014/main" id="{7519FAD7-93F9-40A0-AB0F-534238E18572}"/>
              </a:ext>
            </a:extLst>
          </p:cNvPr>
          <p:cNvSpPr txBox="1">
            <a:spLocks/>
          </p:cNvSpPr>
          <p:nvPr/>
        </p:nvSpPr>
        <p:spPr>
          <a:xfrm>
            <a:off x="731634" y="3354076"/>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th@sha256:u82lq</a:t>
            </a:r>
          </a:p>
        </p:txBody>
      </p:sp>
      <p:sp>
        <p:nvSpPr>
          <p:cNvPr id="30" name="Content Placeholder 2">
            <a:extLst>
              <a:ext uri="{FF2B5EF4-FFF2-40B4-BE49-F238E27FC236}">
                <a16:creationId xmlns:a16="http://schemas.microsoft.com/office/drawing/2014/main" id="{CA240EED-7523-421F-8C52-DEACE9F8A0E6}"/>
              </a:ext>
            </a:extLst>
          </p:cNvPr>
          <p:cNvSpPr txBox="1">
            <a:spLocks/>
          </p:cNvSpPr>
          <p:nvPr/>
        </p:nvSpPr>
        <p:spPr>
          <a:xfrm>
            <a:off x="731634" y="3715609"/>
            <a:ext cx="5250954" cy="302711"/>
          </a:xfrm>
          <a:prstGeom prst="rect">
            <a:avLst/>
          </a:prstGeom>
          <a:solidFill>
            <a:schemeClr val="tx1"/>
          </a:solidFill>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az acr policy set –n </a:t>
            </a:r>
            <a:r>
              <a:rPr lang="en-US" sz="1020" b="1" err="1">
                <a:solidFill>
                  <a:prstClr val="white"/>
                </a:solidFill>
                <a:latin typeface="Consolas" panose="020B0609020204030204" pitchFamily="49" charset="0"/>
              </a:rPr>
              <a:t>acrdemos</a:t>
            </a:r>
            <a:r>
              <a:rPr lang="en-US" sz="1020" b="1">
                <a:solidFill>
                  <a:prstClr val="white"/>
                </a:solidFill>
                <a:latin typeface="Consolas" panose="020B0609020204030204" pitchFamily="49" charset="0"/>
              </a:rPr>
              <a:t> --quarantine-remove –-image th@sha256:u82lq</a:t>
            </a:r>
          </a:p>
        </p:txBody>
      </p:sp>
      <p:sp>
        <p:nvSpPr>
          <p:cNvPr id="31" name="Rectangle 30">
            <a:extLst>
              <a:ext uri="{FF2B5EF4-FFF2-40B4-BE49-F238E27FC236}">
                <a16:creationId xmlns:a16="http://schemas.microsoft.com/office/drawing/2014/main" id="{11ABF9EF-362C-481B-AFBB-6AA4A97EAF0F}"/>
              </a:ext>
            </a:extLst>
          </p:cNvPr>
          <p:cNvSpPr/>
          <p:nvPr/>
        </p:nvSpPr>
        <p:spPr bwMode="auto">
          <a:xfrm>
            <a:off x="4126457" y="5074286"/>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3r2s7</a:t>
            </a:r>
          </a:p>
        </p:txBody>
      </p:sp>
      <p:sp>
        <p:nvSpPr>
          <p:cNvPr id="32" name="Rectangle 31">
            <a:extLst>
              <a:ext uri="{FF2B5EF4-FFF2-40B4-BE49-F238E27FC236}">
                <a16:creationId xmlns:a16="http://schemas.microsoft.com/office/drawing/2014/main" id="{52CECBF0-7512-4333-A4E6-BCCC9A8ABDCB}"/>
              </a:ext>
            </a:extLst>
          </p:cNvPr>
          <p:cNvSpPr/>
          <p:nvPr/>
        </p:nvSpPr>
        <p:spPr bwMode="auto">
          <a:xfrm>
            <a:off x="4122678" y="5380724"/>
            <a:ext cx="609515"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99">
                <a:solidFill>
                  <a:sysClr val="windowText" lastClr="000000"/>
                </a:solidFill>
                <a:latin typeface="Calibri" panose="020F0502020204030204"/>
                <a:ea typeface="Segoe UI" pitchFamily="34" charset="0"/>
                <a:cs typeface="Segoe UI" pitchFamily="34" charset="0"/>
              </a:rPr>
              <a:t>:1.0</a:t>
            </a:r>
          </a:p>
        </p:txBody>
      </p:sp>
      <p:pic>
        <p:nvPicPr>
          <p:cNvPr id="33" name="Picture 14" descr="Related image">
            <a:extLst>
              <a:ext uri="{FF2B5EF4-FFF2-40B4-BE49-F238E27FC236}">
                <a16:creationId xmlns:a16="http://schemas.microsoft.com/office/drawing/2014/main" id="{8F002D01-E6ED-4030-A077-BC1E0201A0D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459" y="5078052"/>
            <a:ext cx="109892" cy="109892"/>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1065E257-A56C-4505-A360-2E89CE59885F}"/>
              </a:ext>
            </a:extLst>
          </p:cNvPr>
          <p:cNvSpPr txBox="1">
            <a:spLocks/>
          </p:cNvSpPr>
          <p:nvPr/>
        </p:nvSpPr>
        <p:spPr>
          <a:xfrm>
            <a:off x="6844851" y="3018167"/>
            <a:ext cx="2941605" cy="302711"/>
          </a:xfrm>
          <a:prstGeom prst="rect">
            <a:avLst/>
          </a:prstGeom>
          <a:solidFill>
            <a:schemeClr val="tx1"/>
          </a:solidFill>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224" b="1">
                <a:solidFill>
                  <a:prstClr val="white"/>
                </a:solidFill>
                <a:latin typeface="Consolas" panose="020B0609020204030204" pitchFamily="49" charset="0"/>
              </a:rPr>
              <a:t>docker push acrdemos.azurecr.io/th:1.0</a:t>
            </a:r>
          </a:p>
        </p:txBody>
      </p:sp>
      <p:sp>
        <p:nvSpPr>
          <p:cNvPr id="35" name="Content Placeholder 2">
            <a:extLst>
              <a:ext uri="{FF2B5EF4-FFF2-40B4-BE49-F238E27FC236}">
                <a16:creationId xmlns:a16="http://schemas.microsoft.com/office/drawing/2014/main" id="{15E08CA5-E263-4893-BDAE-B21FDCB4C25C}"/>
              </a:ext>
            </a:extLst>
          </p:cNvPr>
          <p:cNvSpPr txBox="1">
            <a:spLocks/>
          </p:cNvSpPr>
          <p:nvPr/>
        </p:nvSpPr>
        <p:spPr>
          <a:xfrm>
            <a:off x="6844852" y="3379700"/>
            <a:ext cx="2519446"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1020" b="1">
                <a:solidFill>
                  <a:prstClr val="white"/>
                </a:solidFill>
                <a:latin typeface="Consolas" panose="020B0609020204030204" pitchFamily="49" charset="0"/>
              </a:rPr>
              <a:t>docker pull th@sha256:3r2s7</a:t>
            </a:r>
          </a:p>
        </p:txBody>
      </p:sp>
      <p:sp>
        <p:nvSpPr>
          <p:cNvPr id="36" name="Content Placeholder 2">
            <a:extLst>
              <a:ext uri="{FF2B5EF4-FFF2-40B4-BE49-F238E27FC236}">
                <a16:creationId xmlns:a16="http://schemas.microsoft.com/office/drawing/2014/main" id="{00024768-4C0F-44C0-87BB-2A2F3CFB7E71}"/>
              </a:ext>
            </a:extLst>
          </p:cNvPr>
          <p:cNvSpPr txBox="1">
            <a:spLocks/>
          </p:cNvSpPr>
          <p:nvPr/>
        </p:nvSpPr>
        <p:spPr>
          <a:xfrm>
            <a:off x="6844852" y="3741233"/>
            <a:ext cx="5250954" cy="302711"/>
          </a:xfrm>
          <a:prstGeom prst="rect">
            <a:avLst/>
          </a:prstGeom>
          <a:solidFill>
            <a:schemeClr val="tx1"/>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918" b="1">
                <a:solidFill>
                  <a:prstClr val="white"/>
                </a:solidFill>
                <a:latin typeface="Consolas" panose="020B0609020204030204" pitchFamily="49" charset="0"/>
              </a:rPr>
              <a:t>az acr policy set –n </a:t>
            </a:r>
            <a:r>
              <a:rPr lang="en-US" sz="918" b="1" err="1">
                <a:solidFill>
                  <a:prstClr val="white"/>
                </a:solidFill>
                <a:latin typeface="Consolas" panose="020B0609020204030204" pitchFamily="49" charset="0"/>
              </a:rPr>
              <a:t>acrdemos</a:t>
            </a:r>
            <a:r>
              <a:rPr lang="en-US" sz="918" b="1">
                <a:solidFill>
                  <a:prstClr val="white"/>
                </a:solidFill>
                <a:latin typeface="Consolas" panose="020B0609020204030204" pitchFamily="49" charset="0"/>
              </a:rPr>
              <a:t> --quarantine-fail –-image th@sha256:3r2s7</a:t>
            </a:r>
          </a:p>
        </p:txBody>
      </p:sp>
    </p:spTree>
    <p:custDataLst>
      <p:tags r:id="rId1"/>
    </p:custDataLst>
    <p:extLst>
      <p:ext uri="{BB962C8B-B14F-4D97-AF65-F5344CB8AC3E}">
        <p14:creationId xmlns:p14="http://schemas.microsoft.com/office/powerpoint/2010/main" val="2906134771"/>
      </p:ext>
    </p:extLst>
  </p:cSld>
  <p:clrMapOvr>
    <a:masterClrMapping/>
  </p:clrMapOvr>
  <mc:AlternateContent xmlns:mc="http://schemas.openxmlformats.org/markup-compatibility/2006" xmlns:p14="http://schemas.microsoft.com/office/powerpoint/2010/main">
    <mc:Choice Requires="p14">
      <p:transition spd="med" p14:dur="700" advTm="27389">
        <p:fade/>
      </p:transition>
    </mc:Choice>
    <mc:Fallback xmlns="">
      <p:transition spd="med" advTm="273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000"/>
                            </p:stCondLst>
                            <p:childTnLst>
                              <p:par>
                                <p:cTn id="28" presetID="42" presetClass="path" presetSubtype="0" accel="50000" decel="50000" fill="hold" grpId="0" nodeType="afterEffect">
                                  <p:stCondLst>
                                    <p:cond delay="0"/>
                                  </p:stCondLst>
                                  <p:childTnLst>
                                    <p:animMotion origin="layout" path="M -2.29167E-6 -1.48148E-6 L 0.00065 -0.08819 " pathEditMode="relative" rAng="0" ptsTypes="AA">
                                      <p:cBhvr>
                                        <p:cTn id="29" dur="2000" fill="hold"/>
                                        <p:tgtEl>
                                          <p:spTgt spid="5"/>
                                        </p:tgtEl>
                                        <p:attrNameLst>
                                          <p:attrName>ppt_x</p:attrName>
                                          <p:attrName>ppt_y</p:attrName>
                                        </p:attrNameLst>
                                      </p:cBhvr>
                                      <p:rCtr x="26" y="-4421"/>
                                    </p:animMotion>
                                  </p:childTnLst>
                                </p:cTn>
                              </p:par>
                              <p:par>
                                <p:cTn id="30" presetID="10" presetClass="exit" presetSubtype="0" fill="hold"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42" presetClass="path" presetSubtype="0" accel="50000" decel="50000" fill="hold" grpId="1" nodeType="withEffect">
                                  <p:stCondLst>
                                    <p:cond delay="0"/>
                                  </p:stCondLst>
                                  <p:childTnLst>
                                    <p:animMotion origin="layout" path="M 1.875E-6 -1.48148E-6 L 0.00026 -0.08773 " pathEditMode="relative" rAng="0" ptsTypes="AA">
                                      <p:cBhvr>
                                        <p:cTn id="58" dur="2000" fill="hold"/>
                                        <p:tgtEl>
                                          <p:spTgt spid="12"/>
                                        </p:tgtEl>
                                        <p:attrNameLst>
                                          <p:attrName>ppt_x</p:attrName>
                                          <p:attrName>ppt_y</p:attrName>
                                        </p:attrNameLst>
                                      </p:cBhvr>
                                      <p:rCtr x="13" y="-4398"/>
                                    </p:animMotion>
                                  </p:childTnLst>
                                </p:cTn>
                              </p:par>
                              <p:par>
                                <p:cTn id="59" presetID="10" presetClass="exit" presetSubtype="0" fill="hold"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par>
                          <p:cTn id="86" fill="hold">
                            <p:stCondLst>
                              <p:cond delay="1000"/>
                            </p:stCondLst>
                            <p:childTnLst>
                              <p:par>
                                <p:cTn id="87" presetID="42" presetClass="path" presetSubtype="0" accel="50000" decel="50000" fill="hold" grpId="0" nodeType="afterEffect">
                                  <p:stCondLst>
                                    <p:cond delay="0"/>
                                  </p:stCondLst>
                                  <p:childTnLst>
                                    <p:animMotion origin="layout" path="M -3.95833E-6 0 L -0.00026 -0.08773 " pathEditMode="relative" rAng="0" ptsTypes="AA">
                                      <p:cBhvr>
                                        <p:cTn id="88" dur="2000" fill="hold"/>
                                        <p:tgtEl>
                                          <p:spTgt spid="21"/>
                                        </p:tgtEl>
                                        <p:attrNameLst>
                                          <p:attrName>ppt_x</p:attrName>
                                          <p:attrName>ppt_y</p:attrName>
                                        </p:attrNameLst>
                                      </p:cBhvr>
                                      <p:rCtr x="-13" y="-4398"/>
                                    </p:animMotion>
                                  </p:childTnLst>
                                </p:cTn>
                              </p:par>
                              <p:par>
                                <p:cTn id="89" presetID="10" presetClass="exit" presetSubtype="0" fill="hold"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0" presetClass="exit" presetSubtype="0" fill="hold" grpId="2" nodeType="withEffect">
                                  <p:stCondLst>
                                    <p:cond delay="1400"/>
                                  </p:stCondLst>
                                  <p:childTnLst>
                                    <p:animEffect transition="out" filter="fade">
                                      <p:cBhvr>
                                        <p:cTn id="93" dur="500"/>
                                        <p:tgtEl>
                                          <p:spTgt spid="5"/>
                                        </p:tgtEl>
                                      </p:cBhvr>
                                    </p:animEffect>
                                    <p:set>
                                      <p:cBhvr>
                                        <p:cTn id="94" dur="1" fill="hold">
                                          <p:stCondLst>
                                            <p:cond delay="499"/>
                                          </p:stCondLst>
                                        </p:cTn>
                                        <p:tgtEl>
                                          <p:spTgt spid="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500"/>
                                        <p:tgtEl>
                                          <p:spTgt spid="34"/>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childTnLst>
                          </p:cTn>
                        </p:par>
                        <p:par>
                          <p:cTn id="119" fill="hold">
                            <p:stCondLst>
                              <p:cond delay="1000"/>
                            </p:stCondLst>
                            <p:childTnLst>
                              <p:par>
                                <p:cTn id="120" presetID="1" presetClass="emph" presetSubtype="2" fill="hold" nodeType="afterEffect">
                                  <p:stCondLst>
                                    <p:cond delay="0"/>
                                  </p:stCondLst>
                                  <p:childTnLst>
                                    <p:animClr clrSpc="rgb" dir="cw">
                                      <p:cBhvr>
                                        <p:cTn id="121" dur="2000" fill="hold"/>
                                        <p:tgtEl>
                                          <p:spTgt spid="31"/>
                                        </p:tgtEl>
                                        <p:attrNameLst>
                                          <p:attrName>fillcolor</p:attrName>
                                        </p:attrNameLst>
                                      </p:cBhvr>
                                      <p:to>
                                        <a:schemeClr val="accent2"/>
                                      </p:to>
                                    </p:animClr>
                                    <p:set>
                                      <p:cBhvr>
                                        <p:cTn id="122" dur="2000" fill="hold"/>
                                        <p:tgtEl>
                                          <p:spTgt spid="31"/>
                                        </p:tgtEl>
                                        <p:attrNameLst>
                                          <p:attrName>fill.type</p:attrName>
                                        </p:attrNameLst>
                                      </p:cBhvr>
                                      <p:to>
                                        <p:strVal val="solid"/>
                                      </p:to>
                                    </p:set>
                                    <p:set>
                                      <p:cBhvr>
                                        <p:cTn id="123" dur="2000" fill="hold"/>
                                        <p:tgtEl>
                                          <p:spTgt spid="3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2" grpId="1" animBg="1"/>
      <p:bldP spid="5" grpId="0" animBg="1"/>
      <p:bldP spid="5" grpId="1" animBg="1"/>
      <p:bldP spid="5" grpId="2" animBg="1"/>
      <p:bldP spid="19" grpId="0" animBg="1"/>
      <p:bldP spid="21" grpId="0" animBg="1"/>
      <p:bldP spid="21"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dirty="0"/>
              <a:t>Image Signing</a:t>
            </a:r>
            <a:br>
              <a:rPr lang="en-US" dirty="0"/>
            </a:br>
            <a:r>
              <a:rPr lang="en-US" dirty="0"/>
              <a:t>Content Trust</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a:xfrm>
            <a:off x="848499" y="4680661"/>
            <a:ext cx="10724938" cy="523733"/>
          </a:xfrm>
        </p:spPr>
        <p:txBody>
          <a:bodyPr/>
          <a:lstStyle/>
          <a:p>
            <a:r>
              <a:rPr lang="en-US" dirty="0"/>
              <a:t>Securing images from source to destination</a:t>
            </a:r>
          </a:p>
        </p:txBody>
      </p:sp>
      <p:pic>
        <p:nvPicPr>
          <p:cNvPr id="2" name="Picture 2" descr="Related image">
            <a:extLst>
              <a:ext uri="{FF2B5EF4-FFF2-40B4-BE49-F238E27FC236}">
                <a16:creationId xmlns:a16="http://schemas.microsoft.com/office/drawing/2014/main" id="{FFB66CB0-770C-4677-96D0-F9A04FAAA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836" y="505221"/>
            <a:ext cx="3685803" cy="33523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594707AA-F5F3-4A14-9306-6F99EC3F5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4769" y="2523799"/>
            <a:ext cx="1781072" cy="17810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ocker content trust logo">
            <a:extLst>
              <a:ext uri="{FF2B5EF4-FFF2-40B4-BE49-F238E27FC236}">
                <a16:creationId xmlns:a16="http://schemas.microsoft.com/office/drawing/2014/main" id="{AB74625C-BFC4-4C8C-99DB-F7784382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444" y="1821100"/>
            <a:ext cx="3362325" cy="3019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9D3864-10A9-4A1A-BECD-44F2FD768E3D}"/>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303048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6431941"/>
              </p:ext>
            </p:extLst>
          </p:nvPr>
        </p:nvGraphicFramePr>
        <p:xfrm>
          <a:off x="396941" y="1257443"/>
          <a:ext cx="11702232" cy="4789912"/>
        </p:xfrm>
        <a:graphic>
          <a:graphicData uri="http://schemas.openxmlformats.org/drawingml/2006/table">
            <a:tbl>
              <a:tblPr firstRow="1" bandRow="1">
                <a:tableStyleId>{5C22544A-7EE6-4342-B048-85BDC9FD1C3A}</a:tableStyleId>
              </a:tblPr>
              <a:tblGrid>
                <a:gridCol w="2081688">
                  <a:extLst>
                    <a:ext uri="{9D8B030D-6E8A-4147-A177-3AD203B41FA5}">
                      <a16:colId xmlns:a16="http://schemas.microsoft.com/office/drawing/2014/main" val="20000"/>
                    </a:ext>
                  </a:extLst>
                </a:gridCol>
                <a:gridCol w="9620544">
                  <a:extLst>
                    <a:ext uri="{9D8B030D-6E8A-4147-A177-3AD203B41FA5}">
                      <a16:colId xmlns:a16="http://schemas.microsoft.com/office/drawing/2014/main" val="20001"/>
                    </a:ext>
                  </a:extLst>
                </a:gridCol>
              </a:tblGrid>
              <a:tr h="598739">
                <a:tc>
                  <a:txBody>
                    <a:bodyPr/>
                    <a:lstStyle/>
                    <a:p>
                      <a:r>
                        <a:rPr lang="en-US" sz="1800" b="0">
                          <a:solidFill>
                            <a:schemeClr val="tx1"/>
                          </a:solidFill>
                        </a:rPr>
                        <a:t>Title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rPr>
                        <a:t>Containers Registries in Azure and Microsoft</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8739">
                <a:tc>
                  <a:txBody>
                    <a:bodyPr/>
                    <a:lstStyle/>
                    <a:p>
                      <a:r>
                        <a:rPr lang="en-US" sz="1800" b="0" dirty="0">
                          <a:solidFill>
                            <a:schemeClr val="tx1"/>
                          </a:solidFill>
                        </a:rPr>
                        <a:t>Main Object</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39">
                <a:tc>
                  <a:txBody>
                    <a:bodyPr/>
                    <a:lstStyle/>
                    <a:p>
                      <a:r>
                        <a:rPr lang="en-US" sz="1800" b="0" dirty="0">
                          <a:solidFill>
                            <a:schemeClr val="tx1"/>
                          </a:solidFill>
                        </a:rPr>
                        <a:t>Audience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8739">
                <a:tc>
                  <a:txBody>
                    <a:bodyPr/>
                    <a:lstStyle/>
                    <a:p>
                      <a:r>
                        <a:rPr lang="en-US" sz="1800" b="0">
                          <a:solidFill>
                            <a:schemeClr val="tx1"/>
                          </a:solidFill>
                        </a:rPr>
                        <a:t>Delivered by</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8739">
                <a:tc>
                  <a:txBody>
                    <a:bodyPr/>
                    <a:lstStyle/>
                    <a:p>
                      <a:r>
                        <a:rPr lang="en-US" sz="1800" b="0">
                          <a:solidFill>
                            <a:schemeClr val="tx1"/>
                          </a:solidFill>
                        </a:rPr>
                        <a:t>Content Level</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8739">
                <a:tc>
                  <a:txBody>
                    <a:bodyPr/>
                    <a:lstStyle/>
                    <a:p>
                      <a:r>
                        <a:rPr lang="en-US" sz="1800" b="0">
                          <a:solidFill>
                            <a:schemeClr val="tx1"/>
                          </a:solidFill>
                        </a:rPr>
                        <a:t>Deck Owner</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Steve Lasker</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8739">
                <a:tc>
                  <a:txBody>
                    <a:bodyPr/>
                    <a:lstStyle/>
                    <a:p>
                      <a:r>
                        <a:rPr lang="en-US" sz="1800" b="0">
                          <a:solidFill>
                            <a:schemeClr val="tx1"/>
                          </a:solidFill>
                        </a:rPr>
                        <a:t>Usage Guidance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discussion and deep dive to respective service(s) for selected scenario(s)</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98739">
                <a:tc>
                  <a:txBody>
                    <a:bodyPr/>
                    <a:lstStyle/>
                    <a:p>
                      <a:r>
                        <a:rPr lang="en-US" sz="1800" b="0">
                          <a:solidFill>
                            <a:schemeClr val="tx1"/>
                          </a:solidFill>
                        </a:rPr>
                        <a:t>Version</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1.4</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Text Placeholder 6"/>
          <p:cNvSpPr>
            <a:spLocks noGrp="1"/>
          </p:cNvSpPr>
          <p:nvPr>
            <p:ph type="body" sz="quarter" idx="11"/>
          </p:nvPr>
        </p:nvSpPr>
        <p:spPr/>
        <p:txBody>
          <a:bodyPr/>
          <a:lstStyle/>
          <a:p>
            <a:r>
              <a:rPr lang="en-US"/>
              <a:t>NEXT: &lt;next slide title&gt;</a:t>
            </a:r>
          </a:p>
        </p:txBody>
      </p:sp>
      <p:sp>
        <p:nvSpPr>
          <p:cNvPr id="3" name="Text Placeholder 2"/>
          <p:cNvSpPr>
            <a:spLocks noGrp="1"/>
          </p:cNvSpPr>
          <p:nvPr>
            <p:ph type="body" sz="quarter" idx="12"/>
          </p:nvPr>
        </p:nvSpPr>
        <p:spPr/>
        <p:txBody>
          <a:bodyPr/>
          <a:lstStyle/>
          <a:p>
            <a:r>
              <a:rPr lang="en-US"/>
              <a:t>Presenter guidance</a:t>
            </a:r>
          </a:p>
        </p:txBody>
      </p:sp>
    </p:spTree>
    <p:extLst>
      <p:ext uri="{BB962C8B-B14F-4D97-AF65-F5344CB8AC3E}">
        <p14:creationId xmlns:p14="http://schemas.microsoft.com/office/powerpoint/2010/main" val="28982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A148-ED16-4E8D-991F-103AB8CA49C1}"/>
              </a:ext>
            </a:extLst>
          </p:cNvPr>
          <p:cNvSpPr>
            <a:spLocks noGrp="1"/>
          </p:cNvSpPr>
          <p:nvPr>
            <p:ph type="title"/>
          </p:nvPr>
        </p:nvSpPr>
        <p:spPr/>
        <p:txBody>
          <a:bodyPr/>
          <a:lstStyle/>
          <a:p>
            <a:r>
              <a:rPr lang="en-US" dirty="0"/>
              <a:t>Content Trust</a:t>
            </a:r>
          </a:p>
        </p:txBody>
      </p:sp>
      <p:sp>
        <p:nvSpPr>
          <p:cNvPr id="4" name="Rectangle 3">
            <a:extLst>
              <a:ext uri="{FF2B5EF4-FFF2-40B4-BE49-F238E27FC236}">
                <a16:creationId xmlns:a16="http://schemas.microsoft.com/office/drawing/2014/main" id="{A8EB6BA0-B386-4814-8CCA-518BE1FE3054}"/>
              </a:ext>
            </a:extLst>
          </p:cNvPr>
          <p:cNvSpPr/>
          <p:nvPr/>
        </p:nvSpPr>
        <p:spPr>
          <a:xfrm>
            <a:off x="4645847" y="2582152"/>
            <a:ext cx="2832137" cy="1519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9" name="Group 8">
            <a:extLst>
              <a:ext uri="{FF2B5EF4-FFF2-40B4-BE49-F238E27FC236}">
                <a16:creationId xmlns:a16="http://schemas.microsoft.com/office/drawing/2014/main" id="{F9328E25-BD96-47F7-96D4-9A4891EDB632}"/>
              </a:ext>
            </a:extLst>
          </p:cNvPr>
          <p:cNvGrpSpPr/>
          <p:nvPr/>
        </p:nvGrpSpPr>
        <p:grpSpPr>
          <a:xfrm>
            <a:off x="7312231" y="2738730"/>
            <a:ext cx="351940" cy="346284"/>
            <a:chOff x="3775313" y="193718"/>
            <a:chExt cx="351990" cy="346333"/>
          </a:xfrm>
        </p:grpSpPr>
        <p:sp>
          <p:nvSpPr>
            <p:cNvPr id="10" name="Oval 9">
              <a:extLst>
                <a:ext uri="{FF2B5EF4-FFF2-40B4-BE49-F238E27FC236}">
                  <a16:creationId xmlns:a16="http://schemas.microsoft.com/office/drawing/2014/main" id="{F514781A-5859-4210-9CBA-22D983F1AE16}"/>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11" name="Group 10">
              <a:extLst>
                <a:ext uri="{FF2B5EF4-FFF2-40B4-BE49-F238E27FC236}">
                  <a16:creationId xmlns:a16="http://schemas.microsoft.com/office/drawing/2014/main" id="{716355ED-3573-43C1-BB56-9E9AD8F84B64}"/>
                </a:ext>
              </a:extLst>
            </p:cNvPr>
            <p:cNvGrpSpPr/>
            <p:nvPr/>
          </p:nvGrpSpPr>
          <p:grpSpPr>
            <a:xfrm>
              <a:off x="3775313" y="193718"/>
              <a:ext cx="351990" cy="346333"/>
              <a:chOff x="4005898" y="283625"/>
              <a:chExt cx="351990" cy="346333"/>
            </a:xfrm>
          </p:grpSpPr>
          <p:pic>
            <p:nvPicPr>
              <p:cNvPr id="12" name="Graphic 11">
                <a:extLst>
                  <a:ext uri="{FF2B5EF4-FFF2-40B4-BE49-F238E27FC236}">
                    <a16:creationId xmlns:a16="http://schemas.microsoft.com/office/drawing/2014/main" id="{16BAEB1E-5837-4441-BF14-E67F74E55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13" name="TextBox 12">
                <a:extLst>
                  <a:ext uri="{FF2B5EF4-FFF2-40B4-BE49-F238E27FC236}">
                    <a16:creationId xmlns:a16="http://schemas.microsoft.com/office/drawing/2014/main" id="{19CF1E24-4F6B-473B-B6C8-C77AF70BC17F}"/>
                  </a:ext>
                </a:extLst>
              </p:cNvPr>
              <p:cNvSpPr txBox="1"/>
              <p:nvPr/>
            </p:nvSpPr>
            <p:spPr>
              <a:xfrm>
                <a:off x="4012545" y="336478"/>
                <a:ext cx="345343" cy="235461"/>
              </a:xfrm>
              <a:prstGeom prst="rect">
                <a:avLst/>
              </a:prstGeom>
              <a:noFill/>
            </p:spPr>
            <p:txBody>
              <a:bodyPr wrap="none" rtlCol="0">
                <a:spAutoFit/>
              </a:bodyPr>
              <a:lstStyle/>
              <a:p>
                <a:r>
                  <a:rPr lang="en-US" sz="900" dirty="0" err="1"/>
                  <a:t>api</a:t>
                </a:r>
                <a:endParaRPr lang="en-US" sz="900" dirty="0"/>
              </a:p>
            </p:txBody>
          </p:sp>
        </p:grpSp>
      </p:grpSp>
      <p:sp>
        <p:nvSpPr>
          <p:cNvPr id="14" name="Rectangle 13">
            <a:extLst>
              <a:ext uri="{FF2B5EF4-FFF2-40B4-BE49-F238E27FC236}">
                <a16:creationId xmlns:a16="http://schemas.microsoft.com/office/drawing/2014/main" id="{CC1A6282-6E0C-4D33-8F68-850813FD8ABB}"/>
              </a:ext>
            </a:extLst>
          </p:cNvPr>
          <p:cNvSpPr/>
          <p:nvPr/>
        </p:nvSpPr>
        <p:spPr>
          <a:xfrm>
            <a:off x="5074606" y="3061972"/>
            <a:ext cx="2031712" cy="365708"/>
          </a:xfrm>
          <a:prstGeom prst="rect">
            <a:avLst/>
          </a:prstGeom>
          <a:solidFill>
            <a:srgbClr val="24B8EB"/>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64" dirty="0"/>
              <a:t>Images</a:t>
            </a:r>
          </a:p>
        </p:txBody>
      </p:sp>
      <p:sp>
        <p:nvSpPr>
          <p:cNvPr id="15" name="Rectangle 14">
            <a:extLst>
              <a:ext uri="{FF2B5EF4-FFF2-40B4-BE49-F238E27FC236}">
                <a16:creationId xmlns:a16="http://schemas.microsoft.com/office/drawing/2014/main" id="{CC16309D-8DD3-48DB-A080-78DFFEFD197C}"/>
              </a:ext>
            </a:extLst>
          </p:cNvPr>
          <p:cNvSpPr/>
          <p:nvPr/>
        </p:nvSpPr>
        <p:spPr>
          <a:xfrm>
            <a:off x="5074606" y="3649640"/>
            <a:ext cx="2031712" cy="365708"/>
          </a:xfrm>
          <a:prstGeom prst="rect">
            <a:avLst/>
          </a:prstGeom>
          <a:solidFill>
            <a:srgbClr val="0666DD"/>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64" dirty="0"/>
              <a:t>Signatures</a:t>
            </a:r>
          </a:p>
        </p:txBody>
      </p:sp>
      <p:sp>
        <p:nvSpPr>
          <p:cNvPr id="17" name="TextBox 16">
            <a:extLst>
              <a:ext uri="{FF2B5EF4-FFF2-40B4-BE49-F238E27FC236}">
                <a16:creationId xmlns:a16="http://schemas.microsoft.com/office/drawing/2014/main" id="{7EAF20E0-3F5A-4222-B848-62875DEE9E85}"/>
              </a:ext>
            </a:extLst>
          </p:cNvPr>
          <p:cNvSpPr txBox="1"/>
          <p:nvPr/>
        </p:nvSpPr>
        <p:spPr>
          <a:xfrm>
            <a:off x="5843501" y="2582150"/>
            <a:ext cx="1540417" cy="235427"/>
          </a:xfrm>
          <a:prstGeom prst="rect">
            <a:avLst/>
          </a:prstGeom>
          <a:noFill/>
        </p:spPr>
        <p:txBody>
          <a:bodyPr wrap="none" rtlCol="0">
            <a:spAutoFit/>
          </a:bodyPr>
          <a:lstStyle/>
          <a:p>
            <a:r>
              <a:rPr lang="en-US" sz="900" dirty="0">
                <a:sym typeface="Wingdings 2" panose="05020102010507070707" pitchFamily="18" charset="2"/>
              </a:rPr>
              <a:t></a:t>
            </a:r>
            <a:r>
              <a:rPr lang="en-US" sz="900" dirty="0"/>
              <a:t> Content Trust Enabled, </a:t>
            </a:r>
          </a:p>
        </p:txBody>
      </p:sp>
      <p:pic>
        <p:nvPicPr>
          <p:cNvPr id="18" name="Picture 6" descr="Image result for shipping manifest icon">
            <a:extLst>
              <a:ext uri="{FF2B5EF4-FFF2-40B4-BE49-F238E27FC236}">
                <a16:creationId xmlns:a16="http://schemas.microsoft.com/office/drawing/2014/main" id="{A6FDAAD0-0F6F-4736-8A92-42744541CBBC}"/>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820714" y="3394782"/>
            <a:ext cx="246376" cy="303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ee the source image">
            <a:extLst>
              <a:ext uri="{FF2B5EF4-FFF2-40B4-BE49-F238E27FC236}">
                <a16:creationId xmlns:a16="http://schemas.microsoft.com/office/drawing/2014/main" id="{C952A7E5-AF78-46C5-AB03-86E91EDEE8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4415461" y="3131855"/>
            <a:ext cx="405253" cy="2259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798B430-F0AB-4DA7-8678-F908E08A853C}"/>
              </a:ext>
            </a:extLst>
          </p:cNvPr>
          <p:cNvGrpSpPr/>
          <p:nvPr/>
        </p:nvGrpSpPr>
        <p:grpSpPr>
          <a:xfrm>
            <a:off x="4430414" y="2737576"/>
            <a:ext cx="351940" cy="346284"/>
            <a:chOff x="3775313" y="193718"/>
            <a:chExt cx="351990" cy="346333"/>
          </a:xfrm>
        </p:grpSpPr>
        <p:sp>
          <p:nvSpPr>
            <p:cNvPr id="27" name="Oval 26">
              <a:extLst>
                <a:ext uri="{FF2B5EF4-FFF2-40B4-BE49-F238E27FC236}">
                  <a16:creationId xmlns:a16="http://schemas.microsoft.com/office/drawing/2014/main" id="{1320C9FB-F2C8-4E74-ACF8-F40AE354A021}"/>
                </a:ext>
              </a:extLst>
            </p:cNvPr>
            <p:cNvSpPr/>
            <p:nvPr/>
          </p:nvSpPr>
          <p:spPr>
            <a:xfrm>
              <a:off x="3830388" y="248476"/>
              <a:ext cx="236787" cy="236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28" name="Group 27">
              <a:extLst>
                <a:ext uri="{FF2B5EF4-FFF2-40B4-BE49-F238E27FC236}">
                  <a16:creationId xmlns:a16="http://schemas.microsoft.com/office/drawing/2014/main" id="{E8D6D480-A29D-47C9-84F6-DD7D324BFD16}"/>
                </a:ext>
              </a:extLst>
            </p:cNvPr>
            <p:cNvGrpSpPr/>
            <p:nvPr/>
          </p:nvGrpSpPr>
          <p:grpSpPr>
            <a:xfrm>
              <a:off x="3775313" y="193718"/>
              <a:ext cx="351990" cy="346333"/>
              <a:chOff x="4005898" y="283625"/>
              <a:chExt cx="351990" cy="346333"/>
            </a:xfrm>
          </p:grpSpPr>
          <p:pic>
            <p:nvPicPr>
              <p:cNvPr id="29" name="Graphic 28">
                <a:extLst>
                  <a:ext uri="{FF2B5EF4-FFF2-40B4-BE49-F238E27FC236}">
                    <a16:creationId xmlns:a16="http://schemas.microsoft.com/office/drawing/2014/main" id="{B4241BA6-5DF3-4BDA-B6EA-E4DF83949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5898" y="283625"/>
                <a:ext cx="346333" cy="346333"/>
              </a:xfrm>
              <a:prstGeom prst="rect">
                <a:avLst/>
              </a:prstGeom>
            </p:spPr>
          </p:pic>
          <p:sp>
            <p:nvSpPr>
              <p:cNvPr id="30" name="TextBox 29">
                <a:extLst>
                  <a:ext uri="{FF2B5EF4-FFF2-40B4-BE49-F238E27FC236}">
                    <a16:creationId xmlns:a16="http://schemas.microsoft.com/office/drawing/2014/main" id="{6D936EA5-66B1-4860-9FE7-D489AC9537B7}"/>
                  </a:ext>
                </a:extLst>
              </p:cNvPr>
              <p:cNvSpPr txBox="1"/>
              <p:nvPr/>
            </p:nvSpPr>
            <p:spPr>
              <a:xfrm>
                <a:off x="4012545" y="336478"/>
                <a:ext cx="345343" cy="235461"/>
              </a:xfrm>
              <a:prstGeom prst="rect">
                <a:avLst/>
              </a:prstGeom>
              <a:noFill/>
            </p:spPr>
            <p:txBody>
              <a:bodyPr wrap="none" rtlCol="0">
                <a:spAutoFit/>
              </a:bodyPr>
              <a:lstStyle/>
              <a:p>
                <a:r>
                  <a:rPr lang="en-US" sz="900" dirty="0" err="1"/>
                  <a:t>api</a:t>
                </a:r>
                <a:endParaRPr lang="en-US" sz="900" dirty="0"/>
              </a:p>
            </p:txBody>
          </p:sp>
        </p:grpSp>
      </p:grpSp>
      <p:pic>
        <p:nvPicPr>
          <p:cNvPr id="31" name="Picture 10" descr="See the source image">
            <a:extLst>
              <a:ext uri="{FF2B5EF4-FFF2-40B4-BE49-F238E27FC236}">
                <a16:creationId xmlns:a16="http://schemas.microsoft.com/office/drawing/2014/main" id="{401AACA1-D381-466A-BF77-331C727585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7297278" y="3131855"/>
            <a:ext cx="405253" cy="22594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F91D883-1F11-4F6F-8859-1E07DBAD3F76}"/>
              </a:ext>
            </a:extLst>
          </p:cNvPr>
          <p:cNvSpPr txBox="1"/>
          <p:nvPr/>
        </p:nvSpPr>
        <p:spPr>
          <a:xfrm>
            <a:off x="4845863" y="2489560"/>
            <a:ext cx="570913" cy="371061"/>
          </a:xfrm>
          <a:prstGeom prst="rect">
            <a:avLst/>
          </a:prstGeom>
          <a:noFill/>
        </p:spPr>
        <p:txBody>
          <a:bodyPr wrap="none" rtlCol="0">
            <a:spAutoFit/>
          </a:bodyPr>
          <a:lstStyle/>
          <a:p>
            <a:r>
              <a:rPr lang="en-US" sz="1764" dirty="0">
                <a:latin typeface="Consolas" panose="020B0609020204030204" pitchFamily="49" charset="0"/>
              </a:rPr>
              <a:t>acr</a:t>
            </a:r>
          </a:p>
        </p:txBody>
      </p:sp>
      <p:sp>
        <p:nvSpPr>
          <p:cNvPr id="33" name="TextBox 32">
            <a:extLst>
              <a:ext uri="{FF2B5EF4-FFF2-40B4-BE49-F238E27FC236}">
                <a16:creationId xmlns:a16="http://schemas.microsoft.com/office/drawing/2014/main" id="{958E9E55-84A3-45AA-891F-B8E939939F1B}"/>
              </a:ext>
            </a:extLst>
          </p:cNvPr>
          <p:cNvSpPr txBox="1"/>
          <p:nvPr/>
        </p:nvSpPr>
        <p:spPr>
          <a:xfrm>
            <a:off x="1282385" y="2220239"/>
            <a:ext cx="1577452" cy="369280"/>
          </a:xfrm>
          <a:prstGeom prst="rect">
            <a:avLst/>
          </a:prstGeom>
          <a:noFill/>
        </p:spPr>
        <p:txBody>
          <a:bodyPr wrap="none" rtlCol="0">
            <a:spAutoFit/>
          </a:bodyPr>
          <a:lstStyle/>
          <a:p>
            <a:r>
              <a:rPr lang="en-US" sz="1764" dirty="0">
                <a:latin typeface="Consolas" panose="020B0609020204030204" pitchFamily="49" charset="0"/>
              </a:rPr>
              <a:t>docker push</a:t>
            </a:r>
          </a:p>
        </p:txBody>
      </p:sp>
      <p:sp>
        <p:nvSpPr>
          <p:cNvPr id="34" name="TextBox 33">
            <a:extLst>
              <a:ext uri="{FF2B5EF4-FFF2-40B4-BE49-F238E27FC236}">
                <a16:creationId xmlns:a16="http://schemas.microsoft.com/office/drawing/2014/main" id="{79E5F910-3D93-4296-9E48-0B02DC92157F}"/>
              </a:ext>
            </a:extLst>
          </p:cNvPr>
          <p:cNvSpPr txBox="1"/>
          <p:nvPr/>
        </p:nvSpPr>
        <p:spPr>
          <a:xfrm>
            <a:off x="9006833" y="2220239"/>
            <a:ext cx="1577452" cy="369280"/>
          </a:xfrm>
          <a:prstGeom prst="rect">
            <a:avLst/>
          </a:prstGeom>
          <a:noFill/>
        </p:spPr>
        <p:txBody>
          <a:bodyPr wrap="none" rtlCol="0">
            <a:spAutoFit/>
          </a:bodyPr>
          <a:lstStyle/>
          <a:p>
            <a:r>
              <a:rPr lang="en-US" sz="1764" dirty="0">
                <a:latin typeface="Consolas" panose="020B0609020204030204" pitchFamily="49" charset="0"/>
              </a:rPr>
              <a:t>docker pull</a:t>
            </a:r>
          </a:p>
        </p:txBody>
      </p:sp>
      <p:pic>
        <p:nvPicPr>
          <p:cNvPr id="35" name="Picture 10" descr="See the source image">
            <a:extLst>
              <a:ext uri="{FF2B5EF4-FFF2-40B4-BE49-F238E27FC236}">
                <a16:creationId xmlns:a16="http://schemas.microsoft.com/office/drawing/2014/main" id="{D490A5B3-7246-49BB-A407-9510AD279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1549351" y="3138630"/>
            <a:ext cx="405253" cy="225942"/>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2AE504AA-B458-4922-8140-98EA1AF91FE3}"/>
              </a:ext>
            </a:extLst>
          </p:cNvPr>
          <p:cNvCxnSpPr>
            <a:cxnSpLocks/>
            <a:stCxn id="35" idx="3"/>
            <a:endCxn id="19" idx="1"/>
          </p:cNvCxnSpPr>
          <p:nvPr/>
        </p:nvCxnSpPr>
        <p:spPr>
          <a:xfrm flipV="1">
            <a:off x="1954602" y="3244826"/>
            <a:ext cx="2460857" cy="6775"/>
          </a:xfrm>
          <a:prstGeom prst="straightConnector1">
            <a:avLst/>
          </a:prstGeom>
          <a:ln w="38100">
            <a:solidFill>
              <a:srgbClr val="24B8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73B698-32C3-41E0-AAE4-D100E7A1ABA4}"/>
              </a:ext>
            </a:extLst>
          </p:cNvPr>
          <p:cNvCxnSpPr>
            <a:cxnSpLocks/>
            <a:endCxn id="31" idx="3"/>
          </p:cNvCxnSpPr>
          <p:nvPr/>
        </p:nvCxnSpPr>
        <p:spPr>
          <a:xfrm flipH="1">
            <a:off x="7702530" y="3244826"/>
            <a:ext cx="2244700" cy="0"/>
          </a:xfrm>
          <a:prstGeom prst="straightConnector1">
            <a:avLst/>
          </a:prstGeom>
          <a:ln w="38100">
            <a:solidFill>
              <a:srgbClr val="24B8E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Picture 10" descr="See the source image">
            <a:extLst>
              <a:ext uri="{FF2B5EF4-FFF2-40B4-BE49-F238E27FC236}">
                <a16:creationId xmlns:a16="http://schemas.microsoft.com/office/drawing/2014/main" id="{C2A9D774-CF9C-4856-BF35-5C94AA963E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132"/>
          <a:stretch/>
        </p:blipFill>
        <p:spPr bwMode="auto">
          <a:xfrm>
            <a:off x="9951459" y="3112076"/>
            <a:ext cx="405253" cy="2259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ublic private key icon">
            <a:extLst>
              <a:ext uri="{FF2B5EF4-FFF2-40B4-BE49-F238E27FC236}">
                <a16:creationId xmlns:a16="http://schemas.microsoft.com/office/drawing/2014/main" id="{BB0F2ADB-988A-4EE2-BF93-6D59F2F59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499" y="3394782"/>
            <a:ext cx="774209" cy="406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public private key icon">
            <a:extLst>
              <a:ext uri="{FF2B5EF4-FFF2-40B4-BE49-F238E27FC236}">
                <a16:creationId xmlns:a16="http://schemas.microsoft.com/office/drawing/2014/main" id="{63846F2B-D963-4F92-A3F3-7C9260A79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2503" y="3357797"/>
            <a:ext cx="774209" cy="406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public private key icon">
            <a:extLst>
              <a:ext uri="{FF2B5EF4-FFF2-40B4-BE49-F238E27FC236}">
                <a16:creationId xmlns:a16="http://schemas.microsoft.com/office/drawing/2014/main" id="{26D3897A-4E49-4FA4-AEDB-1E299CBB2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642" y="3907501"/>
            <a:ext cx="774209" cy="40646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70558B54-0FD9-4E4E-AF89-4F655E342081}"/>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Public Preview Q4 2018</a:t>
            </a:r>
          </a:p>
        </p:txBody>
      </p:sp>
    </p:spTree>
    <p:extLst>
      <p:ext uri="{BB962C8B-B14F-4D97-AF65-F5344CB8AC3E}">
        <p14:creationId xmlns:p14="http://schemas.microsoft.com/office/powerpoint/2010/main" val="298845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3BE66-B261-4299-BBE3-AE7ECDA77075}"/>
              </a:ext>
            </a:extLst>
          </p:cNvPr>
          <p:cNvSpPr>
            <a:spLocks noGrp="1"/>
          </p:cNvSpPr>
          <p:nvPr>
            <p:ph type="title"/>
          </p:nvPr>
        </p:nvSpPr>
        <p:spPr/>
        <p:txBody>
          <a:bodyPr/>
          <a:lstStyle/>
          <a:p>
            <a:r>
              <a:rPr lang="en-US" dirty="0"/>
              <a:t>ACR Geo-replication</a:t>
            </a:r>
          </a:p>
        </p:txBody>
      </p:sp>
      <p:pic>
        <p:nvPicPr>
          <p:cNvPr id="5" name="Graphic 4">
            <a:extLst>
              <a:ext uri="{FF2B5EF4-FFF2-40B4-BE49-F238E27FC236}">
                <a16:creationId xmlns:a16="http://schemas.microsoft.com/office/drawing/2014/main" id="{55B65E76-DBA5-4A1A-A2F5-988C7B512B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86" y="145366"/>
            <a:ext cx="2056845" cy="2056845"/>
          </a:xfrm>
          <a:prstGeom prst="rect">
            <a:avLst/>
          </a:prstGeom>
        </p:spPr>
      </p:pic>
      <p:sp>
        <p:nvSpPr>
          <p:cNvPr id="6" name="TextBox 5">
            <a:extLst>
              <a:ext uri="{FF2B5EF4-FFF2-40B4-BE49-F238E27FC236}">
                <a16:creationId xmlns:a16="http://schemas.microsoft.com/office/drawing/2014/main" id="{B0DF92B5-BFB5-4DE7-9E77-C6F9D7DE2848}"/>
              </a:ext>
            </a:extLst>
          </p:cNvPr>
          <p:cNvSpPr txBox="1"/>
          <p:nvPr/>
        </p:nvSpPr>
        <p:spPr>
          <a:xfrm>
            <a:off x="7425770" y="3171343"/>
            <a:ext cx="4733673" cy="3030749"/>
          </a:xfrm>
          <a:prstGeom prst="rect">
            <a:avLst/>
          </a:prstGeom>
          <a:noFill/>
        </p:spPr>
        <p:txBody>
          <a:bodyPr wrap="square" lIns="182831" tIns="146264" rIns="182831" bIns="146264" rtlCol="0">
            <a:spAutoFit/>
          </a:bodyPr>
          <a:lstStyle/>
          <a:p>
            <a:pPr>
              <a:lnSpc>
                <a:spcPct val="90000"/>
              </a:lnSpc>
              <a:spcAft>
                <a:spcPts val="600"/>
              </a:spcAft>
            </a:pPr>
            <a:r>
              <a:rPr lang="en-US" sz="3199" dirty="0">
                <a:gradFill>
                  <a:gsLst>
                    <a:gs pos="2917">
                      <a:schemeClr val="tx1"/>
                    </a:gs>
                    <a:gs pos="30000">
                      <a:schemeClr val="tx1"/>
                    </a:gs>
                  </a:gsLst>
                  <a:lin ang="5400000" scaled="0"/>
                </a:gradFill>
              </a:rPr>
              <a:t>Mange global/local deployments as one resource</a:t>
            </a:r>
          </a:p>
          <a:p>
            <a:pPr>
              <a:lnSpc>
                <a:spcPct val="90000"/>
              </a:lnSpc>
              <a:spcAft>
                <a:spcPts val="600"/>
              </a:spcAft>
            </a:pPr>
            <a:r>
              <a:rPr lang="en-US" sz="3199" dirty="0">
                <a:gradFill>
                  <a:gsLst>
                    <a:gs pos="2917">
                      <a:schemeClr val="tx1"/>
                    </a:gs>
                    <a:gs pos="30000">
                      <a:schemeClr val="tx1"/>
                    </a:gs>
                  </a:gsLst>
                  <a:lin ang="5400000" scaled="0"/>
                </a:gradFill>
              </a:rPr>
              <a:t>Geo-redundant for active-active-active failover</a:t>
            </a:r>
          </a:p>
        </p:txBody>
      </p:sp>
      <p:pic>
        <p:nvPicPr>
          <p:cNvPr id="9" name="Picture 8">
            <a:extLst>
              <a:ext uri="{FF2B5EF4-FFF2-40B4-BE49-F238E27FC236}">
                <a16:creationId xmlns:a16="http://schemas.microsoft.com/office/drawing/2014/main" id="{ADB7EF78-74A0-4815-AFF5-90C6C961B78E}"/>
              </a:ext>
            </a:extLst>
          </p:cNvPr>
          <p:cNvPicPr>
            <a:picLocks noChangeAspect="1"/>
          </p:cNvPicPr>
          <p:nvPr/>
        </p:nvPicPr>
        <p:blipFill>
          <a:blip r:embed="rId5"/>
          <a:stretch>
            <a:fillRect/>
          </a:stretch>
        </p:blipFill>
        <p:spPr>
          <a:xfrm>
            <a:off x="113803" y="3322485"/>
            <a:ext cx="7093974" cy="3671098"/>
          </a:xfrm>
          <a:prstGeom prst="rect">
            <a:avLst/>
          </a:prstGeom>
        </p:spPr>
      </p:pic>
      <p:sp>
        <p:nvSpPr>
          <p:cNvPr id="2" name="Rectangle 1">
            <a:extLst>
              <a:ext uri="{FF2B5EF4-FFF2-40B4-BE49-F238E27FC236}">
                <a16:creationId xmlns:a16="http://schemas.microsoft.com/office/drawing/2014/main" id="{C061C463-A297-4ACE-88D3-CA28421280A6}"/>
              </a:ext>
            </a:extLst>
          </p:cNvPr>
          <p:cNvSpPr/>
          <p:nvPr/>
        </p:nvSpPr>
        <p:spPr>
          <a:xfrm>
            <a:off x="7893393" y="6604535"/>
            <a:ext cx="3704767" cy="376636"/>
          </a:xfrm>
          <a:prstGeom prst="rect">
            <a:avLst/>
          </a:prstGeom>
        </p:spPr>
        <p:txBody>
          <a:bodyPr wrap="none">
            <a:spAutoFit/>
          </a:bodyPr>
          <a:lstStyle/>
          <a:p>
            <a:r>
              <a:rPr lang="en-US" dirty="0"/>
              <a:t>http://aka.ms/acr/geo-replication </a:t>
            </a:r>
          </a:p>
        </p:txBody>
      </p:sp>
      <p:pic>
        <p:nvPicPr>
          <p:cNvPr id="10" name="Graphic 9">
            <a:extLst>
              <a:ext uri="{FF2B5EF4-FFF2-40B4-BE49-F238E27FC236}">
                <a16:creationId xmlns:a16="http://schemas.microsoft.com/office/drawing/2014/main" id="{82959035-6E7F-4408-ABF4-1342C6C7E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256667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141D4A-8F2E-4018-81CB-854996928A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4" y="-616429"/>
            <a:ext cx="12433124" cy="7610012"/>
          </a:xfrm>
          <a:prstGeom prst="rect">
            <a:avLst/>
          </a:prstGeom>
        </p:spPr>
      </p:pic>
      <p:sp>
        <p:nvSpPr>
          <p:cNvPr id="5" name="Rectangle 4">
            <a:extLst>
              <a:ext uri="{FF2B5EF4-FFF2-40B4-BE49-F238E27FC236}">
                <a16:creationId xmlns:a16="http://schemas.microsoft.com/office/drawing/2014/main" id="{EA92A098-D7E5-4B3D-B18E-6D5C6D87A1C6}"/>
              </a:ext>
            </a:extLst>
          </p:cNvPr>
          <p:cNvSpPr/>
          <p:nvPr/>
        </p:nvSpPr>
        <p:spPr bwMode="auto">
          <a:xfrm>
            <a:off x="127355" y="497292"/>
            <a:ext cx="6306769" cy="521236"/>
          </a:xfrm>
          <a:prstGeom prst="rect">
            <a:avLst/>
          </a:prstGeom>
          <a:solidFill>
            <a:srgbClr val="0000FF">
              <a:alpha val="30196"/>
            </a:srgbClr>
          </a:solidFill>
        </p:spPr>
        <p:txBody>
          <a:bodyPr wrap="square" lIns="182831" tIns="146264" rIns="182831" bIns="146264" rtlCol="0">
            <a:spAutoFit/>
          </a:bodyPr>
          <a:lstStyle/>
          <a:p>
            <a:pPr>
              <a:lnSpc>
                <a:spcPct val="90000"/>
              </a:lnSpc>
              <a:spcAft>
                <a:spcPts val="600"/>
              </a:spcAft>
            </a:pPr>
            <a:endParaRPr lang="en-US" sz="1599"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237" y="4400273"/>
            <a:ext cx="1287747" cy="208451"/>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102" y="4231960"/>
            <a:ext cx="1176735" cy="208451"/>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8102" y="3354820"/>
            <a:ext cx="1609033" cy="208451"/>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5782" y="3725352"/>
            <a:ext cx="2034794" cy="208451"/>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781" y="4221054"/>
            <a:ext cx="433660" cy="433660"/>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224" y="3916038"/>
            <a:ext cx="444062" cy="337874"/>
          </a:xfrm>
          <a:prstGeom prst="rect">
            <a:avLst/>
          </a:prstGeom>
        </p:spPr>
      </p:pic>
      <p:pic>
        <p:nvPicPr>
          <p:cNvPr id="54" name="Graphic 53">
            <a:extLst>
              <a:ext uri="{FF2B5EF4-FFF2-40B4-BE49-F238E27FC236}">
                <a16:creationId xmlns:a16="http://schemas.microsoft.com/office/drawing/2014/main" id="{E10AB66D-F422-4D18-AFA1-16385765D01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1288" t="39542" r="41720" b="39347"/>
          <a:stretch/>
        </p:blipFill>
        <p:spPr>
          <a:xfrm>
            <a:off x="2508458" y="4480099"/>
            <a:ext cx="383203" cy="368457"/>
          </a:xfrm>
          <a:prstGeom prst="rect">
            <a:avLst/>
          </a:prstGeom>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467" y="3135602"/>
            <a:ext cx="444062" cy="337874"/>
          </a:xfrm>
          <a:prstGeom prst="rect">
            <a:avLst/>
          </a:prstGeom>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706" y="4135387"/>
            <a:ext cx="444062" cy="337874"/>
          </a:xfrm>
          <a:prstGeom prst="rect">
            <a:avLst/>
          </a:prstGeom>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3348" y="3103241"/>
            <a:ext cx="444062" cy="3378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730708" y="3351806"/>
            <a:ext cx="124512" cy="15962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3141329" y="4131566"/>
            <a:ext cx="124512" cy="15962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4840662" y="4357731"/>
            <a:ext cx="124512" cy="15962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570" t="32196" r="39199" b="34396"/>
          <a:stretch/>
        </p:blipFill>
        <p:spPr>
          <a:xfrm>
            <a:off x="9533275" y="3319444"/>
            <a:ext cx="124512" cy="159621"/>
          </a:xfrm>
          <a:prstGeom prst="rect">
            <a:avLst/>
          </a:prstGeom>
        </p:spPr>
      </p:pic>
      <p:cxnSp>
        <p:nvCxnSpPr>
          <p:cNvPr id="52" name="Straight Arrow Connector 51">
            <a:extLst>
              <a:ext uri="{FF2B5EF4-FFF2-40B4-BE49-F238E27FC236}">
                <a16:creationId xmlns:a16="http://schemas.microsoft.com/office/drawing/2014/main" id="{29F79E98-DDAA-4E0C-A6B8-A33B9BFB15EF}"/>
              </a:ext>
            </a:extLst>
          </p:cNvPr>
          <p:cNvCxnSpPr>
            <a:cxnSpLocks/>
          </p:cNvCxnSpPr>
          <p:nvPr/>
        </p:nvCxnSpPr>
        <p:spPr>
          <a:xfrm flipV="1">
            <a:off x="2891661" y="4504293"/>
            <a:ext cx="134520" cy="16003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F96E7D-7277-49A2-8827-E31324EA3587}"/>
              </a:ext>
            </a:extLst>
          </p:cNvPr>
          <p:cNvCxnSpPr>
            <a:cxnSpLocks/>
          </p:cNvCxnSpPr>
          <p:nvPr/>
        </p:nvCxnSpPr>
        <p:spPr>
          <a:xfrm flipV="1">
            <a:off x="3373441" y="3319444"/>
            <a:ext cx="1244235" cy="111164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B7D906-F0F2-4FCC-8F2F-5507126710CD}"/>
              </a:ext>
            </a:extLst>
          </p:cNvPr>
          <p:cNvCxnSpPr>
            <a:cxnSpLocks/>
            <a:stCxn id="46" idx="3"/>
          </p:cNvCxnSpPr>
          <p:nvPr/>
        </p:nvCxnSpPr>
        <p:spPr>
          <a:xfrm flipV="1">
            <a:off x="3373441" y="3473475"/>
            <a:ext cx="1244235" cy="96440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FCCA70-4EF3-4340-98A8-1CDBD9C6656D}"/>
              </a:ext>
            </a:extLst>
          </p:cNvPr>
          <p:cNvCxnSpPr>
            <a:cxnSpLocks/>
            <a:stCxn id="46" idx="3"/>
          </p:cNvCxnSpPr>
          <p:nvPr/>
        </p:nvCxnSpPr>
        <p:spPr>
          <a:xfrm flipV="1">
            <a:off x="3373440" y="3385642"/>
            <a:ext cx="1066167" cy="105224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8C38341-5440-4D5E-B32D-7D0409EEE0BF}"/>
              </a:ext>
            </a:extLst>
          </p:cNvPr>
          <p:cNvCxnSpPr>
            <a:cxnSpLocks/>
            <a:endCxn id="70" idx="1"/>
          </p:cNvCxnSpPr>
          <p:nvPr/>
        </p:nvCxnSpPr>
        <p:spPr>
          <a:xfrm flipV="1">
            <a:off x="3373439" y="3304538"/>
            <a:ext cx="957026" cy="1133346"/>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569571C3-8104-4475-8D08-0F19503759E5}"/>
              </a:ext>
            </a:extLst>
          </p:cNvPr>
          <p:cNvPicPr>
            <a:picLocks noChangeAspect="1"/>
          </p:cNvPicPr>
          <p:nvPr/>
        </p:nvPicPr>
        <p:blipFill>
          <a:blip r:embed="rId5"/>
          <a:stretch>
            <a:fillRect/>
          </a:stretch>
        </p:blipFill>
        <p:spPr>
          <a:xfrm>
            <a:off x="9340906" y="3408256"/>
            <a:ext cx="433660" cy="433660"/>
          </a:xfrm>
          <a:prstGeom prst="rect">
            <a:avLst/>
          </a:prstGeom>
          <a:ln>
            <a:noFill/>
          </a:ln>
          <a:effectLst>
            <a:outerShdw blurRad="292100" dist="139700" dir="2700000" algn="tl" rotWithShape="0">
              <a:srgbClr val="333333">
                <a:alpha val="65000"/>
              </a:srgbClr>
            </a:outerShdw>
          </a:effectLst>
        </p:spPr>
      </p:pic>
      <p:cxnSp>
        <p:nvCxnSpPr>
          <p:cNvPr id="19" name="Connector: Elbow 18">
            <a:extLst>
              <a:ext uri="{FF2B5EF4-FFF2-40B4-BE49-F238E27FC236}">
                <a16:creationId xmlns:a16="http://schemas.microsoft.com/office/drawing/2014/main" id="{C2956782-1EA0-4414-B683-AD25B92D00D5}"/>
              </a:ext>
            </a:extLst>
          </p:cNvPr>
          <p:cNvCxnSpPr>
            <a:cxnSpLocks/>
            <a:stCxn id="54" idx="3"/>
            <a:endCxn id="65" idx="2"/>
          </p:cNvCxnSpPr>
          <p:nvPr/>
        </p:nvCxnSpPr>
        <p:spPr>
          <a:xfrm flipV="1">
            <a:off x="2891659" y="3841914"/>
            <a:ext cx="6666076" cy="822413"/>
          </a:xfrm>
          <a:prstGeom prst="bentConnector2">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972CE9E-632E-44D9-BEF5-BF723C24EF85}"/>
              </a:ext>
            </a:extLst>
          </p:cNvPr>
          <p:cNvCxnSpPr>
            <a:cxnSpLocks/>
          </p:cNvCxnSpPr>
          <p:nvPr/>
        </p:nvCxnSpPr>
        <p:spPr>
          <a:xfrm flipV="1">
            <a:off x="3373442" y="4221053"/>
            <a:ext cx="1168056" cy="21682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8AAF718-F753-4B92-8B87-3608479CF679}"/>
              </a:ext>
            </a:extLst>
          </p:cNvPr>
          <p:cNvCxnSpPr>
            <a:cxnSpLocks/>
          </p:cNvCxnSpPr>
          <p:nvPr/>
        </p:nvCxnSpPr>
        <p:spPr>
          <a:xfrm flipV="1">
            <a:off x="3373441" y="4291187"/>
            <a:ext cx="1289964" cy="13990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CFC96C-1D53-4D84-8FAF-0F8AF636F74F}"/>
              </a:ext>
            </a:extLst>
          </p:cNvPr>
          <p:cNvCxnSpPr>
            <a:cxnSpLocks/>
          </p:cNvCxnSpPr>
          <p:nvPr/>
        </p:nvCxnSpPr>
        <p:spPr>
          <a:xfrm flipV="1">
            <a:off x="3373439" y="4351591"/>
            <a:ext cx="1357269" cy="7950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59B45F2-2024-4B2D-A389-7F8C3B8ED178}"/>
              </a:ext>
            </a:extLst>
          </p:cNvPr>
          <p:cNvCxnSpPr>
            <a:cxnSpLocks/>
          </p:cNvCxnSpPr>
          <p:nvPr/>
        </p:nvCxnSpPr>
        <p:spPr>
          <a:xfrm flipV="1">
            <a:off x="3373442" y="4431093"/>
            <a:ext cx="1168056" cy="679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4DB93-0BDA-464E-84DF-AAFD4EBBA987}"/>
              </a:ext>
            </a:extLst>
          </p:cNvPr>
          <p:cNvCxnSpPr>
            <a:cxnSpLocks/>
          </p:cNvCxnSpPr>
          <p:nvPr/>
        </p:nvCxnSpPr>
        <p:spPr>
          <a:xfrm flipH="1" flipV="1">
            <a:off x="2883801" y="4012268"/>
            <a:ext cx="210286" cy="27892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DEA400-6891-4465-8CFD-BC0921BDDC89}"/>
              </a:ext>
            </a:extLst>
          </p:cNvPr>
          <p:cNvCxnSpPr>
            <a:cxnSpLocks/>
          </p:cNvCxnSpPr>
          <p:nvPr/>
        </p:nvCxnSpPr>
        <p:spPr>
          <a:xfrm flipH="1" flipV="1">
            <a:off x="3017114" y="4002746"/>
            <a:ext cx="76973" cy="28844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476B039-4DFA-402E-B343-C50C4A366F18}"/>
              </a:ext>
            </a:extLst>
          </p:cNvPr>
          <p:cNvCxnSpPr>
            <a:cxnSpLocks/>
          </p:cNvCxnSpPr>
          <p:nvPr/>
        </p:nvCxnSpPr>
        <p:spPr>
          <a:xfrm flipV="1">
            <a:off x="3094087" y="4074165"/>
            <a:ext cx="30155" cy="21702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59A7B1-9826-4B0A-9AA0-BC41A1E3DF0C}"/>
              </a:ext>
            </a:extLst>
          </p:cNvPr>
          <p:cNvCxnSpPr>
            <a:cxnSpLocks/>
          </p:cNvCxnSpPr>
          <p:nvPr/>
        </p:nvCxnSpPr>
        <p:spPr>
          <a:xfrm flipH="1" flipV="1">
            <a:off x="2817143" y="4128918"/>
            <a:ext cx="279324" cy="16493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676BEA-4668-4337-9B45-A4345531B93C}"/>
              </a:ext>
            </a:extLst>
          </p:cNvPr>
          <p:cNvCxnSpPr>
            <a:cxnSpLocks/>
          </p:cNvCxnSpPr>
          <p:nvPr/>
        </p:nvCxnSpPr>
        <p:spPr>
          <a:xfrm flipH="1" flipV="1">
            <a:off x="9283669" y="3227461"/>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364D699-D486-4361-AFBE-959FDBE72AA3}"/>
              </a:ext>
            </a:extLst>
          </p:cNvPr>
          <p:cNvCxnSpPr>
            <a:cxnSpLocks/>
          </p:cNvCxnSpPr>
          <p:nvPr/>
        </p:nvCxnSpPr>
        <p:spPr>
          <a:xfrm flipH="1" flipV="1">
            <a:off x="9416982" y="3217939"/>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0432C82-30B5-4BE2-A1E1-6424F6C124A4}"/>
              </a:ext>
            </a:extLst>
          </p:cNvPr>
          <p:cNvCxnSpPr>
            <a:cxnSpLocks/>
          </p:cNvCxnSpPr>
          <p:nvPr/>
        </p:nvCxnSpPr>
        <p:spPr>
          <a:xfrm flipV="1">
            <a:off x="9493955" y="328935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4E5FAD9-34D4-4910-96E9-F572C8A35049}"/>
              </a:ext>
            </a:extLst>
          </p:cNvPr>
          <p:cNvCxnSpPr>
            <a:cxnSpLocks/>
          </p:cNvCxnSpPr>
          <p:nvPr/>
        </p:nvCxnSpPr>
        <p:spPr>
          <a:xfrm flipH="1" flipV="1">
            <a:off x="9217011" y="334411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C447203-D0AC-4AD3-B30E-8D797A4D32D8}"/>
              </a:ext>
            </a:extLst>
          </p:cNvPr>
          <p:cNvSpPr txBox="1"/>
          <p:nvPr/>
        </p:nvSpPr>
        <p:spPr>
          <a:xfrm>
            <a:off x="97557" y="483680"/>
            <a:ext cx="6456223" cy="2042821"/>
          </a:xfrm>
          <a:prstGeom prst="rect">
            <a:avLst/>
          </a:prstGeom>
          <a:solidFill>
            <a:srgbClr val="00BCF2"/>
          </a:solidFill>
        </p:spPr>
        <p:txBody>
          <a:bodyPr wrap="none" lIns="182831" tIns="146264" rIns="182831" bIns="146264"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westus</a:t>
            </a:r>
            <a:r>
              <a:rPr lang="en-US" sz="1599" dirty="0">
                <a:gradFill>
                  <a:gsLst>
                    <a:gs pos="2917">
                      <a:schemeClr val="tx1"/>
                    </a:gs>
                    <a:gs pos="30000">
                      <a:schemeClr val="tx1"/>
                    </a:gs>
                  </a:gsLst>
                  <a:lin ang="5400000" scaled="0"/>
                </a:gradFill>
                <a:latin typeface="Consolas" panose="020B0609020204030204" pitchFamily="49" charset="0"/>
              </a:rPr>
              <a:t>.azurecr.io/web:1234</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t>
            </a:r>
            <a:r>
              <a:rPr lang="en-US" sz="1599" b="1" dirty="0">
                <a:gradFill>
                  <a:gsLst>
                    <a:gs pos="2917">
                      <a:schemeClr val="tx1"/>
                    </a:gs>
                    <a:gs pos="30000">
                      <a:schemeClr val="tx1"/>
                    </a:gs>
                  </a:gsLst>
                  <a:lin ang="5400000" scaled="0"/>
                </a:gradFill>
                <a:latin typeface="Consolas" panose="020B0609020204030204" pitchFamily="49" charset="0"/>
              </a:rPr>
              <a:t>westeurope</a:t>
            </a:r>
            <a:r>
              <a:rPr lang="en-US" sz="1599" dirty="0">
                <a:gradFill>
                  <a:gsLst>
                    <a:gs pos="2917">
                      <a:schemeClr val="tx1"/>
                    </a:gs>
                    <a:gs pos="30000">
                      <a:schemeClr val="tx1"/>
                    </a:gs>
                  </a:gsLst>
                  <a:lin ang="5400000" scaled="0"/>
                </a:gradFill>
                <a:latin typeface="Consolas" panose="020B0609020204030204" pitchFamily="49" charset="0"/>
              </a:rPr>
              <a:t>.azurecr.io/web:1234</a:t>
            </a:r>
            <a:endPar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 name="Speech Bubble: Rectangle with Corners Rounded 2">
            <a:extLst>
              <a:ext uri="{FF2B5EF4-FFF2-40B4-BE49-F238E27FC236}">
                <a16:creationId xmlns:a16="http://schemas.microsoft.com/office/drawing/2014/main" id="{09FEF9C9-320D-4B21-90AA-66E0BDF1D126}"/>
              </a:ext>
            </a:extLst>
          </p:cNvPr>
          <p:cNvSpPr/>
          <p:nvPr/>
        </p:nvSpPr>
        <p:spPr bwMode="auto">
          <a:xfrm>
            <a:off x="7512496" y="2126032"/>
            <a:ext cx="1704515" cy="787188"/>
          </a:xfrm>
          <a:prstGeom prst="wedgeRoundRectCallout">
            <a:avLst>
              <a:gd name="adj1" fmla="val 46337"/>
              <a:gd name="adj2" fmla="val 84079"/>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Pulls are local, network-close, fast, reliable</a:t>
            </a:r>
          </a:p>
        </p:txBody>
      </p:sp>
      <p:sp>
        <p:nvSpPr>
          <p:cNvPr id="58" name="Speech Bubble: Rectangle with Corners Rounded 57">
            <a:extLst>
              <a:ext uri="{FF2B5EF4-FFF2-40B4-BE49-F238E27FC236}">
                <a16:creationId xmlns:a16="http://schemas.microsoft.com/office/drawing/2014/main" id="{16CB7A06-2C12-4BD4-9FA1-830F28CD489A}"/>
              </a:ext>
            </a:extLst>
          </p:cNvPr>
          <p:cNvSpPr/>
          <p:nvPr/>
        </p:nvSpPr>
        <p:spPr bwMode="auto">
          <a:xfrm>
            <a:off x="5895878" y="3259014"/>
            <a:ext cx="2185749" cy="932661"/>
          </a:xfrm>
          <a:prstGeom prst="wedgeRoundRectCallout">
            <a:avLst>
              <a:gd name="adj1" fmla="val -95022"/>
              <a:gd name="adj2" fmla="val -32081"/>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59" name="Speech Bubble: Rectangle with Corners Rounded 58">
            <a:extLst>
              <a:ext uri="{FF2B5EF4-FFF2-40B4-BE49-F238E27FC236}">
                <a16:creationId xmlns:a16="http://schemas.microsoft.com/office/drawing/2014/main" id="{80105A08-D3B0-46FE-A675-79FA2740D02F}"/>
              </a:ext>
            </a:extLst>
          </p:cNvPr>
          <p:cNvSpPr/>
          <p:nvPr/>
        </p:nvSpPr>
        <p:spPr bwMode="auto">
          <a:xfrm>
            <a:off x="5917110" y="3262284"/>
            <a:ext cx="2185749" cy="932661"/>
          </a:xfrm>
          <a:prstGeom prst="wedgeRoundRectCallout">
            <a:avLst>
              <a:gd name="adj1" fmla="val -96729"/>
              <a:gd name="adj2" fmla="val 59934"/>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Pulls are remote, across the public internet, slower, less reliable</a:t>
            </a:r>
          </a:p>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Have network egress fees</a:t>
            </a:r>
          </a:p>
        </p:txBody>
      </p:sp>
      <p:sp>
        <p:nvSpPr>
          <p:cNvPr id="60" name="Speech Bubble: Rectangle with Corners Rounded 59">
            <a:extLst>
              <a:ext uri="{FF2B5EF4-FFF2-40B4-BE49-F238E27FC236}">
                <a16:creationId xmlns:a16="http://schemas.microsoft.com/office/drawing/2014/main" id="{2555ACC0-6F30-4E6F-B5DF-CDA80EA4F13B}"/>
              </a:ext>
            </a:extLst>
          </p:cNvPr>
          <p:cNvSpPr/>
          <p:nvPr/>
        </p:nvSpPr>
        <p:spPr bwMode="auto">
          <a:xfrm>
            <a:off x="3797891" y="4816461"/>
            <a:ext cx="2636231" cy="932661"/>
          </a:xfrm>
          <a:prstGeom prst="wedgeRoundRectCallout">
            <a:avLst>
              <a:gd name="adj1" fmla="val -86677"/>
              <a:gd name="adj2" fmla="val -62612"/>
              <a:gd name="adj3" fmla="val 16667"/>
            </a:avLst>
          </a:prstGeom>
          <a:solidFill>
            <a:srgbClr val="BA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chemeClr val="bg1"/>
                </a:solidFill>
                <a:ea typeface="Segoe UI" pitchFamily="34" charset="0"/>
                <a:cs typeface="Segoe UI" pitchFamily="34" charset="0"/>
              </a:rPr>
              <a:t>Developers must push images to n registries, requiring separate management and configuration</a:t>
            </a:r>
          </a:p>
        </p:txBody>
      </p:sp>
      <p:sp>
        <p:nvSpPr>
          <p:cNvPr id="4" name="Arrow: Bent-Up 3">
            <a:extLst>
              <a:ext uri="{FF2B5EF4-FFF2-40B4-BE49-F238E27FC236}">
                <a16:creationId xmlns:a16="http://schemas.microsoft.com/office/drawing/2014/main" id="{D4FAF650-E616-458A-9DD9-103BEEB5E0A1}"/>
              </a:ext>
            </a:extLst>
          </p:cNvPr>
          <p:cNvSpPr/>
          <p:nvPr/>
        </p:nvSpPr>
        <p:spPr bwMode="auto">
          <a:xfrm rot="10800000">
            <a:off x="2819676" y="2363213"/>
            <a:ext cx="4921357" cy="1539259"/>
          </a:xfrm>
          <a:custGeom>
            <a:avLst/>
            <a:gdLst>
              <a:gd name="connsiteX0" fmla="*/ 0 w 4922684"/>
              <a:gd name="connsiteY0" fmla="*/ 1138029 h 1249744"/>
              <a:gd name="connsiteX1" fmla="*/ 4699348 w 4922684"/>
              <a:gd name="connsiteY1" fmla="*/ 1138029 h 1249744"/>
              <a:gd name="connsiteX2" fmla="*/ 4699348 w 4922684"/>
              <a:gd name="connsiteY2" fmla="*/ 156318 h 1249744"/>
              <a:gd name="connsiteX3" fmla="*/ 4587728 w 4922684"/>
              <a:gd name="connsiteY3" fmla="*/ 156318 h 1249744"/>
              <a:gd name="connsiteX4" fmla="*/ 4755206 w 4922684"/>
              <a:gd name="connsiteY4" fmla="*/ 0 h 1249744"/>
              <a:gd name="connsiteX5" fmla="*/ 4922684 w 4922684"/>
              <a:gd name="connsiteY5" fmla="*/ 156318 h 1249744"/>
              <a:gd name="connsiteX6" fmla="*/ 4811063 w 4922684"/>
              <a:gd name="connsiteY6" fmla="*/ 156318 h 1249744"/>
              <a:gd name="connsiteX7" fmla="*/ 4811063 w 4922684"/>
              <a:gd name="connsiteY7" fmla="*/ 1249744 h 1249744"/>
              <a:gd name="connsiteX8" fmla="*/ 0 w 4922684"/>
              <a:gd name="connsiteY8" fmla="*/ 1249744 h 1249744"/>
              <a:gd name="connsiteX9" fmla="*/ 0 w 4922684"/>
              <a:gd name="connsiteY9" fmla="*/ 1138029 h 1249744"/>
              <a:gd name="connsiteX0" fmla="*/ 0 w 4922684"/>
              <a:gd name="connsiteY0" fmla="*/ 1138029 h 1539675"/>
              <a:gd name="connsiteX1" fmla="*/ 4699348 w 4922684"/>
              <a:gd name="connsiteY1" fmla="*/ 1138029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811063 w 4922684"/>
              <a:gd name="connsiteY7" fmla="*/ 1249744 h 1539675"/>
              <a:gd name="connsiteX8" fmla="*/ 11151 w 4922684"/>
              <a:gd name="connsiteY8" fmla="*/ 1539675 h 1539675"/>
              <a:gd name="connsiteX9" fmla="*/ 0 w 4922684"/>
              <a:gd name="connsiteY9" fmla="*/ 1138029 h 1539675"/>
              <a:gd name="connsiteX0" fmla="*/ 0 w 4922684"/>
              <a:gd name="connsiteY0" fmla="*/ 1138029 h 1539675"/>
              <a:gd name="connsiteX1" fmla="*/ 4532080 w 4922684"/>
              <a:gd name="connsiteY1" fmla="*/ 970761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 name="connsiteX0" fmla="*/ 0 w 4922684"/>
              <a:gd name="connsiteY0" fmla="*/ 1138029 h 1539675"/>
              <a:gd name="connsiteX1" fmla="*/ 4431719 w 4922684"/>
              <a:gd name="connsiteY1" fmla="*/ 926156 h 1539675"/>
              <a:gd name="connsiteX2" fmla="*/ 4699348 w 4922684"/>
              <a:gd name="connsiteY2" fmla="*/ 156318 h 1539675"/>
              <a:gd name="connsiteX3" fmla="*/ 4587728 w 4922684"/>
              <a:gd name="connsiteY3" fmla="*/ 156318 h 1539675"/>
              <a:gd name="connsiteX4" fmla="*/ 4755206 w 4922684"/>
              <a:gd name="connsiteY4" fmla="*/ 0 h 1539675"/>
              <a:gd name="connsiteX5" fmla="*/ 4922684 w 4922684"/>
              <a:gd name="connsiteY5" fmla="*/ 156318 h 1539675"/>
              <a:gd name="connsiteX6" fmla="*/ 4811063 w 4922684"/>
              <a:gd name="connsiteY6" fmla="*/ 156318 h 1539675"/>
              <a:gd name="connsiteX7" fmla="*/ 4632643 w 4922684"/>
              <a:gd name="connsiteY7" fmla="*/ 1104778 h 1539675"/>
              <a:gd name="connsiteX8" fmla="*/ 11151 w 4922684"/>
              <a:gd name="connsiteY8" fmla="*/ 1539675 h 1539675"/>
              <a:gd name="connsiteX9" fmla="*/ 0 w 4922684"/>
              <a:gd name="connsiteY9" fmla="*/ 1138029 h 153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2684" h="1539675">
                <a:moveTo>
                  <a:pt x="0" y="1138029"/>
                </a:moveTo>
                <a:lnTo>
                  <a:pt x="4431719" y="926156"/>
                </a:lnTo>
                <a:lnTo>
                  <a:pt x="4699348" y="156318"/>
                </a:lnTo>
                <a:lnTo>
                  <a:pt x="4587728" y="156318"/>
                </a:lnTo>
                <a:lnTo>
                  <a:pt x="4755206" y="0"/>
                </a:lnTo>
                <a:lnTo>
                  <a:pt x="4922684" y="156318"/>
                </a:lnTo>
                <a:lnTo>
                  <a:pt x="4811063" y="156318"/>
                </a:lnTo>
                <a:lnTo>
                  <a:pt x="4632643" y="1104778"/>
                </a:lnTo>
                <a:lnTo>
                  <a:pt x="11151" y="1539675"/>
                </a:lnTo>
                <a:lnTo>
                  <a:pt x="0" y="1138029"/>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Graphic 63">
            <a:extLst>
              <a:ext uri="{FF2B5EF4-FFF2-40B4-BE49-F238E27FC236}">
                <a16:creationId xmlns:a16="http://schemas.microsoft.com/office/drawing/2014/main" id="{F11271EA-1D23-4492-B8E1-FE80018637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3840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up)">
                                      <p:cBhvr>
                                        <p:cTn id="44" dur="500"/>
                                        <p:tgtEl>
                                          <p:spTgt spid="93"/>
                                        </p:tgtEl>
                                      </p:cBhvr>
                                    </p:animEffect>
                                  </p:childTnLst>
                                </p:cTn>
                              </p:par>
                              <p:par>
                                <p:cTn id="45" presetID="22" presetClass="entr" presetSubtype="1" fill="hold" nodeType="withEffect">
                                  <p:stCondLst>
                                    <p:cond delay="150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par>
                                <p:cTn id="48" presetID="22" presetClass="entr" presetSubtype="1" fill="hold" nodeType="withEffect">
                                  <p:stCondLst>
                                    <p:cond delay="110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par>
                                <p:cTn id="51" presetID="22" presetClass="entr" presetSubtype="1" fill="hold" nodeType="withEffect">
                                  <p:stCondLst>
                                    <p:cond delay="700"/>
                                  </p:stCondLst>
                                  <p:childTnLst>
                                    <p:set>
                                      <p:cBhvr>
                                        <p:cTn id="52" dur="1" fill="hold">
                                          <p:stCondLst>
                                            <p:cond delay="0"/>
                                          </p:stCondLst>
                                        </p:cTn>
                                        <p:tgtEl>
                                          <p:spTgt spid="101"/>
                                        </p:tgtEl>
                                        <p:attrNameLst>
                                          <p:attrName>style.visibility</p:attrName>
                                        </p:attrNameLst>
                                      </p:cBhvr>
                                      <p:to>
                                        <p:strVal val="visible"/>
                                      </p:to>
                                    </p:set>
                                    <p:animEffect transition="in" filter="wipe(up)">
                                      <p:cBhvr>
                                        <p:cTn id="53" dur="500"/>
                                        <p:tgtEl>
                                          <p:spTgt spid="101"/>
                                        </p:tgtEl>
                                      </p:cBhvr>
                                    </p:animEffect>
                                  </p:childTnLst>
                                </p:cTn>
                              </p:par>
                              <p:par>
                                <p:cTn id="54" presetID="22" presetClass="entr" presetSubtype="2"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500"/>
                                        <p:tgtEl>
                                          <p:spTgt spid="63"/>
                                        </p:tgtEl>
                                      </p:cBhvr>
                                    </p:animEffect>
                                  </p:childTnLst>
                                </p:cTn>
                              </p:par>
                              <p:par>
                                <p:cTn id="57" presetID="22" presetClass="entr" presetSubtype="2" fill="hold" nodeType="withEffect">
                                  <p:stCondLst>
                                    <p:cond delay="70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par>
                                <p:cTn id="60" presetID="22" presetClass="entr" presetSubtype="2" fill="hold" nodeType="withEffect">
                                  <p:stCondLst>
                                    <p:cond delay="300"/>
                                  </p:stCondLst>
                                  <p:childTnLst>
                                    <p:set>
                                      <p:cBhvr>
                                        <p:cTn id="61" dur="1" fill="hold">
                                          <p:stCondLst>
                                            <p:cond delay="0"/>
                                          </p:stCondLst>
                                        </p:cTn>
                                        <p:tgtEl>
                                          <p:spTgt spid="53"/>
                                        </p:tgtEl>
                                        <p:attrNameLst>
                                          <p:attrName>style.visibility</p:attrName>
                                        </p:attrNameLst>
                                      </p:cBhvr>
                                      <p:to>
                                        <p:strVal val="visible"/>
                                      </p:to>
                                    </p:set>
                                    <p:animEffect transition="in" filter="wipe(right)">
                                      <p:cBhvr>
                                        <p:cTn id="62" dur="500"/>
                                        <p:tgtEl>
                                          <p:spTgt spid="53"/>
                                        </p:tgtEl>
                                      </p:cBhvr>
                                    </p:animEffect>
                                  </p:childTnLst>
                                </p:cTn>
                              </p:par>
                              <p:par>
                                <p:cTn id="63" presetID="22" presetClass="entr" presetSubtype="2" fill="hold" nodeType="withEffect">
                                  <p:stCondLst>
                                    <p:cond delay="900"/>
                                  </p:stCondLst>
                                  <p:childTnLst>
                                    <p:set>
                                      <p:cBhvr>
                                        <p:cTn id="64" dur="1" fill="hold">
                                          <p:stCondLst>
                                            <p:cond delay="0"/>
                                          </p:stCondLst>
                                        </p:cTn>
                                        <p:tgtEl>
                                          <p:spTgt spid="61"/>
                                        </p:tgtEl>
                                        <p:attrNameLst>
                                          <p:attrName>style.visibility</p:attrName>
                                        </p:attrNameLst>
                                      </p:cBhvr>
                                      <p:to>
                                        <p:strVal val="visible"/>
                                      </p:to>
                                    </p:set>
                                    <p:animEffect transition="in" filter="wipe(right)">
                                      <p:cBhvr>
                                        <p:cTn id="65" dur="500"/>
                                        <p:tgtEl>
                                          <p:spTgt spid="61"/>
                                        </p:tgtEl>
                                      </p:cBhvr>
                                    </p:animEffect>
                                  </p:childTnLst>
                                </p:cTn>
                              </p:par>
                              <p:par>
                                <p:cTn id="66" presetID="22" presetClass="entr" presetSubtype="2" fill="hold" nodeType="withEffect">
                                  <p:stCondLst>
                                    <p:cond delay="200"/>
                                  </p:stCondLst>
                                  <p:childTnLst>
                                    <p:set>
                                      <p:cBhvr>
                                        <p:cTn id="67" dur="1" fill="hold">
                                          <p:stCondLst>
                                            <p:cond delay="0"/>
                                          </p:stCondLst>
                                        </p:cTn>
                                        <p:tgtEl>
                                          <p:spTgt spid="82"/>
                                        </p:tgtEl>
                                        <p:attrNameLst>
                                          <p:attrName>style.visibility</p:attrName>
                                        </p:attrNameLst>
                                      </p:cBhvr>
                                      <p:to>
                                        <p:strVal val="visible"/>
                                      </p:to>
                                    </p:set>
                                    <p:animEffect transition="in" filter="wipe(right)">
                                      <p:cBhvr>
                                        <p:cTn id="68" dur="500"/>
                                        <p:tgtEl>
                                          <p:spTgt spid="82"/>
                                        </p:tgtEl>
                                      </p:cBhvr>
                                    </p:animEffect>
                                  </p:childTnLst>
                                </p:cTn>
                              </p:par>
                              <p:par>
                                <p:cTn id="69" presetID="22" presetClass="entr" presetSubtype="2" fill="hold" nodeType="withEffect">
                                  <p:stCondLst>
                                    <p:cond delay="1700"/>
                                  </p:stCondLst>
                                  <p:childTnLst>
                                    <p:set>
                                      <p:cBhvr>
                                        <p:cTn id="70" dur="1" fill="hold">
                                          <p:stCondLst>
                                            <p:cond delay="0"/>
                                          </p:stCondLst>
                                        </p:cTn>
                                        <p:tgtEl>
                                          <p:spTgt spid="81"/>
                                        </p:tgtEl>
                                        <p:attrNameLst>
                                          <p:attrName>style.visibility</p:attrName>
                                        </p:attrNameLst>
                                      </p:cBhvr>
                                      <p:to>
                                        <p:strVal val="visible"/>
                                      </p:to>
                                    </p:set>
                                    <p:animEffect transition="in" filter="wipe(right)">
                                      <p:cBhvr>
                                        <p:cTn id="71" dur="500"/>
                                        <p:tgtEl>
                                          <p:spTgt spid="81"/>
                                        </p:tgtEl>
                                      </p:cBhvr>
                                    </p:animEffect>
                                  </p:childTnLst>
                                </p:cTn>
                              </p:par>
                              <p:par>
                                <p:cTn id="72" presetID="22" presetClass="entr" presetSubtype="2" fill="hold" nodeType="withEffect">
                                  <p:stCondLst>
                                    <p:cond delay="70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par>
                                <p:cTn id="75" presetID="22" presetClass="entr" presetSubtype="2" fill="hold" nodeType="withEffect">
                                  <p:stCondLst>
                                    <p:cond delay="1400"/>
                                  </p:stCondLst>
                                  <p:childTnLst>
                                    <p:set>
                                      <p:cBhvr>
                                        <p:cTn id="76" dur="1" fill="hold">
                                          <p:stCondLst>
                                            <p:cond delay="0"/>
                                          </p:stCondLst>
                                        </p:cTn>
                                        <p:tgtEl>
                                          <p:spTgt spid="84"/>
                                        </p:tgtEl>
                                        <p:attrNameLst>
                                          <p:attrName>style.visibility</p:attrName>
                                        </p:attrNameLst>
                                      </p:cBhvr>
                                      <p:to>
                                        <p:strVal val="visible"/>
                                      </p:to>
                                    </p:set>
                                    <p:animEffect transition="in" filter="wipe(right)">
                                      <p:cBhvr>
                                        <p:cTn id="77" dur="500"/>
                                        <p:tgtEl>
                                          <p:spTgt spid="8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5" end="5"/>
                                            </p:txEl>
                                          </p:spTgt>
                                        </p:tgtEl>
                                        <p:attrNameLst>
                                          <p:attrName>style.visibility</p:attrName>
                                        </p:attrNameLst>
                                      </p:cBhvr>
                                      <p:to>
                                        <p:strVal val="visible"/>
                                      </p:to>
                                    </p:set>
                                    <p:animEffect transition="in" filter="fade">
                                      <p:cBhvr>
                                        <p:cTn id="82" dur="500"/>
                                        <p:tgtEl>
                                          <p:spTgt spid="2">
                                            <p:txEl>
                                              <p:pRg st="5" end="5"/>
                                            </p:txEl>
                                          </p:spTgt>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wipe(up)">
                                      <p:cBhvr>
                                        <p:cTn id="86" dur="500"/>
                                        <p:tgtEl>
                                          <p:spTgt spid="106"/>
                                        </p:tgtEl>
                                      </p:cBhvr>
                                    </p:animEffect>
                                  </p:childTnLst>
                                </p:cTn>
                              </p:par>
                              <p:par>
                                <p:cTn id="87" presetID="22" presetClass="entr" presetSubtype="1" fill="hold" nodeType="withEffect">
                                  <p:stCondLst>
                                    <p:cond delay="300"/>
                                  </p:stCondLst>
                                  <p:childTnLst>
                                    <p:set>
                                      <p:cBhvr>
                                        <p:cTn id="88" dur="1" fill="hold">
                                          <p:stCondLst>
                                            <p:cond delay="0"/>
                                          </p:stCondLst>
                                        </p:cTn>
                                        <p:tgtEl>
                                          <p:spTgt spid="103"/>
                                        </p:tgtEl>
                                        <p:attrNameLst>
                                          <p:attrName>style.visibility</p:attrName>
                                        </p:attrNameLst>
                                      </p:cBhvr>
                                      <p:to>
                                        <p:strVal val="visible"/>
                                      </p:to>
                                    </p:set>
                                    <p:animEffect transition="in" filter="wipe(up)">
                                      <p:cBhvr>
                                        <p:cTn id="89" dur="500"/>
                                        <p:tgtEl>
                                          <p:spTgt spid="103"/>
                                        </p:tgtEl>
                                      </p:cBhvr>
                                    </p:animEffect>
                                  </p:childTnLst>
                                </p:cTn>
                              </p:par>
                              <p:par>
                                <p:cTn id="90" presetID="22" presetClass="entr" presetSubtype="1" fill="hold" nodeType="withEffect">
                                  <p:stCondLst>
                                    <p:cond delay="600"/>
                                  </p:stCondLst>
                                  <p:childTnLst>
                                    <p:set>
                                      <p:cBhvr>
                                        <p:cTn id="91" dur="1" fill="hold">
                                          <p:stCondLst>
                                            <p:cond delay="0"/>
                                          </p:stCondLst>
                                        </p:cTn>
                                        <p:tgtEl>
                                          <p:spTgt spid="104"/>
                                        </p:tgtEl>
                                        <p:attrNameLst>
                                          <p:attrName>style.visibility</p:attrName>
                                        </p:attrNameLst>
                                      </p:cBhvr>
                                      <p:to>
                                        <p:strVal val="visible"/>
                                      </p:to>
                                    </p:set>
                                    <p:animEffect transition="in" filter="wipe(up)">
                                      <p:cBhvr>
                                        <p:cTn id="92" dur="500"/>
                                        <p:tgtEl>
                                          <p:spTgt spid="104"/>
                                        </p:tgtEl>
                                      </p:cBhvr>
                                    </p:animEffect>
                                  </p:childTnLst>
                                </p:cTn>
                              </p:par>
                              <p:par>
                                <p:cTn id="93" presetID="22" presetClass="entr" presetSubtype="1" fill="hold" nodeType="withEffect">
                                  <p:stCondLst>
                                    <p:cond delay="2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500"/>
                                        <p:tgtEl>
                                          <p:spTgt spid="10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58" grpId="0" animBg="1"/>
      <p:bldP spid="59" grpId="0" animBg="1"/>
      <p:bldP spid="60"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raphic 84">
            <a:extLst>
              <a:ext uri="{FF2B5EF4-FFF2-40B4-BE49-F238E27FC236}">
                <a16:creationId xmlns:a16="http://schemas.microsoft.com/office/drawing/2014/main" id="{09B64E86-3530-4CBD-873F-00A5A3B8B4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8022" b="36775"/>
          <a:stretch/>
        </p:blipFill>
        <p:spPr>
          <a:xfrm>
            <a:off x="884" y="-616429"/>
            <a:ext cx="12433124" cy="7610012"/>
          </a:xfrm>
          <a:prstGeom prst="rect">
            <a:avLst/>
          </a:prstGeom>
        </p:spPr>
      </p:pic>
      <p:sp>
        <p:nvSpPr>
          <p:cNvPr id="86" name="TextBox 85">
            <a:extLst>
              <a:ext uri="{FF2B5EF4-FFF2-40B4-BE49-F238E27FC236}">
                <a16:creationId xmlns:a16="http://schemas.microsoft.com/office/drawing/2014/main" id="{654B0FED-22D4-4A54-A5C0-F9FBD864E946}"/>
              </a:ext>
            </a:extLst>
          </p:cNvPr>
          <p:cNvSpPr txBox="1"/>
          <p:nvPr/>
        </p:nvSpPr>
        <p:spPr>
          <a:xfrm>
            <a:off x="97557" y="483680"/>
            <a:ext cx="6336566" cy="2042821"/>
          </a:xfrm>
          <a:prstGeom prst="rect">
            <a:avLst/>
          </a:prstGeom>
          <a:solidFill>
            <a:srgbClr val="00BCF2"/>
          </a:solidFill>
        </p:spPr>
        <p:txBody>
          <a:bodyPr wrap="square" lIns="182831" tIns="146264" rIns="182831" bIns="146264" rtlCol="0">
            <a:spAutoFit/>
          </a:bodyPr>
          <a:lstStyle/>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Push Built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push contoso.azurecr.io/web:1234</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ACR Syncs Image Blobs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Regional Web Hooks fire for local deployments</a:t>
            </a:r>
          </a:p>
          <a:p>
            <a:pPr>
              <a:lnSpc>
                <a:spcPct val="90000"/>
              </a:lnSpc>
              <a:spcAft>
                <a:spcPts val="600"/>
              </a:spcAft>
            </a:pPr>
            <a:r>
              <a:rPr lang="en-US" sz="1599"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Nodes Pull Images</a:t>
            </a:r>
          </a:p>
          <a:p>
            <a:pPr lvl="1">
              <a:lnSpc>
                <a:spcPct val="90000"/>
              </a:lnSpc>
              <a:spcAft>
                <a:spcPts val="600"/>
              </a:spcAft>
            </a:pPr>
            <a:r>
              <a:rPr lang="en-US" sz="1599" dirty="0">
                <a:gradFill>
                  <a:gsLst>
                    <a:gs pos="2917">
                      <a:schemeClr val="tx1"/>
                    </a:gs>
                    <a:gs pos="30000">
                      <a:schemeClr val="tx1"/>
                    </a:gs>
                  </a:gsLst>
                  <a:lin ang="5400000" scaled="0"/>
                </a:gradFill>
                <a:latin typeface="Consolas" panose="020B0609020204030204" pitchFamily="49" charset="0"/>
              </a:rPr>
              <a:t>docker pull contoso.azurecr.io/web:1234</a:t>
            </a:r>
          </a:p>
        </p:txBody>
      </p:sp>
      <p:grpSp>
        <p:nvGrpSpPr>
          <p:cNvPr id="55" name="Group 54">
            <a:extLst>
              <a:ext uri="{FF2B5EF4-FFF2-40B4-BE49-F238E27FC236}">
                <a16:creationId xmlns:a16="http://schemas.microsoft.com/office/drawing/2014/main" id="{98795287-D7DA-496B-94F1-833F3F65F26C}"/>
              </a:ext>
            </a:extLst>
          </p:cNvPr>
          <p:cNvGrpSpPr/>
          <p:nvPr/>
        </p:nvGrpSpPr>
        <p:grpSpPr>
          <a:xfrm>
            <a:off x="4974237" y="4400273"/>
            <a:ext cx="1287747" cy="208451"/>
            <a:chOff x="2916236" y="2735644"/>
            <a:chExt cx="782639" cy="126688"/>
          </a:xfrm>
        </p:grpSpPr>
        <p:sp>
          <p:nvSpPr>
            <p:cNvPr id="9" name="Oval 8">
              <a:extLst>
                <a:ext uri="{FF2B5EF4-FFF2-40B4-BE49-F238E27FC236}">
                  <a16:creationId xmlns:a16="http://schemas.microsoft.com/office/drawing/2014/main" id="{721D5B39-B89E-405C-9696-34B591B65295}"/>
                </a:ext>
              </a:extLst>
            </p:cNvPr>
            <p:cNvSpPr/>
            <p:nvPr/>
          </p:nvSpPr>
          <p:spPr bwMode="auto">
            <a:xfrm>
              <a:off x="2916236" y="2754380"/>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81A0C9B-FDA1-499C-A9BC-4B753DCDA6CB}"/>
                </a:ext>
              </a:extLst>
            </p:cNvPr>
            <p:cNvSpPr txBox="1"/>
            <p:nvPr/>
          </p:nvSpPr>
          <p:spPr>
            <a:xfrm>
              <a:off x="3187699" y="2735644"/>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East US</a:t>
              </a:r>
            </a:p>
          </p:txBody>
        </p:sp>
        <p:cxnSp>
          <p:nvCxnSpPr>
            <p:cNvPr id="13" name="Straight Connector 12">
              <a:extLst>
                <a:ext uri="{FF2B5EF4-FFF2-40B4-BE49-F238E27FC236}">
                  <a16:creationId xmlns:a16="http://schemas.microsoft.com/office/drawing/2014/main" id="{14280592-7955-43F2-BB90-08137FF07F6D}"/>
                </a:ext>
              </a:extLst>
            </p:cNvPr>
            <p:cNvCxnSpPr>
              <a:cxnSpLocks/>
            </p:cNvCxnSpPr>
            <p:nvPr/>
          </p:nvCxnSpPr>
          <p:spPr>
            <a:xfrm>
              <a:off x="3024188" y="2808356"/>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F8A5F94-EAD3-411A-A7FB-316380EE9DAB}"/>
              </a:ext>
            </a:extLst>
          </p:cNvPr>
          <p:cNvGrpSpPr/>
          <p:nvPr/>
        </p:nvGrpSpPr>
        <p:grpSpPr>
          <a:xfrm>
            <a:off x="1760102" y="4231960"/>
            <a:ext cx="1176735" cy="208451"/>
            <a:chOff x="962818" y="2633350"/>
            <a:chExt cx="715171" cy="126688"/>
          </a:xfrm>
        </p:grpSpPr>
        <p:sp>
          <p:nvSpPr>
            <p:cNvPr id="16" name="Oval 15">
              <a:extLst>
                <a:ext uri="{FF2B5EF4-FFF2-40B4-BE49-F238E27FC236}">
                  <a16:creationId xmlns:a16="http://schemas.microsoft.com/office/drawing/2014/main" id="{34141661-F90A-4110-BCED-CA743FBCFA80}"/>
                </a:ext>
              </a:extLst>
            </p:cNvPr>
            <p:cNvSpPr/>
            <p:nvPr/>
          </p:nvSpPr>
          <p:spPr bwMode="auto">
            <a:xfrm>
              <a:off x="1570037" y="2652086"/>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7E8B6A31-C4F4-4720-8C0A-D7166416D78B}"/>
                </a:ext>
              </a:extLst>
            </p:cNvPr>
            <p:cNvSpPr txBox="1"/>
            <p:nvPr/>
          </p:nvSpPr>
          <p:spPr>
            <a:xfrm>
              <a:off x="962818" y="2633350"/>
              <a:ext cx="511176"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US</a:t>
              </a:r>
            </a:p>
          </p:txBody>
        </p:sp>
        <p:cxnSp>
          <p:nvCxnSpPr>
            <p:cNvPr id="18" name="Straight Connector 17">
              <a:extLst>
                <a:ext uri="{FF2B5EF4-FFF2-40B4-BE49-F238E27FC236}">
                  <a16:creationId xmlns:a16="http://schemas.microsoft.com/office/drawing/2014/main" id="{58297588-F525-4E2C-B576-BF9725AD819D}"/>
                </a:ext>
              </a:extLst>
            </p:cNvPr>
            <p:cNvCxnSpPr>
              <a:cxnSpLocks/>
              <a:endCxn id="16" idx="2"/>
            </p:cNvCxnSpPr>
            <p:nvPr/>
          </p:nvCxnSpPr>
          <p:spPr>
            <a:xfrm>
              <a:off x="1417637" y="2706062"/>
              <a:ext cx="152400"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D25872B-5ED9-438B-A4F7-E4C058F0D825}"/>
              </a:ext>
            </a:extLst>
          </p:cNvPr>
          <p:cNvGrpSpPr/>
          <p:nvPr/>
        </p:nvGrpSpPr>
        <p:grpSpPr>
          <a:xfrm>
            <a:off x="9668102" y="3354820"/>
            <a:ext cx="1609033" cy="208451"/>
            <a:chOff x="5768973" y="2100262"/>
            <a:chExt cx="977904" cy="126688"/>
          </a:xfrm>
        </p:grpSpPr>
        <p:sp>
          <p:nvSpPr>
            <p:cNvPr id="21" name="Oval 20">
              <a:extLst>
                <a:ext uri="{FF2B5EF4-FFF2-40B4-BE49-F238E27FC236}">
                  <a16:creationId xmlns:a16="http://schemas.microsoft.com/office/drawing/2014/main" id="{FB3DB141-364C-4536-BDEE-008873DD3A89}"/>
                </a:ext>
              </a:extLst>
            </p:cNvPr>
            <p:cNvSpPr/>
            <p:nvPr/>
          </p:nvSpPr>
          <p:spPr bwMode="auto">
            <a:xfrm>
              <a:off x="5768973" y="2118998"/>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E58A754-40C5-4AFC-B169-CA11124A724E}"/>
                </a:ext>
              </a:extLst>
            </p:cNvPr>
            <p:cNvSpPr txBox="1"/>
            <p:nvPr/>
          </p:nvSpPr>
          <p:spPr>
            <a:xfrm>
              <a:off x="5984877" y="2100262"/>
              <a:ext cx="762000"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West Europe</a:t>
              </a:r>
            </a:p>
          </p:txBody>
        </p:sp>
        <p:cxnSp>
          <p:nvCxnSpPr>
            <p:cNvPr id="23" name="Straight Connector 22">
              <a:extLst>
                <a:ext uri="{FF2B5EF4-FFF2-40B4-BE49-F238E27FC236}">
                  <a16:creationId xmlns:a16="http://schemas.microsoft.com/office/drawing/2014/main" id="{448D0116-3809-40D0-AA6A-5245E686E0A5}"/>
                </a:ext>
              </a:extLst>
            </p:cNvPr>
            <p:cNvCxnSpPr>
              <a:cxnSpLocks/>
              <a:stCxn id="21" idx="6"/>
            </p:cNvCxnSpPr>
            <p:nvPr/>
          </p:nvCxnSpPr>
          <p:spPr>
            <a:xfrm>
              <a:off x="5876925" y="2172974"/>
              <a:ext cx="112712"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2069544-19EB-4533-BEA7-E898E124D2ED}"/>
              </a:ext>
            </a:extLst>
          </p:cNvPr>
          <p:cNvGrpSpPr/>
          <p:nvPr/>
        </p:nvGrpSpPr>
        <p:grpSpPr>
          <a:xfrm>
            <a:off x="4485782" y="3725352"/>
            <a:ext cx="2034794" cy="208451"/>
            <a:chOff x="2619373" y="2325456"/>
            <a:chExt cx="1236664" cy="126688"/>
          </a:xfrm>
        </p:grpSpPr>
        <p:sp>
          <p:nvSpPr>
            <p:cNvPr id="41" name="Oval 40">
              <a:extLst>
                <a:ext uri="{FF2B5EF4-FFF2-40B4-BE49-F238E27FC236}">
                  <a16:creationId xmlns:a16="http://schemas.microsoft.com/office/drawing/2014/main" id="{28848061-DA25-423D-8FDA-6B325118BBF7}"/>
                </a:ext>
              </a:extLst>
            </p:cNvPr>
            <p:cNvSpPr/>
            <p:nvPr/>
          </p:nvSpPr>
          <p:spPr bwMode="auto">
            <a:xfrm>
              <a:off x="2619373" y="2344192"/>
              <a:ext cx="107952" cy="107952"/>
            </a:xfrm>
            <a:prstGeom prst="ellipse">
              <a:avLst/>
            </a:prstGeom>
            <a:solidFill>
              <a:srgbClr val="93D7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54BD568-2CE4-43AD-9D87-6A183B7ECC8B}"/>
                </a:ext>
              </a:extLst>
            </p:cNvPr>
            <p:cNvSpPr txBox="1"/>
            <p:nvPr/>
          </p:nvSpPr>
          <p:spPr>
            <a:xfrm>
              <a:off x="2890835" y="2325456"/>
              <a:ext cx="965202" cy="90051"/>
            </a:xfrm>
            <a:prstGeom prst="rect">
              <a:avLst/>
            </a:prstGeom>
            <a:noFill/>
          </p:spPr>
          <p:txBody>
            <a:bodyPr wrap="square" lIns="0" tIns="0" rIns="0" bIns="0" rtlCol="0">
              <a:spAutoFit/>
            </a:bodyPr>
            <a:lstStyle/>
            <a:p>
              <a:pPr>
                <a:lnSpc>
                  <a:spcPct val="90000"/>
                </a:lnSpc>
                <a:spcAft>
                  <a:spcPts val="600"/>
                </a:spcAft>
              </a:pPr>
              <a:r>
                <a:rPr lang="en-US" sz="1049" dirty="0">
                  <a:solidFill>
                    <a:srgbClr val="818282"/>
                  </a:solidFill>
                  <a:latin typeface="Segoe UI" panose="020B0502040204020203" pitchFamily="34" charset="0"/>
                  <a:cs typeface="Segoe UI" panose="020B0502040204020203" pitchFamily="34" charset="0"/>
                </a:rPr>
                <a:t>Canada Central</a:t>
              </a:r>
            </a:p>
          </p:txBody>
        </p:sp>
        <p:cxnSp>
          <p:nvCxnSpPr>
            <p:cNvPr id="43" name="Straight Connector 42">
              <a:extLst>
                <a:ext uri="{FF2B5EF4-FFF2-40B4-BE49-F238E27FC236}">
                  <a16:creationId xmlns:a16="http://schemas.microsoft.com/office/drawing/2014/main" id="{1938A9B7-DEDC-45E6-867F-445FFA1D98D5}"/>
                </a:ext>
              </a:extLst>
            </p:cNvPr>
            <p:cNvCxnSpPr>
              <a:cxnSpLocks/>
            </p:cNvCxnSpPr>
            <p:nvPr/>
          </p:nvCxnSpPr>
          <p:spPr>
            <a:xfrm>
              <a:off x="2727325" y="2398168"/>
              <a:ext cx="146049" cy="0"/>
            </a:xfrm>
            <a:prstGeom prst="line">
              <a:avLst/>
            </a:prstGeom>
            <a:ln>
              <a:solidFill>
                <a:srgbClr val="81828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1CFFCDF-1821-4DEE-B835-1145B554C4BA}"/>
              </a:ext>
            </a:extLst>
          </p:cNvPr>
          <p:cNvPicPr>
            <a:picLocks noChangeAspect="1"/>
          </p:cNvPicPr>
          <p:nvPr/>
        </p:nvPicPr>
        <p:blipFill>
          <a:blip r:embed="rId5"/>
          <a:stretch>
            <a:fillRect/>
          </a:stretch>
        </p:blipFill>
        <p:spPr>
          <a:xfrm>
            <a:off x="2939781" y="4221054"/>
            <a:ext cx="433660" cy="433660"/>
          </a:xfrm>
          <a:prstGeom prst="rect">
            <a:avLst/>
          </a:prstGeom>
          <a:ln>
            <a:noFill/>
          </a:ln>
          <a:effectLst>
            <a:outerShdw blurRad="292100" dist="139700" dir="2700000" algn="tl" rotWithShape="0">
              <a:srgbClr val="333333">
                <a:alpha val="65000"/>
              </a:srgbClr>
            </a:outerShdw>
          </a:effectLst>
        </p:spPr>
      </p:pic>
      <p:pic>
        <p:nvPicPr>
          <p:cNvPr id="47" name="Graphic 46">
            <a:extLst>
              <a:ext uri="{FF2B5EF4-FFF2-40B4-BE49-F238E27FC236}">
                <a16:creationId xmlns:a16="http://schemas.microsoft.com/office/drawing/2014/main" id="{5598D652-88CD-4ED4-B255-5B4BB009A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224" y="3916038"/>
            <a:ext cx="444062" cy="337874"/>
          </a:xfrm>
          <a:prstGeom prst="rect">
            <a:avLst/>
          </a:prstGeom>
        </p:spPr>
      </p:pic>
      <p:pic>
        <p:nvPicPr>
          <p:cNvPr id="69" name="Picture 68">
            <a:extLst>
              <a:ext uri="{FF2B5EF4-FFF2-40B4-BE49-F238E27FC236}">
                <a16:creationId xmlns:a16="http://schemas.microsoft.com/office/drawing/2014/main" id="{77E8331D-C7DE-4504-8D14-A11437267986}"/>
              </a:ext>
            </a:extLst>
          </p:cNvPr>
          <p:cNvPicPr>
            <a:picLocks noChangeAspect="1"/>
          </p:cNvPicPr>
          <p:nvPr/>
        </p:nvPicPr>
        <p:blipFill>
          <a:blip r:embed="rId5"/>
          <a:stretch>
            <a:fillRect/>
          </a:stretch>
        </p:blipFill>
        <p:spPr>
          <a:xfrm>
            <a:off x="4528023" y="3440618"/>
            <a:ext cx="433660" cy="433660"/>
          </a:xfrm>
          <a:prstGeom prst="rect">
            <a:avLst/>
          </a:prstGeom>
          <a:ln>
            <a:noFill/>
          </a:ln>
          <a:effectLst>
            <a:outerShdw blurRad="292100" dist="139700" dir="2700000" algn="tl" rotWithShape="0">
              <a:srgbClr val="333333">
                <a:alpha val="65000"/>
              </a:srgbClr>
            </a:outerShdw>
          </a:effectLst>
        </p:spPr>
      </p:pic>
      <p:pic>
        <p:nvPicPr>
          <p:cNvPr id="70" name="Graphic 69">
            <a:extLst>
              <a:ext uri="{FF2B5EF4-FFF2-40B4-BE49-F238E27FC236}">
                <a16:creationId xmlns:a16="http://schemas.microsoft.com/office/drawing/2014/main" id="{4880B679-F5A3-4D9A-8E6A-7FDFADFFB6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467" y="3135602"/>
            <a:ext cx="444062" cy="337874"/>
          </a:xfrm>
          <a:prstGeom prst="rect">
            <a:avLst/>
          </a:prstGeom>
        </p:spPr>
      </p:pic>
      <p:pic>
        <p:nvPicPr>
          <p:cNvPr id="71" name="Picture 70">
            <a:extLst>
              <a:ext uri="{FF2B5EF4-FFF2-40B4-BE49-F238E27FC236}">
                <a16:creationId xmlns:a16="http://schemas.microsoft.com/office/drawing/2014/main" id="{757A4F49-0475-4D68-A6DD-1B8A2A001488}"/>
              </a:ext>
            </a:extLst>
          </p:cNvPr>
          <p:cNvPicPr>
            <a:picLocks noChangeAspect="1"/>
          </p:cNvPicPr>
          <p:nvPr/>
        </p:nvPicPr>
        <p:blipFill>
          <a:blip r:embed="rId5"/>
          <a:stretch>
            <a:fillRect/>
          </a:stretch>
        </p:blipFill>
        <p:spPr>
          <a:xfrm>
            <a:off x="4644263" y="4440403"/>
            <a:ext cx="433660" cy="433660"/>
          </a:xfrm>
          <a:prstGeom prst="rect">
            <a:avLst/>
          </a:prstGeom>
          <a:ln>
            <a:noFill/>
          </a:ln>
          <a:effectLst>
            <a:outerShdw blurRad="292100" dist="139700" dir="2700000" algn="tl" rotWithShape="0">
              <a:srgbClr val="333333">
                <a:alpha val="65000"/>
              </a:srgbClr>
            </a:outerShdw>
          </a:effectLst>
        </p:spPr>
      </p:pic>
      <p:pic>
        <p:nvPicPr>
          <p:cNvPr id="72" name="Graphic 71">
            <a:extLst>
              <a:ext uri="{FF2B5EF4-FFF2-40B4-BE49-F238E27FC236}">
                <a16:creationId xmlns:a16="http://schemas.microsoft.com/office/drawing/2014/main" id="{1E19A5E7-0F5F-48FF-8521-AD7FD769A0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706" y="4135387"/>
            <a:ext cx="444062" cy="337874"/>
          </a:xfrm>
          <a:prstGeom prst="rect">
            <a:avLst/>
          </a:prstGeom>
        </p:spPr>
      </p:pic>
      <p:pic>
        <p:nvPicPr>
          <p:cNvPr id="73" name="Picture 72">
            <a:extLst>
              <a:ext uri="{FF2B5EF4-FFF2-40B4-BE49-F238E27FC236}">
                <a16:creationId xmlns:a16="http://schemas.microsoft.com/office/drawing/2014/main" id="{D5ACD151-14BE-488E-B431-07DC62B86D8F}"/>
              </a:ext>
            </a:extLst>
          </p:cNvPr>
          <p:cNvPicPr>
            <a:picLocks noChangeAspect="1"/>
          </p:cNvPicPr>
          <p:nvPr/>
        </p:nvPicPr>
        <p:blipFill>
          <a:blip r:embed="rId5"/>
          <a:stretch>
            <a:fillRect/>
          </a:stretch>
        </p:blipFill>
        <p:spPr>
          <a:xfrm>
            <a:off x="9340906" y="3408256"/>
            <a:ext cx="433660" cy="433660"/>
          </a:xfrm>
          <a:prstGeom prst="rect">
            <a:avLst/>
          </a:prstGeom>
          <a:ln>
            <a:noFill/>
          </a:ln>
          <a:effectLst>
            <a:outerShdw blurRad="292100" dist="139700" dir="2700000" algn="tl" rotWithShape="0">
              <a:srgbClr val="333333">
                <a:alpha val="65000"/>
              </a:srgbClr>
            </a:outerShdw>
          </a:effectLst>
        </p:spPr>
      </p:pic>
      <p:pic>
        <p:nvPicPr>
          <p:cNvPr id="74" name="Graphic 73">
            <a:extLst>
              <a:ext uri="{FF2B5EF4-FFF2-40B4-BE49-F238E27FC236}">
                <a16:creationId xmlns:a16="http://schemas.microsoft.com/office/drawing/2014/main" id="{CA0132B4-2062-40B6-9D08-C9571D3648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3348" y="3103241"/>
            <a:ext cx="444062" cy="337874"/>
          </a:xfrm>
          <a:prstGeom prst="rect">
            <a:avLst/>
          </a:prstGeom>
        </p:spPr>
      </p:pic>
      <p:pic>
        <p:nvPicPr>
          <p:cNvPr id="48" name="Graphic 47">
            <a:extLst>
              <a:ext uri="{FF2B5EF4-FFF2-40B4-BE49-F238E27FC236}">
                <a16:creationId xmlns:a16="http://schemas.microsoft.com/office/drawing/2014/main" id="{0C4051BC-8860-4E0B-847C-7CBDD37947A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730708" y="3351806"/>
            <a:ext cx="124512" cy="159621"/>
          </a:xfrm>
          <a:prstGeom prst="rect">
            <a:avLst/>
          </a:prstGeom>
        </p:spPr>
      </p:pic>
      <p:pic>
        <p:nvPicPr>
          <p:cNvPr id="49" name="Graphic 48">
            <a:extLst>
              <a:ext uri="{FF2B5EF4-FFF2-40B4-BE49-F238E27FC236}">
                <a16:creationId xmlns:a16="http://schemas.microsoft.com/office/drawing/2014/main" id="{D26F24BF-D9EC-4CAB-893E-CDA37513F5E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3141329" y="4131566"/>
            <a:ext cx="124512" cy="159621"/>
          </a:xfrm>
          <a:prstGeom prst="rect">
            <a:avLst/>
          </a:prstGeom>
        </p:spPr>
      </p:pic>
      <p:pic>
        <p:nvPicPr>
          <p:cNvPr id="50" name="Graphic 49">
            <a:extLst>
              <a:ext uri="{FF2B5EF4-FFF2-40B4-BE49-F238E27FC236}">
                <a16:creationId xmlns:a16="http://schemas.microsoft.com/office/drawing/2014/main" id="{25168BDD-9193-448E-B051-FD7821C28A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4840662" y="4357731"/>
            <a:ext cx="124512" cy="159621"/>
          </a:xfrm>
          <a:prstGeom prst="rect">
            <a:avLst/>
          </a:prstGeom>
        </p:spPr>
      </p:pic>
      <p:pic>
        <p:nvPicPr>
          <p:cNvPr id="51" name="Graphic 50">
            <a:extLst>
              <a:ext uri="{FF2B5EF4-FFF2-40B4-BE49-F238E27FC236}">
                <a16:creationId xmlns:a16="http://schemas.microsoft.com/office/drawing/2014/main" id="{78734062-2B48-4152-91CA-7E80AA95F1D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0570" t="32196" r="39199" b="34396"/>
          <a:stretch/>
        </p:blipFill>
        <p:spPr>
          <a:xfrm>
            <a:off x="9533275" y="3319444"/>
            <a:ext cx="124512" cy="159621"/>
          </a:xfrm>
          <a:prstGeom prst="rect">
            <a:avLst/>
          </a:prstGeom>
        </p:spPr>
      </p:pic>
      <p:pic>
        <p:nvPicPr>
          <p:cNvPr id="32" name="Graphic 31">
            <a:extLst>
              <a:ext uri="{FF2B5EF4-FFF2-40B4-BE49-F238E27FC236}">
                <a16:creationId xmlns:a16="http://schemas.microsoft.com/office/drawing/2014/main" id="{B698A3CE-71B2-4873-9BD0-43CAA104BDF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1288" t="39542" r="41720" b="39347"/>
          <a:stretch/>
        </p:blipFill>
        <p:spPr>
          <a:xfrm>
            <a:off x="2508458" y="4480099"/>
            <a:ext cx="383203" cy="368457"/>
          </a:xfrm>
          <a:prstGeom prst="rect">
            <a:avLst/>
          </a:prstGeom>
        </p:spPr>
      </p:pic>
      <p:cxnSp>
        <p:nvCxnSpPr>
          <p:cNvPr id="33" name="Straight Arrow Connector 32">
            <a:extLst>
              <a:ext uri="{FF2B5EF4-FFF2-40B4-BE49-F238E27FC236}">
                <a16:creationId xmlns:a16="http://schemas.microsoft.com/office/drawing/2014/main" id="{29F72783-2319-4F04-918E-49259B4A278B}"/>
              </a:ext>
            </a:extLst>
          </p:cNvPr>
          <p:cNvCxnSpPr>
            <a:cxnSpLocks/>
            <a:stCxn id="32" idx="3"/>
          </p:cNvCxnSpPr>
          <p:nvPr/>
        </p:nvCxnSpPr>
        <p:spPr>
          <a:xfrm flipV="1">
            <a:off x="2891661" y="4504293"/>
            <a:ext cx="134520" cy="16003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BD0CA1A-CC65-44B2-A4F0-D0AEC740DD3B}"/>
              </a:ext>
            </a:extLst>
          </p:cNvPr>
          <p:cNvCxnSpPr>
            <a:cxnSpLocks/>
          </p:cNvCxnSpPr>
          <p:nvPr/>
        </p:nvCxnSpPr>
        <p:spPr>
          <a:xfrm flipH="1" flipV="1">
            <a:off x="2883801" y="4012268"/>
            <a:ext cx="210286" cy="2789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563ADD-2301-42F5-90CC-BBDC43839943}"/>
              </a:ext>
            </a:extLst>
          </p:cNvPr>
          <p:cNvCxnSpPr>
            <a:cxnSpLocks/>
          </p:cNvCxnSpPr>
          <p:nvPr/>
        </p:nvCxnSpPr>
        <p:spPr>
          <a:xfrm flipH="1" flipV="1">
            <a:off x="3017114" y="4002746"/>
            <a:ext cx="76973" cy="28844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B74881-092A-4870-82B4-3046DE8DF2CB}"/>
              </a:ext>
            </a:extLst>
          </p:cNvPr>
          <p:cNvCxnSpPr>
            <a:cxnSpLocks/>
          </p:cNvCxnSpPr>
          <p:nvPr/>
        </p:nvCxnSpPr>
        <p:spPr>
          <a:xfrm flipV="1">
            <a:off x="3094087" y="4074165"/>
            <a:ext cx="30155" cy="21702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A23D305-4DA1-4D0A-9FF1-1AEC6F8AF090}"/>
              </a:ext>
            </a:extLst>
          </p:cNvPr>
          <p:cNvCxnSpPr>
            <a:cxnSpLocks/>
          </p:cNvCxnSpPr>
          <p:nvPr/>
        </p:nvCxnSpPr>
        <p:spPr>
          <a:xfrm flipH="1" flipV="1">
            <a:off x="2817143" y="4128918"/>
            <a:ext cx="279324" cy="1649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99E5FC5-BD72-4202-A36D-9D0C0F59A568}"/>
              </a:ext>
            </a:extLst>
          </p:cNvPr>
          <p:cNvCxnSpPr>
            <a:cxnSpLocks/>
          </p:cNvCxnSpPr>
          <p:nvPr/>
        </p:nvCxnSpPr>
        <p:spPr>
          <a:xfrm flipH="1" flipV="1">
            <a:off x="4577206" y="4218587"/>
            <a:ext cx="210286" cy="2789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75C05B-5173-4510-99F6-36DC8E030B98}"/>
              </a:ext>
            </a:extLst>
          </p:cNvPr>
          <p:cNvCxnSpPr>
            <a:cxnSpLocks/>
          </p:cNvCxnSpPr>
          <p:nvPr/>
        </p:nvCxnSpPr>
        <p:spPr>
          <a:xfrm flipH="1" flipV="1">
            <a:off x="4710520" y="4209064"/>
            <a:ext cx="76973" cy="28844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E15D7C-F9B6-4717-9006-FEC3B0989D47}"/>
              </a:ext>
            </a:extLst>
          </p:cNvPr>
          <p:cNvCxnSpPr>
            <a:cxnSpLocks/>
          </p:cNvCxnSpPr>
          <p:nvPr/>
        </p:nvCxnSpPr>
        <p:spPr>
          <a:xfrm flipV="1">
            <a:off x="4787492" y="4280483"/>
            <a:ext cx="30155" cy="21702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2748926-3DDF-47A9-81E4-AC9D5EC682F5}"/>
              </a:ext>
            </a:extLst>
          </p:cNvPr>
          <p:cNvCxnSpPr>
            <a:cxnSpLocks/>
          </p:cNvCxnSpPr>
          <p:nvPr/>
        </p:nvCxnSpPr>
        <p:spPr>
          <a:xfrm flipH="1" flipV="1">
            <a:off x="4510549" y="4335236"/>
            <a:ext cx="279324" cy="1649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46C2098-5325-43D3-A5CC-A456C2D1035D}"/>
              </a:ext>
            </a:extLst>
          </p:cNvPr>
          <p:cNvCxnSpPr>
            <a:cxnSpLocks/>
          </p:cNvCxnSpPr>
          <p:nvPr/>
        </p:nvCxnSpPr>
        <p:spPr>
          <a:xfrm flipH="1" flipV="1">
            <a:off x="4453415" y="3218730"/>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B4BBAB-60F3-4630-AB81-C4D38BF4C262}"/>
              </a:ext>
            </a:extLst>
          </p:cNvPr>
          <p:cNvCxnSpPr>
            <a:cxnSpLocks/>
          </p:cNvCxnSpPr>
          <p:nvPr/>
        </p:nvCxnSpPr>
        <p:spPr>
          <a:xfrm flipH="1" flipV="1">
            <a:off x="4586728" y="3209208"/>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229D190-813F-4F87-A9D9-70BD6C862883}"/>
              </a:ext>
            </a:extLst>
          </p:cNvPr>
          <p:cNvCxnSpPr>
            <a:cxnSpLocks/>
          </p:cNvCxnSpPr>
          <p:nvPr/>
        </p:nvCxnSpPr>
        <p:spPr>
          <a:xfrm flipV="1">
            <a:off x="4663701" y="328062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1BD2026-F4FC-4AF8-8F4B-831F29B65270}"/>
              </a:ext>
            </a:extLst>
          </p:cNvPr>
          <p:cNvCxnSpPr>
            <a:cxnSpLocks/>
          </p:cNvCxnSpPr>
          <p:nvPr/>
        </p:nvCxnSpPr>
        <p:spPr>
          <a:xfrm flipH="1" flipV="1">
            <a:off x="4386757" y="333538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162B0-1317-4453-8B36-200B68203861}"/>
              </a:ext>
            </a:extLst>
          </p:cNvPr>
          <p:cNvCxnSpPr>
            <a:cxnSpLocks/>
          </p:cNvCxnSpPr>
          <p:nvPr/>
        </p:nvCxnSpPr>
        <p:spPr>
          <a:xfrm flipH="1" flipV="1">
            <a:off x="9283669" y="3227461"/>
            <a:ext cx="210286" cy="27892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2288003-2860-4D70-8F5F-ACEB8A6E78B5}"/>
              </a:ext>
            </a:extLst>
          </p:cNvPr>
          <p:cNvCxnSpPr>
            <a:cxnSpLocks/>
          </p:cNvCxnSpPr>
          <p:nvPr/>
        </p:nvCxnSpPr>
        <p:spPr>
          <a:xfrm flipH="1" flipV="1">
            <a:off x="9416982" y="3217939"/>
            <a:ext cx="76973" cy="28844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7F10060-CA1C-49CC-8F8F-B297D3721E9A}"/>
              </a:ext>
            </a:extLst>
          </p:cNvPr>
          <p:cNvCxnSpPr>
            <a:cxnSpLocks/>
          </p:cNvCxnSpPr>
          <p:nvPr/>
        </p:nvCxnSpPr>
        <p:spPr>
          <a:xfrm flipV="1">
            <a:off x="9493955" y="3289356"/>
            <a:ext cx="30155" cy="217023"/>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69ECECD-32BF-4B24-9157-9A03A52F8ACC}"/>
              </a:ext>
            </a:extLst>
          </p:cNvPr>
          <p:cNvCxnSpPr>
            <a:cxnSpLocks/>
          </p:cNvCxnSpPr>
          <p:nvPr/>
        </p:nvCxnSpPr>
        <p:spPr>
          <a:xfrm flipH="1" flipV="1">
            <a:off x="9217011" y="3344111"/>
            <a:ext cx="279324" cy="16493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Speech Bubble: Rectangle with Corners Rounded 53">
            <a:extLst>
              <a:ext uri="{FF2B5EF4-FFF2-40B4-BE49-F238E27FC236}">
                <a16:creationId xmlns:a16="http://schemas.microsoft.com/office/drawing/2014/main" id="{B6B90DD1-5F8C-482B-A497-37D00D5230D6}"/>
              </a:ext>
            </a:extLst>
          </p:cNvPr>
          <p:cNvSpPr/>
          <p:nvPr/>
        </p:nvSpPr>
        <p:spPr bwMode="auto">
          <a:xfrm>
            <a:off x="5883464" y="2992779"/>
            <a:ext cx="2232241" cy="923258"/>
          </a:xfrm>
          <a:prstGeom prst="wedgeRoundRectCallout">
            <a:avLst>
              <a:gd name="adj1" fmla="val -95302"/>
              <a:gd name="adj2" fmla="val 1666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sp>
        <p:nvSpPr>
          <p:cNvPr id="63" name="Speech Bubble: Rectangle with Corners Rounded 62">
            <a:extLst>
              <a:ext uri="{FF2B5EF4-FFF2-40B4-BE49-F238E27FC236}">
                <a16:creationId xmlns:a16="http://schemas.microsoft.com/office/drawing/2014/main" id="{AA320CC2-95CC-4F1B-B936-4752CFC964A3}"/>
              </a:ext>
            </a:extLst>
          </p:cNvPr>
          <p:cNvSpPr/>
          <p:nvPr/>
        </p:nvSpPr>
        <p:spPr bwMode="auto">
          <a:xfrm>
            <a:off x="5881083" y="2992161"/>
            <a:ext cx="2232241" cy="923258"/>
          </a:xfrm>
          <a:prstGeom prst="wedgeRoundRectCallout">
            <a:avLst>
              <a:gd name="adj1" fmla="val -106004"/>
              <a:gd name="adj2" fmla="val 112992"/>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Geo-replicate a single registry</a:t>
            </a:r>
          </a:p>
          <a:p>
            <a:pPr algn="ctr" defTabSz="932200" fontAlgn="base">
              <a:lnSpc>
                <a:spcPct val="90000"/>
              </a:lnSpc>
              <a:spcBef>
                <a:spcPct val="0"/>
              </a:spcBef>
              <a:spcAft>
                <a:spcPct val="0"/>
              </a:spcAft>
            </a:pPr>
            <a:r>
              <a:rPr lang="en-US" sz="1199" dirty="0">
                <a:solidFill>
                  <a:sysClr val="windowText" lastClr="000000"/>
                </a:solidFill>
                <a:ea typeface="Segoe UI" pitchFamily="34" charset="0"/>
                <a:cs typeface="Segoe UI" pitchFamily="34" charset="0"/>
              </a:rPr>
              <a:t>All regions have a local replica</a:t>
            </a:r>
          </a:p>
        </p:txBody>
      </p:sp>
      <p:cxnSp>
        <p:nvCxnSpPr>
          <p:cNvPr id="65" name="Straight Arrow Connector 64">
            <a:extLst>
              <a:ext uri="{FF2B5EF4-FFF2-40B4-BE49-F238E27FC236}">
                <a16:creationId xmlns:a16="http://schemas.microsoft.com/office/drawing/2014/main" id="{85150777-C8BB-4AC2-8AC4-DF11275F391A}"/>
              </a:ext>
            </a:extLst>
          </p:cNvPr>
          <p:cNvCxnSpPr>
            <a:cxnSpLocks/>
            <a:stCxn id="46" idx="3"/>
            <a:endCxn id="71" idx="1"/>
          </p:cNvCxnSpPr>
          <p:nvPr/>
        </p:nvCxnSpPr>
        <p:spPr>
          <a:xfrm>
            <a:off x="3373441" y="4437883"/>
            <a:ext cx="1270823" cy="219349"/>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1A1FE99E-9D44-4FBC-A16C-623B89EEDB2B}"/>
              </a:ext>
            </a:extLst>
          </p:cNvPr>
          <p:cNvCxnSpPr>
            <a:cxnSpLocks/>
            <a:stCxn id="46" idx="3"/>
          </p:cNvCxnSpPr>
          <p:nvPr/>
        </p:nvCxnSpPr>
        <p:spPr>
          <a:xfrm flipV="1">
            <a:off x="3373440" y="3725345"/>
            <a:ext cx="1137109" cy="712538"/>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7" name="Straight Arrow Connector 76">
            <a:extLst>
              <a:ext uri="{FF2B5EF4-FFF2-40B4-BE49-F238E27FC236}">
                <a16:creationId xmlns:a16="http://schemas.microsoft.com/office/drawing/2014/main" id="{965834C5-55AD-4D30-8712-4385AE4BC8B5}"/>
              </a:ext>
            </a:extLst>
          </p:cNvPr>
          <p:cNvCxnSpPr>
            <a:cxnSpLocks/>
            <a:endCxn id="73" idx="1"/>
          </p:cNvCxnSpPr>
          <p:nvPr/>
        </p:nvCxnSpPr>
        <p:spPr>
          <a:xfrm flipV="1">
            <a:off x="5012472" y="3625086"/>
            <a:ext cx="4328434" cy="1103940"/>
          </a:xfrm>
          <a:prstGeom prst="straightConnector1">
            <a:avLst/>
          </a:prstGeom>
          <a:ln w="19050">
            <a:prstDash val="sysDot"/>
            <a:headEnd type="none"/>
            <a:tailEnd type="triangle"/>
          </a:ln>
        </p:spPr>
        <p:style>
          <a:lnRef idx="1">
            <a:schemeClr val="accent5"/>
          </a:lnRef>
          <a:fillRef idx="0">
            <a:schemeClr val="accent5"/>
          </a:fillRef>
          <a:effectRef idx="0">
            <a:schemeClr val="accent5"/>
          </a:effectRef>
          <a:fontRef idx="minor">
            <a:schemeClr val="tx1"/>
          </a:fontRef>
        </p:style>
      </p:cxnSp>
      <p:pic>
        <p:nvPicPr>
          <p:cNvPr id="78" name="Graphic 77">
            <a:extLst>
              <a:ext uri="{FF2B5EF4-FFF2-40B4-BE49-F238E27FC236}">
                <a16:creationId xmlns:a16="http://schemas.microsoft.com/office/drawing/2014/main" id="{DB43385D-5AD3-47FF-B8B6-CEBF29BAEF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6595" y="3488409"/>
            <a:ext cx="196643" cy="205651"/>
          </a:xfrm>
          <a:prstGeom prst="rect">
            <a:avLst/>
          </a:prstGeom>
        </p:spPr>
      </p:pic>
      <p:pic>
        <p:nvPicPr>
          <p:cNvPr id="79" name="Graphic 78">
            <a:extLst>
              <a:ext uri="{FF2B5EF4-FFF2-40B4-BE49-F238E27FC236}">
                <a16:creationId xmlns:a16="http://schemas.microsoft.com/office/drawing/2014/main" id="{255D1F5B-B95D-4115-B003-08F5201553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97212" y="4469362"/>
            <a:ext cx="196643" cy="205651"/>
          </a:xfrm>
          <a:prstGeom prst="rect">
            <a:avLst/>
          </a:prstGeom>
        </p:spPr>
      </p:pic>
      <p:pic>
        <p:nvPicPr>
          <p:cNvPr id="80" name="Graphic 79">
            <a:extLst>
              <a:ext uri="{FF2B5EF4-FFF2-40B4-BE49-F238E27FC236}">
                <a16:creationId xmlns:a16="http://schemas.microsoft.com/office/drawing/2014/main" id="{58774D3D-46A6-4027-8C38-8A00A8A789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2249" y="3427431"/>
            <a:ext cx="196643" cy="205651"/>
          </a:xfrm>
          <a:prstGeom prst="rect">
            <a:avLst/>
          </a:prstGeom>
        </p:spPr>
      </p:pic>
      <p:pic>
        <p:nvPicPr>
          <p:cNvPr id="81" name="Graphic 80">
            <a:extLst>
              <a:ext uri="{FF2B5EF4-FFF2-40B4-BE49-F238E27FC236}">
                <a16:creationId xmlns:a16="http://schemas.microsoft.com/office/drawing/2014/main" id="{DB95DB8B-EB2E-4704-A1CB-762EBFD4D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2453" y="4288982"/>
            <a:ext cx="196643" cy="205651"/>
          </a:xfrm>
          <a:prstGeom prst="rect">
            <a:avLst/>
          </a:prstGeom>
        </p:spPr>
      </p:pic>
      <p:sp>
        <p:nvSpPr>
          <p:cNvPr id="82" name="Speech Bubble: Rectangle with Corners Rounded 81">
            <a:extLst>
              <a:ext uri="{FF2B5EF4-FFF2-40B4-BE49-F238E27FC236}">
                <a16:creationId xmlns:a16="http://schemas.microsoft.com/office/drawing/2014/main" id="{8191B3AB-6541-4176-8E74-3103AA98AE0A}"/>
              </a:ext>
            </a:extLst>
          </p:cNvPr>
          <p:cNvSpPr/>
          <p:nvPr/>
        </p:nvSpPr>
        <p:spPr bwMode="auto">
          <a:xfrm>
            <a:off x="5012472" y="5267571"/>
            <a:ext cx="3501612" cy="1042432"/>
          </a:xfrm>
          <a:prstGeom prst="wedgeRoundRectCallout">
            <a:avLst>
              <a:gd name="adj1" fmla="val 2775"/>
              <a:gd name="adj2" fmla="val 7790"/>
              <a:gd name="adj3" fmla="val 16667"/>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dirty="0">
                <a:solidFill>
                  <a:sysClr val="windowText" lastClr="000000"/>
                </a:solidFill>
                <a:ea typeface="Segoe UI" pitchFamily="34" charset="0"/>
                <a:cs typeface="Segoe UI" pitchFamily="34" charset="0"/>
              </a:rPr>
              <a:t>Each registry is pulling from a local, network close, reliable registry</a:t>
            </a:r>
          </a:p>
        </p:txBody>
      </p:sp>
      <p:pic>
        <p:nvPicPr>
          <p:cNvPr id="64" name="Graphic 63">
            <a:extLst>
              <a:ext uri="{FF2B5EF4-FFF2-40B4-BE49-F238E27FC236}">
                <a16:creationId xmlns:a16="http://schemas.microsoft.com/office/drawing/2014/main" id="{5C35DF80-2554-4874-8C82-BA07DDB4D0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2298339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2" presetClass="entr" presetSubtype="8" fill="hold" nodeType="withEffect">
                                  <p:stCondLst>
                                    <p:cond delay="30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70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200"/>
                            </p:stCondLst>
                            <p:childTnLst>
                              <p:par>
                                <p:cTn id="39" presetID="12" presetClass="entr" presetSubtype="4" fill="hold"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250"/>
                                        <p:tgtEl>
                                          <p:spTgt spid="81"/>
                                        </p:tgtEl>
                                        <p:attrNameLst>
                                          <p:attrName>ppt_y</p:attrName>
                                        </p:attrNameLst>
                                      </p:cBhvr>
                                      <p:tavLst>
                                        <p:tav tm="0">
                                          <p:val>
                                            <p:strVal val="#ppt_y+#ppt_h*1.125000"/>
                                          </p:val>
                                        </p:tav>
                                        <p:tav tm="100000">
                                          <p:val>
                                            <p:strVal val="#ppt_y"/>
                                          </p:val>
                                        </p:tav>
                                      </p:tavLst>
                                    </p:anim>
                                    <p:animEffect transition="in" filter="wipe(up)">
                                      <p:cBhvr>
                                        <p:cTn id="42" dur="250"/>
                                        <p:tgtEl>
                                          <p:spTgt spid="81"/>
                                        </p:tgtEl>
                                      </p:cBhvr>
                                    </p:animEffect>
                                  </p:childTnLst>
                                </p:cTn>
                              </p:par>
                            </p:childTnLst>
                          </p:cTn>
                        </p:par>
                        <p:par>
                          <p:cTn id="43" fill="hold">
                            <p:stCondLst>
                              <p:cond delay="1450"/>
                            </p:stCondLst>
                            <p:childTnLst>
                              <p:par>
                                <p:cTn id="44" presetID="22" presetClass="entr" presetSubtype="1"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up)">
                                      <p:cBhvr>
                                        <p:cTn id="46" dur="500"/>
                                        <p:tgtEl>
                                          <p:spTgt spid="39"/>
                                        </p:tgtEl>
                                      </p:cBhvr>
                                    </p:animEffect>
                                  </p:childTnLst>
                                </p:cTn>
                              </p:par>
                              <p:par>
                                <p:cTn id="47" presetID="22"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up)">
                                      <p:cBhvr>
                                        <p:cTn id="55" dur="500"/>
                                        <p:tgtEl>
                                          <p:spTgt spid="40"/>
                                        </p:tgtEl>
                                      </p:cBhvr>
                                    </p:animEffect>
                                  </p:childTnLst>
                                </p:cTn>
                              </p:par>
                            </p:childTnLst>
                          </p:cTn>
                        </p:par>
                        <p:par>
                          <p:cTn id="56" fill="hold">
                            <p:stCondLst>
                              <p:cond delay="1950"/>
                            </p:stCondLst>
                            <p:childTnLst>
                              <p:par>
                                <p:cTn id="57" presetID="12" presetClass="entr" presetSubtype="4"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additive="base">
                                        <p:cTn id="59" dur="250"/>
                                        <p:tgtEl>
                                          <p:spTgt spid="78"/>
                                        </p:tgtEl>
                                        <p:attrNameLst>
                                          <p:attrName>ppt_y</p:attrName>
                                        </p:attrNameLst>
                                      </p:cBhvr>
                                      <p:tavLst>
                                        <p:tav tm="0">
                                          <p:val>
                                            <p:strVal val="#ppt_y+#ppt_h*1.125000"/>
                                          </p:val>
                                        </p:tav>
                                        <p:tav tm="100000">
                                          <p:val>
                                            <p:strVal val="#ppt_y"/>
                                          </p:val>
                                        </p:tav>
                                      </p:tavLst>
                                    </p:anim>
                                    <p:animEffect transition="in" filter="wipe(up)">
                                      <p:cBhvr>
                                        <p:cTn id="60" dur="250"/>
                                        <p:tgtEl>
                                          <p:spTgt spid="78"/>
                                        </p:tgtEl>
                                      </p:cBhvr>
                                    </p:animEffect>
                                  </p:childTnLst>
                                </p:cTn>
                              </p:par>
                            </p:childTnLst>
                          </p:cTn>
                        </p:par>
                        <p:par>
                          <p:cTn id="61" fill="hold">
                            <p:stCondLst>
                              <p:cond delay="2200"/>
                            </p:stCondLst>
                            <p:childTnLst>
                              <p:par>
                                <p:cTn id="62" presetID="22" presetClass="entr" presetSubtype="1"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up)">
                                      <p:cBhvr>
                                        <p:cTn id="64" dur="500"/>
                                        <p:tgtEl>
                                          <p:spTgt spid="61"/>
                                        </p:tgtEl>
                                      </p:cBhvr>
                                    </p:animEffect>
                                  </p:childTnLst>
                                </p:cTn>
                              </p:par>
                              <p:par>
                                <p:cTn id="65" presetID="22" presetClass="entr" presetSubtype="1"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par>
                                <p:cTn id="68" presetID="22" presetClass="entr" presetSubtype="1"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up)">
                                      <p:cBhvr>
                                        <p:cTn id="70" dur="500"/>
                                        <p:tgtEl>
                                          <p:spTgt spid="59"/>
                                        </p:tgtEl>
                                      </p:cBhvr>
                                    </p:animEffect>
                                  </p:childTnLst>
                                </p:cTn>
                              </p:par>
                              <p:par>
                                <p:cTn id="71" presetID="22" presetClass="entr" presetSubtype="1"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2700"/>
                            </p:stCondLst>
                            <p:childTnLst>
                              <p:par>
                                <p:cTn id="75" presetID="12" presetClass="entr" presetSubtype="4" fill="hold" nodeType="afterEffect">
                                  <p:stCondLst>
                                    <p:cond delay="0"/>
                                  </p:stCondLst>
                                  <p:childTnLst>
                                    <p:set>
                                      <p:cBhvr>
                                        <p:cTn id="76" dur="1" fill="hold">
                                          <p:stCondLst>
                                            <p:cond delay="0"/>
                                          </p:stCondLst>
                                        </p:cTn>
                                        <p:tgtEl>
                                          <p:spTgt spid="79"/>
                                        </p:tgtEl>
                                        <p:attrNameLst>
                                          <p:attrName>style.visibility</p:attrName>
                                        </p:attrNameLst>
                                      </p:cBhvr>
                                      <p:to>
                                        <p:strVal val="visible"/>
                                      </p:to>
                                    </p:set>
                                    <p:anim calcmode="lin" valueType="num">
                                      <p:cBhvr additive="base">
                                        <p:cTn id="77" dur="250"/>
                                        <p:tgtEl>
                                          <p:spTgt spid="79"/>
                                        </p:tgtEl>
                                        <p:attrNameLst>
                                          <p:attrName>ppt_y</p:attrName>
                                        </p:attrNameLst>
                                      </p:cBhvr>
                                      <p:tavLst>
                                        <p:tav tm="0">
                                          <p:val>
                                            <p:strVal val="#ppt_y+#ppt_h*1.125000"/>
                                          </p:val>
                                        </p:tav>
                                        <p:tav tm="100000">
                                          <p:val>
                                            <p:strVal val="#ppt_y"/>
                                          </p:val>
                                        </p:tav>
                                      </p:tavLst>
                                    </p:anim>
                                    <p:animEffect transition="in" filter="wipe(up)">
                                      <p:cBhvr>
                                        <p:cTn id="78" dur="250"/>
                                        <p:tgtEl>
                                          <p:spTgt spid="79"/>
                                        </p:tgtEl>
                                      </p:cBhvr>
                                    </p:animEffect>
                                  </p:childTnLst>
                                </p:cTn>
                              </p:par>
                            </p:childTnLst>
                          </p:cTn>
                        </p:par>
                        <p:par>
                          <p:cTn id="79" fill="hold">
                            <p:stCondLst>
                              <p:cond delay="2950"/>
                            </p:stCondLst>
                            <p:childTnLst>
                              <p:par>
                                <p:cTn id="80" presetID="22" presetClass="entr" presetSubtype="1"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2" presetClass="entr" presetSubtype="1"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up)">
                                      <p:cBhvr>
                                        <p:cTn id="88" dur="500"/>
                                        <p:tgtEl>
                                          <p:spTgt spid="44"/>
                                        </p:tgtEl>
                                      </p:cBhvr>
                                    </p:animEffect>
                                  </p:childTnLst>
                                </p:cTn>
                              </p:par>
                              <p:par>
                                <p:cTn id="89" presetID="22" presetClass="entr" presetSubtype="1"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3450"/>
                            </p:stCondLst>
                            <p:childTnLst>
                              <p:par>
                                <p:cTn id="93" presetID="12" presetClass="entr" presetSubtype="4"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250"/>
                                        <p:tgtEl>
                                          <p:spTgt spid="80"/>
                                        </p:tgtEl>
                                        <p:attrNameLst>
                                          <p:attrName>ppt_y</p:attrName>
                                        </p:attrNameLst>
                                      </p:cBhvr>
                                      <p:tavLst>
                                        <p:tav tm="0">
                                          <p:val>
                                            <p:strVal val="#ppt_y+#ppt_h*1.125000"/>
                                          </p:val>
                                        </p:tav>
                                        <p:tav tm="100000">
                                          <p:val>
                                            <p:strVal val="#ppt_y"/>
                                          </p:val>
                                        </p:tav>
                                      </p:tavLst>
                                    </p:anim>
                                    <p:animEffect transition="in" filter="wipe(up)">
                                      <p:cBhvr>
                                        <p:cTn id="96" dur="250"/>
                                        <p:tgtEl>
                                          <p:spTgt spid="80"/>
                                        </p:tgtEl>
                                      </p:cBhvr>
                                    </p:animEffect>
                                  </p:childTnLst>
                                </p:cTn>
                              </p:par>
                            </p:childTnLst>
                          </p:cTn>
                        </p:par>
                        <p:par>
                          <p:cTn id="97" fill="hold">
                            <p:stCondLst>
                              <p:cond delay="3700"/>
                            </p:stCondLst>
                            <p:childTnLst>
                              <p:par>
                                <p:cTn id="98" presetID="22" presetClass="entr" presetSubtype="1" fill="hold" nodeType="after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ipe(up)">
                                      <p:cBhvr>
                                        <p:cTn id="100" dur="500"/>
                                        <p:tgtEl>
                                          <p:spTgt spid="75"/>
                                        </p:tgtEl>
                                      </p:cBhvr>
                                    </p:animEffect>
                                  </p:childTnLst>
                                </p:cTn>
                              </p:par>
                              <p:par>
                                <p:cTn id="101" presetID="22" presetClass="entr" presetSubtype="1"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par>
                                <p:cTn id="104" presetID="22" presetClass="entr" presetSubtype="1"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1"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up)">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nodeType="withEffect">
                                  <p:stCondLst>
                                    <p:cond delay="0"/>
                                  </p:stCondLst>
                                  <p:childTnLst>
                                    <p:set>
                                      <p:cBhvr>
                                        <p:cTn id="114" dur="1" fill="hold">
                                          <p:stCondLst>
                                            <p:cond delay="0"/>
                                          </p:stCondLst>
                                        </p:cTn>
                                        <p:tgtEl>
                                          <p:spTgt spid="86">
                                            <p:txEl>
                                              <p:pRg st="0" end="0"/>
                                            </p:txEl>
                                          </p:spTgt>
                                        </p:tgtEl>
                                        <p:attrNameLst>
                                          <p:attrName>style.visibility</p:attrName>
                                        </p:attrNameLst>
                                      </p:cBhvr>
                                      <p:to>
                                        <p:strVal val="visible"/>
                                      </p:to>
                                    </p:set>
                                    <p:animEffect transition="in" filter="fade">
                                      <p:cBhvr>
                                        <p:cTn id="115" dur="500"/>
                                        <p:tgtEl>
                                          <p:spTgt spid="86">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86">
                                            <p:txEl>
                                              <p:pRg st="1" end="1"/>
                                            </p:txEl>
                                          </p:spTgt>
                                        </p:tgtEl>
                                        <p:attrNameLst>
                                          <p:attrName>style.visibility</p:attrName>
                                        </p:attrNameLst>
                                      </p:cBhvr>
                                      <p:to>
                                        <p:strVal val="visible"/>
                                      </p:to>
                                    </p:set>
                                    <p:animEffect transition="in" filter="fade">
                                      <p:cBhvr>
                                        <p:cTn id="118" dur="500"/>
                                        <p:tgtEl>
                                          <p:spTgt spid="86">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86">
                                            <p:txEl>
                                              <p:pRg st="2" end="2"/>
                                            </p:txEl>
                                          </p:spTgt>
                                        </p:tgtEl>
                                        <p:attrNameLst>
                                          <p:attrName>style.visibility</p:attrName>
                                        </p:attrNameLst>
                                      </p:cBhvr>
                                      <p:to>
                                        <p:strVal val="visible"/>
                                      </p:to>
                                    </p:set>
                                    <p:animEffect transition="in" filter="fade">
                                      <p:cBhvr>
                                        <p:cTn id="121" dur="500"/>
                                        <p:tgtEl>
                                          <p:spTgt spid="86">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xEl>
                                              <p:pRg st="3" end="3"/>
                                            </p:txEl>
                                          </p:spTgt>
                                        </p:tgtEl>
                                        <p:attrNameLst>
                                          <p:attrName>style.visibility</p:attrName>
                                        </p:attrNameLst>
                                      </p:cBhvr>
                                      <p:to>
                                        <p:strVal val="visible"/>
                                      </p:to>
                                    </p:set>
                                    <p:animEffect transition="in" filter="fade">
                                      <p:cBhvr>
                                        <p:cTn id="124" dur="500"/>
                                        <p:tgtEl>
                                          <p:spTgt spid="86">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86">
                                            <p:txEl>
                                              <p:pRg st="4" end="4"/>
                                            </p:txEl>
                                          </p:spTgt>
                                        </p:tgtEl>
                                        <p:attrNameLst>
                                          <p:attrName>style.visibility</p:attrName>
                                        </p:attrNameLst>
                                      </p:cBhvr>
                                      <p:to>
                                        <p:strVal val="visible"/>
                                      </p:to>
                                    </p:set>
                                    <p:animEffect transition="in" filter="fade">
                                      <p:cBhvr>
                                        <p:cTn id="127" dur="500"/>
                                        <p:tgtEl>
                                          <p:spTgt spid="86">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86">
                                            <p:txEl>
                                              <p:pRg st="5" end="5"/>
                                            </p:txEl>
                                          </p:spTgt>
                                        </p:tgtEl>
                                        <p:attrNameLst>
                                          <p:attrName>style.visibility</p:attrName>
                                        </p:attrNameLst>
                                      </p:cBhvr>
                                      <p:to>
                                        <p:strVal val="visible"/>
                                      </p:to>
                                    </p:set>
                                    <p:animEffect transition="in" filter="fade">
                                      <p:cBhvr>
                                        <p:cTn id="130" dur="500"/>
                                        <p:tgtEl>
                                          <p:spTgt spid="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3" grpId="0" animBg="1"/>
      <p:bldP spid="63" grpId="1" animBg="1"/>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1F9206F-4BB6-4E0E-A820-9F6F84490E69}"/>
              </a:ext>
            </a:extLst>
          </p:cNvPr>
          <p:cNvPicPr>
            <a:picLocks noChangeAspect="1"/>
          </p:cNvPicPr>
          <p:nvPr/>
        </p:nvPicPr>
        <p:blipFill>
          <a:blip r:embed="rId3"/>
          <a:stretch>
            <a:fillRect/>
          </a:stretch>
        </p:blipFill>
        <p:spPr>
          <a:xfrm>
            <a:off x="42376" y="771264"/>
            <a:ext cx="12350137" cy="6391140"/>
          </a:xfrm>
          <a:prstGeom prst="rect">
            <a:avLst/>
          </a:prstGeom>
        </p:spPr>
      </p:pic>
      <p:sp>
        <p:nvSpPr>
          <p:cNvPr id="48" name="TextBox 47">
            <a:extLst>
              <a:ext uri="{FF2B5EF4-FFF2-40B4-BE49-F238E27FC236}">
                <a16:creationId xmlns:a16="http://schemas.microsoft.com/office/drawing/2014/main" id="{A51E4C92-42F9-4C7B-B2D6-91E7ADFBF8EA}"/>
              </a:ext>
            </a:extLst>
          </p:cNvPr>
          <p:cNvSpPr txBox="1"/>
          <p:nvPr/>
        </p:nvSpPr>
        <p:spPr>
          <a:xfrm>
            <a:off x="118416" y="4695112"/>
            <a:ext cx="5700466" cy="2338115"/>
          </a:xfrm>
          <a:prstGeom prst="rect">
            <a:avLst/>
          </a:prstGeom>
          <a:noFill/>
        </p:spPr>
        <p:txBody>
          <a:bodyPr wrap="none" lIns="182831" tIns="146264" rIns="182831" bIns="146264" rtlCol="0">
            <a:spAutoFit/>
          </a:bodyPr>
          <a:lstStyle/>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4"/>
              </a:rPr>
              <a:t>aka.ms/ACR</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5"/>
              </a:rPr>
              <a:t>aka.ms/ACR/Docs</a:t>
            </a:r>
            <a:endPar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endParaRP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6"/>
              </a:rPr>
              <a:t>aka.ms/ACR/Geo-replication</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a:p>
            <a:pPr>
              <a:lnSpc>
                <a:spcPct val="90000"/>
              </a:lnSpc>
              <a:spcAft>
                <a:spcPts val="600"/>
              </a:spcAft>
            </a:pP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hlinkClick r:id="rId7"/>
              </a:rPr>
              <a:t>aka.ms/ACR/Roadmap</a:t>
            </a:r>
            <a:r>
              <a:rPr lang="en-US" sz="3199"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 </a:t>
            </a:r>
          </a:p>
        </p:txBody>
      </p:sp>
      <p:pic>
        <p:nvPicPr>
          <p:cNvPr id="49" name="Graphic 48">
            <a:extLst>
              <a:ext uri="{FF2B5EF4-FFF2-40B4-BE49-F238E27FC236}">
                <a16:creationId xmlns:a16="http://schemas.microsoft.com/office/drawing/2014/main" id="{E57DDB3D-65E8-43B6-9599-6B2EDBE684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0277" y="201672"/>
            <a:ext cx="1425972" cy="1425972"/>
          </a:xfrm>
          <a:prstGeom prst="rect">
            <a:avLst/>
          </a:prstGeom>
        </p:spPr>
      </p:pic>
      <p:pic>
        <p:nvPicPr>
          <p:cNvPr id="50" name="Picture 49">
            <a:extLst>
              <a:ext uri="{FF2B5EF4-FFF2-40B4-BE49-F238E27FC236}">
                <a16:creationId xmlns:a16="http://schemas.microsoft.com/office/drawing/2014/main" id="{4B312F82-60EF-47F8-AC84-53E20AED5978}"/>
              </a:ext>
            </a:extLst>
          </p:cNvPr>
          <p:cNvPicPr>
            <a:picLocks noChangeAspect="1"/>
          </p:cNvPicPr>
          <p:nvPr/>
        </p:nvPicPr>
        <p:blipFill>
          <a:blip r:embed="rId10"/>
          <a:stretch>
            <a:fillRect/>
          </a:stretch>
        </p:blipFill>
        <p:spPr>
          <a:xfrm>
            <a:off x="-17794" y="-114730"/>
            <a:ext cx="2058773" cy="2058773"/>
          </a:xfrm>
          <a:prstGeom prst="rect">
            <a:avLst/>
          </a:prstGeom>
        </p:spPr>
      </p:pic>
      <p:sp>
        <p:nvSpPr>
          <p:cNvPr id="2" name="TextBox 1">
            <a:extLst>
              <a:ext uri="{FF2B5EF4-FFF2-40B4-BE49-F238E27FC236}">
                <a16:creationId xmlns:a16="http://schemas.microsoft.com/office/drawing/2014/main" id="{A210D870-4315-4426-B218-4915AB603F77}"/>
              </a:ext>
            </a:extLst>
          </p:cNvPr>
          <p:cNvSpPr txBox="1"/>
          <p:nvPr/>
        </p:nvSpPr>
        <p:spPr>
          <a:xfrm>
            <a:off x="2613859" y="-61960"/>
            <a:ext cx="8064251" cy="1390508"/>
          </a:xfrm>
          <a:prstGeom prst="rect">
            <a:avLst/>
          </a:prstGeom>
          <a:noFill/>
        </p:spPr>
        <p:txBody>
          <a:bodyPr wrap="none" lIns="182831" tIns="146264" rIns="182831" bIns="146264" rtlCol="0">
            <a:spAutoFit/>
          </a:bodyPr>
          <a:lstStyle/>
          <a:p>
            <a:pPr algn="ctr">
              <a:lnSpc>
                <a:spcPct val="90000"/>
              </a:lnSpc>
              <a:spcAft>
                <a:spcPts val="600"/>
              </a:spcAft>
            </a:pPr>
            <a:r>
              <a:rPr lang="en-US" sz="3999" b="1" dirty="0">
                <a:gradFill>
                  <a:gsLst>
                    <a:gs pos="2917">
                      <a:schemeClr val="tx1"/>
                    </a:gs>
                    <a:gs pos="30000">
                      <a:schemeClr val="tx1"/>
                    </a:gs>
                  </a:gsLst>
                  <a:lin ang="5400000" scaled="0"/>
                </a:gradFill>
              </a:rPr>
              <a:t>Azure Container Registry</a:t>
            </a:r>
          </a:p>
          <a:p>
            <a:pPr algn="ctr">
              <a:lnSpc>
                <a:spcPct val="90000"/>
              </a:lnSpc>
              <a:spcAft>
                <a:spcPts val="600"/>
              </a:spcAft>
            </a:pPr>
            <a:r>
              <a:rPr lang="en-US" sz="3199" i="1" dirty="0">
                <a:gradFill>
                  <a:gsLst>
                    <a:gs pos="2917">
                      <a:schemeClr val="tx1"/>
                    </a:gs>
                    <a:gs pos="30000">
                      <a:schemeClr val="tx1"/>
                    </a:gs>
                  </a:gsLst>
                  <a:lin ang="5400000" scaled="0"/>
                </a:gradFill>
              </a:rPr>
              <a:t>Providing a single registry across the globe</a:t>
            </a:r>
          </a:p>
        </p:txBody>
      </p:sp>
    </p:spTree>
    <p:extLst>
      <p:ext uri="{BB962C8B-B14F-4D97-AF65-F5344CB8AC3E}">
        <p14:creationId xmlns:p14="http://schemas.microsoft.com/office/powerpoint/2010/main" val="32469084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9E3D-AC09-45F8-BF73-5DA29F1C3395}"/>
              </a:ext>
            </a:extLst>
          </p:cNvPr>
          <p:cNvSpPr>
            <a:spLocks noGrp="1"/>
          </p:cNvSpPr>
          <p:nvPr>
            <p:ph type="title"/>
          </p:nvPr>
        </p:nvSpPr>
        <p:spPr/>
        <p:txBody>
          <a:bodyPr/>
          <a:lstStyle/>
          <a:p>
            <a:r>
              <a:rPr lang="en-US" dirty="0"/>
              <a:t>Geo-replication Details</a:t>
            </a:r>
          </a:p>
        </p:txBody>
      </p:sp>
      <p:sp>
        <p:nvSpPr>
          <p:cNvPr id="3" name="Text Placeholder 2">
            <a:extLst>
              <a:ext uri="{FF2B5EF4-FFF2-40B4-BE49-F238E27FC236}">
                <a16:creationId xmlns:a16="http://schemas.microsoft.com/office/drawing/2014/main" id="{77E48686-1D96-458D-802B-02853051BF0F}"/>
              </a:ext>
            </a:extLst>
          </p:cNvPr>
          <p:cNvSpPr>
            <a:spLocks noGrp="1"/>
          </p:cNvSpPr>
          <p:nvPr>
            <p:ph type="body" sz="quarter" idx="10"/>
          </p:nvPr>
        </p:nvSpPr>
        <p:spPr>
          <a:xfrm>
            <a:off x="274668" y="1211579"/>
            <a:ext cx="11887269" cy="5550494"/>
          </a:xfrm>
        </p:spPr>
        <p:txBody>
          <a:bodyPr/>
          <a:lstStyle/>
          <a:p>
            <a:r>
              <a:rPr lang="en-US" dirty="0"/>
              <a:t>Regions are multi-master</a:t>
            </a:r>
          </a:p>
          <a:p>
            <a:pPr lvl="1"/>
            <a:r>
              <a:rPr lang="en-US" dirty="0"/>
              <a:t>Each Docker push creates new image layers, eliminating normal update conflicts</a:t>
            </a:r>
          </a:p>
          <a:p>
            <a:pPr lvl="1"/>
            <a:r>
              <a:rPr lang="en-US" dirty="0"/>
              <a:t>Updating an existing tag; last writer wins, and will be eventually consistent across all regions</a:t>
            </a:r>
          </a:p>
          <a:p>
            <a:pPr lvl="1"/>
            <a:r>
              <a:rPr lang="en-US" dirty="0"/>
              <a:t>Push supported to any region; replicated to others</a:t>
            </a:r>
          </a:p>
          <a:p>
            <a:r>
              <a:rPr lang="en-US" dirty="0"/>
              <a:t>RBAC shared across all regions</a:t>
            </a:r>
          </a:p>
          <a:p>
            <a:r>
              <a:rPr lang="en-US" dirty="0"/>
              <a:t>Each region has geo-redundant, encrypted at rest storage</a:t>
            </a:r>
          </a:p>
          <a:p>
            <a:r>
              <a:rPr lang="en-US" dirty="0"/>
              <a:t>Replicates Images, Helm Charts, Metadata</a:t>
            </a:r>
          </a:p>
          <a:p>
            <a:endParaRPr lang="en-US" dirty="0"/>
          </a:p>
        </p:txBody>
      </p:sp>
      <p:pic>
        <p:nvPicPr>
          <p:cNvPr id="4" name="Graphic 3">
            <a:extLst>
              <a:ext uri="{FF2B5EF4-FFF2-40B4-BE49-F238E27FC236}">
                <a16:creationId xmlns:a16="http://schemas.microsoft.com/office/drawing/2014/main" id="{2F3FEC13-FD86-438B-AD0F-0E5045A285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32862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6E4-5E86-44F1-A11D-34123D251ACD}"/>
              </a:ext>
            </a:extLst>
          </p:cNvPr>
          <p:cNvSpPr>
            <a:spLocks noGrp="1"/>
          </p:cNvSpPr>
          <p:nvPr>
            <p:ph type="title"/>
          </p:nvPr>
        </p:nvSpPr>
        <p:spPr/>
        <p:txBody>
          <a:bodyPr/>
          <a:lstStyle/>
          <a:p>
            <a:r>
              <a:rPr lang="en-US" dirty="0"/>
              <a:t>Geo-replication Details</a:t>
            </a:r>
          </a:p>
        </p:txBody>
      </p:sp>
      <p:sp>
        <p:nvSpPr>
          <p:cNvPr id="3" name="Text Placeholder 2">
            <a:extLst>
              <a:ext uri="{FF2B5EF4-FFF2-40B4-BE49-F238E27FC236}">
                <a16:creationId xmlns:a16="http://schemas.microsoft.com/office/drawing/2014/main" id="{76C8627D-BE20-4E1B-A3A3-CC95562280E2}"/>
              </a:ext>
            </a:extLst>
          </p:cNvPr>
          <p:cNvSpPr>
            <a:spLocks noGrp="1"/>
          </p:cNvSpPr>
          <p:nvPr>
            <p:ph type="body" sz="quarter" idx="10"/>
          </p:nvPr>
        </p:nvSpPr>
        <p:spPr>
          <a:xfrm>
            <a:off x="286098" y="1211579"/>
            <a:ext cx="11887269" cy="2768771"/>
          </a:xfrm>
        </p:spPr>
        <p:txBody>
          <a:bodyPr/>
          <a:lstStyle/>
          <a:p>
            <a:r>
              <a:rPr lang="en-US" dirty="0"/>
              <a:t>Each region billed as a premium registry</a:t>
            </a:r>
          </a:p>
          <a:p>
            <a:r>
              <a:rPr lang="en-US" dirty="0"/>
              <a:t>Storage and throughput, metered per registry</a:t>
            </a:r>
          </a:p>
          <a:p>
            <a:r>
              <a:rPr lang="en-US" dirty="0"/>
              <a:t>Configured through the portal, or az cli</a:t>
            </a:r>
          </a:p>
          <a:p>
            <a:r>
              <a:rPr lang="en-US" dirty="0"/>
              <a:t>Regional Webhooks and Event Grid notifications</a:t>
            </a:r>
          </a:p>
        </p:txBody>
      </p:sp>
      <p:pic>
        <p:nvPicPr>
          <p:cNvPr id="4" name="Graphic 3">
            <a:extLst>
              <a:ext uri="{FF2B5EF4-FFF2-40B4-BE49-F238E27FC236}">
                <a16:creationId xmlns:a16="http://schemas.microsoft.com/office/drawing/2014/main" id="{3FC15DBF-27F0-46C0-9135-9012C9A8C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0277" y="201672"/>
            <a:ext cx="1425972" cy="1425972"/>
          </a:xfrm>
          <a:prstGeom prst="rect">
            <a:avLst/>
          </a:prstGeom>
        </p:spPr>
      </p:pic>
    </p:spTree>
    <p:extLst>
      <p:ext uri="{BB962C8B-B14F-4D97-AF65-F5344CB8AC3E}">
        <p14:creationId xmlns:p14="http://schemas.microsoft.com/office/powerpoint/2010/main" val="64378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54428" y="1144706"/>
            <a:ext cx="9326033" cy="1359506"/>
          </a:xfrm>
        </p:spPr>
        <p:txBody>
          <a:bodyPr/>
          <a:lstStyle/>
          <a:p>
            <a:r>
              <a:rPr lang="en-US" dirty="0"/>
              <a:t>ACR Tasks</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a:xfrm>
            <a:off x="1554361" y="3673745"/>
            <a:ext cx="9326166" cy="862800"/>
          </a:xfrm>
        </p:spPr>
        <p:txBody>
          <a:bodyPr/>
          <a:lstStyle/>
          <a:p>
            <a:r>
              <a:rPr lang="en-US" dirty="0"/>
              <a:t>A feature of </a:t>
            </a:r>
            <a:br>
              <a:rPr lang="en-US" dirty="0"/>
            </a:br>
            <a:r>
              <a:rPr lang="en-US" dirty="0"/>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 y="1809838"/>
            <a:ext cx="3727813" cy="3727813"/>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84714" y="4754713"/>
            <a:ext cx="9326033" cy="1688724"/>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48" dirty="0">
                <a:hlinkClick r:id="rId5"/>
              </a:rPr>
              <a:t>aka.ms/acr/tasks</a:t>
            </a:r>
            <a:endParaRPr lang="en-US" sz="2448"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1154" y="1249677"/>
            <a:ext cx="4848135" cy="4848135"/>
          </a:xfrm>
          <a:prstGeom prst="rect">
            <a:avLst/>
          </a:prstGeom>
        </p:spPr>
      </p:pic>
      <p:sp>
        <p:nvSpPr>
          <p:cNvPr id="9" name="Subtitle 2">
            <a:extLst>
              <a:ext uri="{FF2B5EF4-FFF2-40B4-BE49-F238E27FC236}">
                <a16:creationId xmlns:a16="http://schemas.microsoft.com/office/drawing/2014/main" id="{061302C0-45B2-47AE-BFC1-2CFFB8936799}"/>
              </a:ext>
            </a:extLst>
          </p:cNvPr>
          <p:cNvSpPr txBox="1">
            <a:spLocks/>
          </p:cNvSpPr>
          <p:nvPr/>
        </p:nvSpPr>
        <p:spPr>
          <a:xfrm>
            <a:off x="1432441" y="5735565"/>
            <a:ext cx="9326166" cy="938142"/>
          </a:xfrm>
          <a:prstGeom prst="rect">
            <a:avLst/>
          </a:prstGeom>
        </p:spPr>
        <p:txBody>
          <a:bodyPr vert="horz" wrap="square" lIns="146304" tIns="91440" rIns="146304" bIns="91440" rtlCol="0">
            <a:spAutoFit/>
          </a:bodyPr>
          <a:lstStyle>
            <a:lvl1pPr marL="0"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j-lt"/>
                <a:ea typeface="+mn-ea"/>
                <a:cs typeface="+mn-cs"/>
              </a:defRPr>
            </a:lvl1pPr>
            <a:lvl2pPr marL="466298"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932597"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n-lt"/>
                <a:ea typeface="+mn-ea"/>
                <a:cs typeface="+mn-cs"/>
              </a:defRPr>
            </a:lvl3pPr>
            <a:lvl4pPr marL="1398895"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4pPr>
            <a:lvl5pPr marL="1865193"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5pPr>
            <a:lvl6pPr marL="2331491"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6pPr>
            <a:lvl7pPr marL="2797790"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7pPr>
            <a:lvl8pPr marL="3264088"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8pPr>
            <a:lvl9pPr marL="3730386"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9pPr>
          </a:lstStyle>
          <a:p>
            <a:r>
              <a:rPr lang="en-US" dirty="0"/>
              <a:t>Providing OS &amp; Framework Patching</a:t>
            </a:r>
          </a:p>
          <a:p>
            <a:r>
              <a:rPr lang="en-US" dirty="0"/>
              <a:t>Task execution of a graph of containers</a:t>
            </a:r>
          </a:p>
        </p:txBody>
      </p:sp>
    </p:spTree>
    <p:extLst>
      <p:ext uri="{BB962C8B-B14F-4D97-AF65-F5344CB8AC3E}">
        <p14:creationId xmlns:p14="http://schemas.microsoft.com/office/powerpoint/2010/main" val="2647251203"/>
      </p:ext>
    </p:extLst>
  </p:cSld>
  <p:clrMapOvr>
    <a:masterClrMapping/>
  </p:clrMapOvr>
  <p:transition advTm="2474">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6ED6B94D-D78A-4B52-BA37-B725F7DC02A1}"/>
              </a:ext>
            </a:extLst>
          </p:cNvPr>
          <p:cNvGrpSpPr/>
          <p:nvPr/>
        </p:nvGrpSpPr>
        <p:grpSpPr>
          <a:xfrm>
            <a:off x="9475551" y="1238412"/>
            <a:ext cx="2562458" cy="621050"/>
            <a:chOff x="2260698" y="1058892"/>
            <a:chExt cx="2563550" cy="621314"/>
          </a:xfrm>
        </p:grpSpPr>
        <p:sp>
          <p:nvSpPr>
            <p:cNvPr id="108" name="Rectangle 107">
              <a:extLst>
                <a:ext uri="{FF2B5EF4-FFF2-40B4-BE49-F238E27FC236}">
                  <a16:creationId xmlns:a16="http://schemas.microsoft.com/office/drawing/2014/main" id="{CC7FDA40-9B09-4A19-B829-1F09B0D14A7D}"/>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Container Service</a:t>
              </a:r>
            </a:p>
          </p:txBody>
        </p:sp>
        <p:pic>
          <p:nvPicPr>
            <p:cNvPr id="109" name="Picture 108">
              <a:extLst>
                <a:ext uri="{FF2B5EF4-FFF2-40B4-BE49-F238E27FC236}">
                  <a16:creationId xmlns:a16="http://schemas.microsoft.com/office/drawing/2014/main" id="{6AD4FCCE-EFE9-4EEE-8A52-610063A6BFD2}"/>
                </a:ext>
              </a:extLst>
            </p:cNvPr>
            <p:cNvPicPr>
              <a:picLocks noChangeAspect="1"/>
            </p:cNvPicPr>
            <p:nvPr/>
          </p:nvPicPr>
          <p:blipFill>
            <a:blip r:embed="rId4"/>
            <a:stretch>
              <a:fillRect/>
            </a:stretch>
          </p:blipFill>
          <p:spPr>
            <a:xfrm>
              <a:off x="2308837" y="1104529"/>
              <a:ext cx="650738" cy="495720"/>
            </a:xfrm>
            <a:prstGeom prst="rect">
              <a:avLst/>
            </a:prstGeom>
          </p:spPr>
        </p:pic>
      </p:grpSp>
      <p:grpSp>
        <p:nvGrpSpPr>
          <p:cNvPr id="110" name="Group 109">
            <a:extLst>
              <a:ext uri="{FF2B5EF4-FFF2-40B4-BE49-F238E27FC236}">
                <a16:creationId xmlns:a16="http://schemas.microsoft.com/office/drawing/2014/main" id="{8AFB45A1-EA72-44DE-ACE0-AB37C1FD7A0D}"/>
              </a:ext>
            </a:extLst>
          </p:cNvPr>
          <p:cNvGrpSpPr/>
          <p:nvPr/>
        </p:nvGrpSpPr>
        <p:grpSpPr>
          <a:xfrm>
            <a:off x="9475551" y="3133751"/>
            <a:ext cx="2562458" cy="621050"/>
            <a:chOff x="2260698" y="1672903"/>
            <a:chExt cx="2563550" cy="621314"/>
          </a:xfrm>
        </p:grpSpPr>
        <p:sp>
          <p:nvSpPr>
            <p:cNvPr id="111" name="Rectangle 110">
              <a:extLst>
                <a:ext uri="{FF2B5EF4-FFF2-40B4-BE49-F238E27FC236}">
                  <a16:creationId xmlns:a16="http://schemas.microsoft.com/office/drawing/2014/main" id="{AD26E14E-44D5-4398-ACA2-F59B8CC8ED31}"/>
                </a:ext>
              </a:extLst>
            </p:cNvPr>
            <p:cNvSpPr/>
            <p:nvPr/>
          </p:nvSpPr>
          <p:spPr>
            <a:xfrm>
              <a:off x="2260698" y="1672903"/>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Service Fabric</a:t>
              </a:r>
            </a:p>
          </p:txBody>
        </p:sp>
        <p:pic>
          <p:nvPicPr>
            <p:cNvPr id="112" name="Picture 111">
              <a:extLst>
                <a:ext uri="{FF2B5EF4-FFF2-40B4-BE49-F238E27FC236}">
                  <a16:creationId xmlns:a16="http://schemas.microsoft.com/office/drawing/2014/main" id="{9C6297B7-6B57-44AB-8AEF-B53FC79944C1}"/>
                </a:ext>
              </a:extLst>
            </p:cNvPr>
            <p:cNvPicPr>
              <a:picLocks noChangeAspect="1"/>
            </p:cNvPicPr>
            <p:nvPr/>
          </p:nvPicPr>
          <p:blipFill>
            <a:blip r:embed="rId5"/>
            <a:stretch>
              <a:fillRect/>
            </a:stretch>
          </p:blipFill>
          <p:spPr>
            <a:xfrm>
              <a:off x="2386537" y="1735699"/>
              <a:ext cx="495338" cy="495720"/>
            </a:xfrm>
            <a:prstGeom prst="rect">
              <a:avLst/>
            </a:prstGeom>
          </p:spPr>
        </p:pic>
      </p:grpSp>
      <p:grpSp>
        <p:nvGrpSpPr>
          <p:cNvPr id="113" name="Group 112">
            <a:extLst>
              <a:ext uri="{FF2B5EF4-FFF2-40B4-BE49-F238E27FC236}">
                <a16:creationId xmlns:a16="http://schemas.microsoft.com/office/drawing/2014/main" id="{C33D8D61-966E-43D3-A34B-8D15BC38E021}"/>
              </a:ext>
            </a:extLst>
          </p:cNvPr>
          <p:cNvGrpSpPr/>
          <p:nvPr/>
        </p:nvGrpSpPr>
        <p:grpSpPr>
          <a:xfrm>
            <a:off x="9475551" y="2501971"/>
            <a:ext cx="2562458" cy="621050"/>
            <a:chOff x="2260698" y="2350204"/>
            <a:chExt cx="2563550" cy="621314"/>
          </a:xfrm>
        </p:grpSpPr>
        <p:sp>
          <p:nvSpPr>
            <p:cNvPr id="114" name="Rectangle 113">
              <a:extLst>
                <a:ext uri="{FF2B5EF4-FFF2-40B4-BE49-F238E27FC236}">
                  <a16:creationId xmlns:a16="http://schemas.microsoft.com/office/drawing/2014/main" id="{67E10003-490F-418F-822F-2A7D5899B540}"/>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App Services</a:t>
              </a:r>
            </a:p>
          </p:txBody>
        </p:sp>
        <p:pic>
          <p:nvPicPr>
            <p:cNvPr id="115" name="Picture 114">
              <a:extLst>
                <a:ext uri="{FF2B5EF4-FFF2-40B4-BE49-F238E27FC236}">
                  <a16:creationId xmlns:a16="http://schemas.microsoft.com/office/drawing/2014/main" id="{2B584E37-E670-4B99-9EF2-CC256CC76745}"/>
                </a:ext>
              </a:extLst>
            </p:cNvPr>
            <p:cNvPicPr>
              <a:picLocks noChangeAspect="1"/>
            </p:cNvPicPr>
            <p:nvPr/>
          </p:nvPicPr>
          <p:blipFill>
            <a:blip r:embed="rId6"/>
            <a:stretch>
              <a:fillRect/>
            </a:stretch>
          </p:blipFill>
          <p:spPr>
            <a:xfrm>
              <a:off x="2386538" y="2409936"/>
              <a:ext cx="495337" cy="495720"/>
            </a:xfrm>
            <a:prstGeom prst="rect">
              <a:avLst/>
            </a:prstGeom>
          </p:spPr>
        </p:pic>
      </p:grpSp>
      <p:grpSp>
        <p:nvGrpSpPr>
          <p:cNvPr id="116" name="Group 115">
            <a:extLst>
              <a:ext uri="{FF2B5EF4-FFF2-40B4-BE49-F238E27FC236}">
                <a16:creationId xmlns:a16="http://schemas.microsoft.com/office/drawing/2014/main" id="{C4FB3EEC-72B1-42C5-A93F-E74A140A4E5E}"/>
              </a:ext>
            </a:extLst>
          </p:cNvPr>
          <p:cNvGrpSpPr/>
          <p:nvPr/>
        </p:nvGrpSpPr>
        <p:grpSpPr>
          <a:xfrm>
            <a:off x="9475551" y="1870192"/>
            <a:ext cx="2562458" cy="621050"/>
            <a:chOff x="12042417" y="1907893"/>
            <a:chExt cx="2512442" cy="608928"/>
          </a:xfrm>
        </p:grpSpPr>
        <p:sp>
          <p:nvSpPr>
            <p:cNvPr id="117" name="Rectangle 116">
              <a:extLst>
                <a:ext uri="{FF2B5EF4-FFF2-40B4-BE49-F238E27FC236}">
                  <a16:creationId xmlns:a16="http://schemas.microsoft.com/office/drawing/2014/main" id="{7E1C5FD0-F62A-4DFA-8106-90BBD3A24EED}"/>
                </a:ext>
              </a:extLst>
            </p:cNvPr>
            <p:cNvSpPr/>
            <p:nvPr/>
          </p:nvSpPr>
          <p:spPr>
            <a:xfrm>
              <a:off x="12042417" y="1907893"/>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a:solidFill>
                    <a:prstClr val="white"/>
                  </a:solidFill>
                </a:rPr>
                <a:t>Container Instances</a:t>
              </a:r>
            </a:p>
          </p:txBody>
        </p:sp>
        <p:pic>
          <p:nvPicPr>
            <p:cNvPr id="118" name="Picture 2" descr="Image result for azure container instances logo">
              <a:extLst>
                <a:ext uri="{FF2B5EF4-FFF2-40B4-BE49-F238E27FC236}">
                  <a16:creationId xmlns:a16="http://schemas.microsoft.com/office/drawing/2014/main" id="{AE8BB365-8A6F-4011-9CDD-DA5A562A2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1" r="22219"/>
            <a:stretch/>
          </p:blipFill>
          <p:spPr bwMode="auto">
            <a:xfrm>
              <a:off x="12113061" y="1941093"/>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9FF32FEC-AD17-4492-AF7B-3BD913241F9A}"/>
              </a:ext>
            </a:extLst>
          </p:cNvPr>
          <p:cNvGrpSpPr/>
          <p:nvPr/>
        </p:nvGrpSpPr>
        <p:grpSpPr>
          <a:xfrm>
            <a:off x="9475551" y="3765530"/>
            <a:ext cx="2562458" cy="621050"/>
            <a:chOff x="12042417" y="3769446"/>
            <a:chExt cx="2512442" cy="608928"/>
          </a:xfrm>
        </p:grpSpPr>
        <p:sp>
          <p:nvSpPr>
            <p:cNvPr id="120" name="Rectangle 119">
              <a:extLst>
                <a:ext uri="{FF2B5EF4-FFF2-40B4-BE49-F238E27FC236}">
                  <a16:creationId xmlns:a16="http://schemas.microsoft.com/office/drawing/2014/main" id="{F40B1E15-154D-4578-AC59-A24F33BF2DD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Azure Functions</a:t>
              </a:r>
            </a:p>
          </p:txBody>
        </p:sp>
        <p:pic>
          <p:nvPicPr>
            <p:cNvPr id="121" name="Picture 4">
              <a:extLst>
                <a:ext uri="{FF2B5EF4-FFF2-40B4-BE49-F238E27FC236}">
                  <a16:creationId xmlns:a16="http://schemas.microsoft.com/office/drawing/2014/main" id="{C30FABBC-A79D-4DA8-B694-21DBD693E05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0E628F72-9229-411E-9BD5-FC78EBD832C9}"/>
              </a:ext>
            </a:extLst>
          </p:cNvPr>
          <p:cNvGrpSpPr/>
          <p:nvPr/>
        </p:nvGrpSpPr>
        <p:grpSpPr>
          <a:xfrm>
            <a:off x="9475551" y="4397310"/>
            <a:ext cx="2562458" cy="621050"/>
            <a:chOff x="12042417" y="3769446"/>
            <a:chExt cx="2512442" cy="608928"/>
          </a:xfrm>
        </p:grpSpPr>
        <p:sp>
          <p:nvSpPr>
            <p:cNvPr id="123" name="Rectangle 122">
              <a:extLst>
                <a:ext uri="{FF2B5EF4-FFF2-40B4-BE49-F238E27FC236}">
                  <a16:creationId xmlns:a16="http://schemas.microsoft.com/office/drawing/2014/main" id="{DE5174DC-A218-4C5F-926C-390E97524E19}"/>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IoT</a:t>
              </a:r>
            </a:p>
          </p:txBody>
        </p:sp>
        <p:pic>
          <p:nvPicPr>
            <p:cNvPr id="124" name="Picture 4">
              <a:extLst>
                <a:ext uri="{FF2B5EF4-FFF2-40B4-BE49-F238E27FC236}">
                  <a16:creationId xmlns:a16="http://schemas.microsoft.com/office/drawing/2014/main" id="{E8A04FE7-55ED-42CD-8FCA-1DBE7C29273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DFC98EF7-4A12-4F3A-B7A3-1AAEF0527A65}"/>
              </a:ext>
            </a:extLst>
          </p:cNvPr>
          <p:cNvGrpSpPr/>
          <p:nvPr/>
        </p:nvGrpSpPr>
        <p:grpSpPr>
          <a:xfrm>
            <a:off x="9475551" y="5029089"/>
            <a:ext cx="2562458" cy="621050"/>
            <a:chOff x="12042417" y="3769446"/>
            <a:chExt cx="2512442" cy="608928"/>
          </a:xfrm>
        </p:grpSpPr>
        <p:sp>
          <p:nvSpPr>
            <p:cNvPr id="126" name="Rectangle 125">
              <a:extLst>
                <a:ext uri="{FF2B5EF4-FFF2-40B4-BE49-F238E27FC236}">
                  <a16:creationId xmlns:a16="http://schemas.microsoft.com/office/drawing/2014/main" id="{69526366-6C54-4F75-994B-3D0B92AE059A}"/>
                </a:ext>
              </a:extLst>
            </p:cNvPr>
            <p:cNvSpPr/>
            <p:nvPr/>
          </p:nvSpPr>
          <p:spPr>
            <a:xfrm>
              <a:off x="12042417" y="3769446"/>
              <a:ext cx="2512442" cy="608928"/>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07" tIns="0" rIns="0" bIns="0" numCol="1" spcCol="0" rtlCol="0" fromWordArt="0" anchor="ctr" anchorCtr="0" forceAA="0" compatLnSpc="1">
              <a:prstTxWarp prst="textNoShape">
                <a:avLst/>
              </a:prstTxWarp>
              <a:noAutofit/>
            </a:bodyPr>
            <a:lstStyle/>
            <a:p>
              <a:pPr algn="ctr" defTabSz="895870">
                <a:defRPr/>
              </a:pPr>
              <a:r>
                <a:rPr lang="en-US" sz="1598" kern="0" dirty="0">
                  <a:solidFill>
                    <a:prstClr val="white"/>
                  </a:solidFill>
                </a:rPr>
                <a:t>Azure Batch</a:t>
              </a:r>
            </a:p>
          </p:txBody>
        </p:sp>
        <p:pic>
          <p:nvPicPr>
            <p:cNvPr id="127" name="Picture 4">
              <a:extLst>
                <a:ext uri="{FF2B5EF4-FFF2-40B4-BE49-F238E27FC236}">
                  <a16:creationId xmlns:a16="http://schemas.microsoft.com/office/drawing/2014/main" id="{ED90AF1E-4148-477D-A05C-652306F1C28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12219136" y="3851628"/>
              <a:ext cx="438769" cy="438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58926AB-1BC5-4FF9-8C81-A1D5E48DFEDC}"/>
              </a:ext>
            </a:extLst>
          </p:cNvPr>
          <p:cNvGrpSpPr/>
          <p:nvPr/>
        </p:nvGrpSpPr>
        <p:grpSpPr>
          <a:xfrm>
            <a:off x="534738" y="1701524"/>
            <a:ext cx="1483068" cy="1510151"/>
            <a:chOff x="608671" y="1428750"/>
            <a:chExt cx="1483698" cy="1510794"/>
          </a:xfrm>
        </p:grpSpPr>
        <p:sp>
          <p:nvSpPr>
            <p:cNvPr id="103" name="Rounded Rectangle 11">
              <a:extLst>
                <a:ext uri="{FF2B5EF4-FFF2-40B4-BE49-F238E27FC236}">
                  <a16:creationId xmlns:a16="http://schemas.microsoft.com/office/drawing/2014/main" id="{418DBFFB-0F01-405A-A0DA-56DA5E34E995}"/>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70">
                <a:defRPr/>
              </a:pPr>
              <a:endParaRPr lang="en-US" sz="1097" kern="0">
                <a:solidFill>
                  <a:sysClr val="windowText" lastClr="000000"/>
                </a:solidFill>
              </a:endParaRPr>
            </a:p>
          </p:txBody>
        </p:sp>
        <p:sp>
          <p:nvSpPr>
            <p:cNvPr id="104" name="TextBox 103">
              <a:extLst>
                <a:ext uri="{FF2B5EF4-FFF2-40B4-BE49-F238E27FC236}">
                  <a16:creationId xmlns:a16="http://schemas.microsoft.com/office/drawing/2014/main" id="{8C65179E-710B-483F-B1DB-9AF0E2AA1956}"/>
                </a:ext>
              </a:extLst>
            </p:cNvPr>
            <p:cNvSpPr txBox="1"/>
            <p:nvPr/>
          </p:nvSpPr>
          <p:spPr>
            <a:xfrm>
              <a:off x="659206" y="1806524"/>
              <a:ext cx="1375377" cy="876125"/>
            </a:xfrm>
            <a:prstGeom prst="rect">
              <a:avLst/>
            </a:prstGeom>
          </p:spPr>
          <p:txBody>
            <a:bodyPr vert="horz" wrap="square" lIns="91351" tIns="91351" rIns="91351" bIns="91351" rtlCol="0" anchor="t">
              <a:noAutofit/>
            </a:bodyPr>
            <a:lstStyle/>
            <a:p>
              <a:pPr algn="ctr" defTabSz="895870">
                <a:defRPr/>
              </a:pPr>
              <a:r>
                <a:rPr lang="en-US" sz="1598" kern="0">
                  <a:solidFill>
                    <a:prstClr val="white"/>
                  </a:solidFill>
                  <a:ea typeface="Segoe UI" panose="020B0502040204020203" pitchFamily="34" charset="0"/>
                  <a:cs typeface="Segoe UI" panose="020B0502040204020203" pitchFamily="34" charset="0"/>
                </a:rPr>
                <a:t>Source Code Control</a:t>
              </a:r>
            </a:p>
            <a:p>
              <a:pPr algn="ctr" defTabSz="895870">
                <a:defRPr/>
              </a:pPr>
              <a:r>
                <a:rPr lang="en-US" sz="1097" kern="0">
                  <a:solidFill>
                    <a:prstClr val="white"/>
                  </a:solidFill>
                  <a:ea typeface="Segoe UI" panose="020B0502040204020203" pitchFamily="34" charset="0"/>
                  <a:cs typeface="Segoe UI" panose="020B0502040204020203" pitchFamily="34" charset="0"/>
                </a:rPr>
                <a:t>(SCC)</a:t>
              </a:r>
            </a:p>
          </p:txBody>
        </p:sp>
        <p:sp>
          <p:nvSpPr>
            <p:cNvPr id="105" name="TextBox 104">
              <a:extLst>
                <a:ext uri="{FF2B5EF4-FFF2-40B4-BE49-F238E27FC236}">
                  <a16:creationId xmlns:a16="http://schemas.microsoft.com/office/drawing/2014/main" id="{92A74570-8E89-44FF-B32A-1BD441030EBA}"/>
                </a:ext>
              </a:extLst>
            </p:cNvPr>
            <p:cNvSpPr txBox="1"/>
            <p:nvPr/>
          </p:nvSpPr>
          <p:spPr>
            <a:xfrm>
              <a:off x="889041" y="1428750"/>
              <a:ext cx="967141" cy="390626"/>
            </a:xfrm>
            <a:prstGeom prst="rect">
              <a:avLst/>
            </a:prstGeom>
          </p:spPr>
          <p:txBody>
            <a:bodyPr vert="horz" wrap="square" lIns="91351" tIns="91351" rIns="91351" bIns="91351" rtlCol="0" anchor="t">
              <a:noAutofit/>
            </a:bodyPr>
            <a:lstStyle/>
            <a:p>
              <a:pPr marL="233071" indent="-233071" algn="ctr" defTabSz="895870">
                <a:defRPr/>
              </a:pPr>
              <a:endParaRPr lang="en-US" sz="2000" b="1" kern="0">
                <a:solidFill>
                  <a:prstClr val="white"/>
                </a:solidFill>
                <a:ea typeface="Segoe UI" panose="020B0502040204020203"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973CB316-FE7A-49E7-8C62-B72AC082E0E0}"/>
                </a:ext>
              </a:extLst>
            </p:cNvPr>
            <p:cNvPicPr>
              <a:picLocks noChangeAspect="1"/>
            </p:cNvPicPr>
            <p:nvPr/>
          </p:nvPicPr>
          <p:blipFill>
            <a:blip r:embed="rId14"/>
            <a:stretch>
              <a:fillRect/>
            </a:stretch>
          </p:blipFill>
          <p:spPr>
            <a:xfrm>
              <a:off x="679478" y="2532713"/>
              <a:ext cx="360364" cy="358071"/>
            </a:xfrm>
            <a:prstGeom prst="rect">
              <a:avLst/>
            </a:prstGeom>
          </p:spPr>
        </p:pic>
      </p:grpSp>
      <p:pic>
        <p:nvPicPr>
          <p:cNvPr id="95" name="Windows" descr="Related image">
            <a:extLst>
              <a:ext uri="{FF2B5EF4-FFF2-40B4-BE49-F238E27FC236}">
                <a16:creationId xmlns:a16="http://schemas.microsoft.com/office/drawing/2014/main" id="{C5536173-6543-4FB3-970E-CF4265BFD0C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579" t="19617" r="25733" b="15444"/>
          <a:stretch/>
        </p:blipFill>
        <p:spPr bwMode="auto">
          <a:xfrm>
            <a:off x="203419" y="3401399"/>
            <a:ext cx="447398" cy="441558"/>
          </a:xfrm>
          <a:prstGeom prst="rect">
            <a:avLst/>
          </a:prstGeom>
          <a:noFill/>
          <a:extLst>
            <a:ext uri="{909E8E84-426E-40DD-AFC4-6F175D3DCCD1}">
              <a14:hiddenFill xmlns:a14="http://schemas.microsoft.com/office/drawing/2010/main">
                <a:solidFill>
                  <a:srgbClr val="FFFFFF"/>
                </a:solidFill>
              </a14:hiddenFill>
            </a:ext>
          </a:extLst>
        </p:spPr>
      </p:pic>
      <p:pic>
        <p:nvPicPr>
          <p:cNvPr id="96" name="Linux" descr="Image result for linux icon">
            <a:extLst>
              <a:ext uri="{FF2B5EF4-FFF2-40B4-BE49-F238E27FC236}">
                <a16:creationId xmlns:a16="http://schemas.microsoft.com/office/drawing/2014/main" id="{24AA1740-3994-45E1-9EE8-BFEDEDA677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646" y="3407707"/>
            <a:ext cx="428943" cy="428943"/>
          </a:xfrm>
          <a:prstGeom prst="rect">
            <a:avLst/>
          </a:prstGeom>
          <a:noFill/>
          <a:extLst>
            <a:ext uri="{909E8E84-426E-40DD-AFC4-6F175D3DCCD1}">
              <a14:hiddenFill xmlns:a14="http://schemas.microsoft.com/office/drawing/2010/main">
                <a:solidFill>
                  <a:srgbClr val="FFFFFF"/>
                </a:solidFill>
              </a14:hiddenFill>
            </a:ext>
          </a:extLst>
        </p:spPr>
      </p:pic>
      <p:pic>
        <p:nvPicPr>
          <p:cNvPr id="97" name="IoT">
            <a:extLst>
              <a:ext uri="{FF2B5EF4-FFF2-40B4-BE49-F238E27FC236}">
                <a16:creationId xmlns:a16="http://schemas.microsoft.com/office/drawing/2014/main" id="{C9F3F5A4-1242-4E07-9C75-250CFA43F2E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203366" y="3398426"/>
            <a:ext cx="447504" cy="447504"/>
          </a:xfrm>
          <a:prstGeom prst="rect">
            <a:avLst/>
          </a:prstGeom>
          <a:noFill/>
          <a:extLst>
            <a:ext uri="{909E8E84-426E-40DD-AFC4-6F175D3DCCD1}">
              <a14:hiddenFill xmlns:a14="http://schemas.microsoft.com/office/drawing/2010/main">
                <a:solidFill>
                  <a:srgbClr val="FFFFFF"/>
                </a:solidFill>
              </a14:hiddenFill>
            </a:ext>
          </a:extLst>
        </p:spPr>
      </p:pic>
      <p:sp>
        <p:nvSpPr>
          <p:cNvPr id="98" name=".NET">
            <a:extLst>
              <a:ext uri="{FF2B5EF4-FFF2-40B4-BE49-F238E27FC236}">
                <a16:creationId xmlns:a16="http://schemas.microsoft.com/office/drawing/2014/main" id="{C2BE41CC-33A5-41FA-952B-4047FED4A29E}"/>
              </a:ext>
            </a:extLst>
          </p:cNvPr>
          <p:cNvSpPr/>
          <p:nvPr/>
        </p:nvSpPr>
        <p:spPr>
          <a:xfrm>
            <a:off x="108963" y="3433835"/>
            <a:ext cx="713608" cy="382308"/>
          </a:xfrm>
          <a:prstGeom prst="rect">
            <a:avLst/>
          </a:prstGeom>
        </p:spPr>
        <p:txBody>
          <a:bodyPr wrap="none">
            <a:spAutoFit/>
          </a:bodyPr>
          <a:lstStyle/>
          <a:p>
            <a:r>
              <a:rPr lang="en-US" sz="1836" b="1" dirty="0"/>
              <a:t>.NET</a:t>
            </a:r>
          </a:p>
        </p:txBody>
      </p:sp>
      <p:pic>
        <p:nvPicPr>
          <p:cNvPr id="99" name="Java" descr="Image result for java icon">
            <a:extLst>
              <a:ext uri="{FF2B5EF4-FFF2-40B4-BE49-F238E27FC236}">
                <a16:creationId xmlns:a16="http://schemas.microsoft.com/office/drawing/2014/main" id="{16ED1629-3F75-4FCA-BAE5-29ACCCC878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150" y="3276210"/>
            <a:ext cx="691934" cy="69193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Container Lifecycle Primitives</a:t>
            </a:r>
          </a:p>
        </p:txBody>
      </p:sp>
      <p:grpSp>
        <p:nvGrpSpPr>
          <p:cNvPr id="422" name="Group 421">
            <a:extLst>
              <a:ext uri="{FF2B5EF4-FFF2-40B4-BE49-F238E27FC236}">
                <a16:creationId xmlns:a16="http://schemas.microsoft.com/office/drawing/2014/main" id="{C1076CBC-4A3E-48F3-BF42-5701321D3E20}"/>
              </a:ext>
            </a:extLst>
          </p:cNvPr>
          <p:cNvGrpSpPr/>
          <p:nvPr/>
        </p:nvGrpSpPr>
        <p:grpSpPr>
          <a:xfrm>
            <a:off x="179183" y="5011973"/>
            <a:ext cx="2619984" cy="1814000"/>
            <a:chOff x="173917" y="4914564"/>
            <a:chExt cx="2569574" cy="1779099"/>
          </a:xfrm>
        </p:grpSpPr>
        <p:grpSp>
          <p:nvGrpSpPr>
            <p:cNvPr id="423" name="Group 422">
              <a:extLst>
                <a:ext uri="{FF2B5EF4-FFF2-40B4-BE49-F238E27FC236}">
                  <a16:creationId xmlns:a16="http://schemas.microsoft.com/office/drawing/2014/main" id="{367125B4-DE00-4BDD-9235-6D40BFD8F166}"/>
                </a:ext>
              </a:extLst>
            </p:cNvPr>
            <p:cNvGrpSpPr/>
            <p:nvPr/>
          </p:nvGrpSpPr>
          <p:grpSpPr>
            <a:xfrm>
              <a:off x="173917" y="4942033"/>
              <a:ext cx="2569574" cy="1751630"/>
              <a:chOff x="252964" y="4780912"/>
              <a:chExt cx="2621099" cy="1786754"/>
            </a:xfrm>
          </p:grpSpPr>
          <p:sp>
            <p:nvSpPr>
              <p:cNvPr id="425" name="Rounded Rectangle 11">
                <a:extLst>
                  <a:ext uri="{FF2B5EF4-FFF2-40B4-BE49-F238E27FC236}">
                    <a16:creationId xmlns:a16="http://schemas.microsoft.com/office/drawing/2014/main" id="{25434529-B527-4861-94C8-9B7CE6287403}"/>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grpSp>
            <p:nvGrpSpPr>
              <p:cNvPr id="426" name="Group 425">
                <a:extLst>
                  <a:ext uri="{FF2B5EF4-FFF2-40B4-BE49-F238E27FC236}">
                    <a16:creationId xmlns:a16="http://schemas.microsoft.com/office/drawing/2014/main" id="{874B7D0F-DAF7-4038-BF10-EB1E893528B7}"/>
                  </a:ext>
                </a:extLst>
              </p:cNvPr>
              <p:cNvGrpSpPr/>
              <p:nvPr/>
            </p:nvGrpSpPr>
            <p:grpSpPr>
              <a:xfrm>
                <a:off x="1756065" y="5902498"/>
                <a:ext cx="658373" cy="378242"/>
                <a:chOff x="2195243" y="5902498"/>
                <a:chExt cx="658373" cy="378242"/>
              </a:xfrm>
            </p:grpSpPr>
            <p:sp>
              <p:nvSpPr>
                <p:cNvPr id="438" name="Rectangle 30">
                  <a:extLst>
                    <a:ext uri="{FF2B5EF4-FFF2-40B4-BE49-F238E27FC236}">
                      <a16:creationId xmlns:a16="http://schemas.microsoft.com/office/drawing/2014/main" id="{405596C5-7195-4E1C-9925-912A0213F7C2}"/>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9" name="Oval 31">
                  <a:extLst>
                    <a:ext uri="{FF2B5EF4-FFF2-40B4-BE49-F238E27FC236}">
                      <a16:creationId xmlns:a16="http://schemas.microsoft.com/office/drawing/2014/main" id="{0874789B-55C0-4204-9BCB-41E5B06258B6}"/>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0" name="Rectangle 32">
                  <a:extLst>
                    <a:ext uri="{FF2B5EF4-FFF2-40B4-BE49-F238E27FC236}">
                      <a16:creationId xmlns:a16="http://schemas.microsoft.com/office/drawing/2014/main" id="{77A4B491-A5F2-4644-979C-935CE6D5B2FC}"/>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1" name="Freeform 33">
                  <a:extLst>
                    <a:ext uri="{FF2B5EF4-FFF2-40B4-BE49-F238E27FC236}">
                      <a16:creationId xmlns:a16="http://schemas.microsoft.com/office/drawing/2014/main" id="{CF6CA24C-F594-46C8-8ABF-826691FD57AA}"/>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2" name="Freeform 38">
                  <a:extLst>
                    <a:ext uri="{FF2B5EF4-FFF2-40B4-BE49-F238E27FC236}">
                      <a16:creationId xmlns:a16="http://schemas.microsoft.com/office/drawing/2014/main" id="{3DC52C5F-5424-46B9-88AE-42975EC03F41}"/>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43" name="Freeform 39">
                  <a:extLst>
                    <a:ext uri="{FF2B5EF4-FFF2-40B4-BE49-F238E27FC236}">
                      <a16:creationId xmlns:a16="http://schemas.microsoft.com/office/drawing/2014/main" id="{1A48F4D9-8A57-47AC-9092-31C5572993C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909608E9-7886-4794-A75E-824B855BD18B}"/>
                  </a:ext>
                </a:extLst>
              </p:cNvPr>
              <p:cNvGrpSpPr/>
              <p:nvPr/>
            </p:nvGrpSpPr>
            <p:grpSpPr>
              <a:xfrm>
                <a:off x="606413" y="5902498"/>
                <a:ext cx="658373" cy="378242"/>
                <a:chOff x="1392286" y="5902498"/>
                <a:chExt cx="658373" cy="378242"/>
              </a:xfrm>
            </p:grpSpPr>
            <p:sp>
              <p:nvSpPr>
                <p:cNvPr id="430" name="Rectangle 34">
                  <a:extLst>
                    <a:ext uri="{FF2B5EF4-FFF2-40B4-BE49-F238E27FC236}">
                      <a16:creationId xmlns:a16="http://schemas.microsoft.com/office/drawing/2014/main" id="{42769254-4BE7-4ED4-B906-0ACFE054291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1" name="Oval 35">
                  <a:extLst>
                    <a:ext uri="{FF2B5EF4-FFF2-40B4-BE49-F238E27FC236}">
                      <a16:creationId xmlns:a16="http://schemas.microsoft.com/office/drawing/2014/main" id="{D3691325-86B2-4D07-BFF0-B243DEE6A829}"/>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2" name="Rectangle 36">
                  <a:extLst>
                    <a:ext uri="{FF2B5EF4-FFF2-40B4-BE49-F238E27FC236}">
                      <a16:creationId xmlns:a16="http://schemas.microsoft.com/office/drawing/2014/main" id="{CD45FF50-3410-456F-BA14-F3DB27E4BCD3}"/>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3" name="Freeform 37">
                  <a:extLst>
                    <a:ext uri="{FF2B5EF4-FFF2-40B4-BE49-F238E27FC236}">
                      <a16:creationId xmlns:a16="http://schemas.microsoft.com/office/drawing/2014/main" id="{69B2D367-825F-4F17-ACA8-3F9D646CD6C0}"/>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4" name="Freeform 40">
                  <a:extLst>
                    <a:ext uri="{FF2B5EF4-FFF2-40B4-BE49-F238E27FC236}">
                      <a16:creationId xmlns:a16="http://schemas.microsoft.com/office/drawing/2014/main" id="{29D0DEC2-E5DA-4772-BAE8-14E9512FBE06}"/>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5" name="Freeform 41">
                  <a:extLst>
                    <a:ext uri="{FF2B5EF4-FFF2-40B4-BE49-F238E27FC236}">
                      <a16:creationId xmlns:a16="http://schemas.microsoft.com/office/drawing/2014/main" id="{D50F5727-7F87-4E0D-AFEB-5FC97868373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6" name="Freeform 42">
                  <a:extLst>
                    <a:ext uri="{FF2B5EF4-FFF2-40B4-BE49-F238E27FC236}">
                      <a16:creationId xmlns:a16="http://schemas.microsoft.com/office/drawing/2014/main" id="{CCB18705-0B60-4350-BF2B-9A638B56DE1D}"/>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sp>
              <p:nvSpPr>
                <p:cNvPr id="437" name="Freeform 43">
                  <a:extLst>
                    <a:ext uri="{FF2B5EF4-FFF2-40B4-BE49-F238E27FC236}">
                      <a16:creationId xmlns:a16="http://schemas.microsoft.com/office/drawing/2014/main" id="{6976B09C-DFBF-432B-8FE8-DB81A450FCC1}"/>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sp>
            <p:nvSpPr>
              <p:cNvPr id="428" name="TextBox 427">
                <a:extLst>
                  <a:ext uri="{FF2B5EF4-FFF2-40B4-BE49-F238E27FC236}">
                    <a16:creationId xmlns:a16="http://schemas.microsoft.com/office/drawing/2014/main" id="{D42FAE1D-3332-421F-8B41-F6AFC62DCD9C}"/>
                  </a:ext>
                </a:extLst>
              </p:cNvPr>
              <p:cNvSpPr txBox="1"/>
              <p:nvPr/>
            </p:nvSpPr>
            <p:spPr>
              <a:xfrm>
                <a:off x="252964" y="4876684"/>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pic>
            <p:nvPicPr>
              <p:cNvPr id="429" name="Picture 4" descr="https://zapier.cachefly.net/storage/services/59152a3a91bfe0ddd2fc9b978448593a.128x128.png">
                <a:extLst>
                  <a:ext uri="{FF2B5EF4-FFF2-40B4-BE49-F238E27FC236}">
                    <a16:creationId xmlns:a16="http://schemas.microsoft.com/office/drawing/2014/main" id="{B7B88471-6367-4628-B743-08F6C8081E1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24" name="Rectangle 423">
              <a:extLst>
                <a:ext uri="{FF2B5EF4-FFF2-40B4-BE49-F238E27FC236}">
                  <a16:creationId xmlns:a16="http://schemas.microsoft.com/office/drawing/2014/main" id="{3DEBE045-E0A2-47BC-9311-13E72C7BB96B}"/>
                </a:ext>
              </a:extLst>
            </p:cNvPr>
            <p:cNvSpPr/>
            <p:nvPr/>
          </p:nvSpPr>
          <p:spPr>
            <a:xfrm>
              <a:off x="207764" y="4914564"/>
              <a:ext cx="1097365" cy="292022"/>
            </a:xfrm>
            <a:prstGeom prst="rect">
              <a:avLst/>
            </a:prstGeom>
          </p:spPr>
          <p:txBody>
            <a:bodyPr wrap="square">
              <a:spAutoFit/>
            </a:bodyPr>
            <a:lstStyle/>
            <a:p>
              <a:pPr defTabSz="913851">
                <a:defRPr/>
              </a:pPr>
              <a:r>
                <a:rPr lang="en-US" sz="1297" i="1" kern="0">
                  <a:solidFill>
                    <a:prstClr val="white"/>
                  </a:solidFill>
                  <a:latin typeface="Calibri" panose="020F0502020204030204"/>
                  <a:ea typeface="Segoe UI" panose="020B0502040204020203" pitchFamily="34" charset="0"/>
                  <a:cs typeface="Segoe UI" panose="020B0502040204020203" pitchFamily="34" charset="0"/>
                </a:rPr>
                <a:t>Inner-Loop</a:t>
              </a:r>
            </a:p>
          </p:txBody>
        </p:sp>
      </p:grpSp>
      <p:grpSp>
        <p:nvGrpSpPr>
          <p:cNvPr id="444" name="Group 443">
            <a:extLst>
              <a:ext uri="{FF2B5EF4-FFF2-40B4-BE49-F238E27FC236}">
                <a16:creationId xmlns:a16="http://schemas.microsoft.com/office/drawing/2014/main" id="{E3E54CA0-0F2A-46AD-B75E-DD6994C3882A}"/>
              </a:ext>
            </a:extLst>
          </p:cNvPr>
          <p:cNvGrpSpPr/>
          <p:nvPr/>
        </p:nvGrpSpPr>
        <p:grpSpPr>
          <a:xfrm>
            <a:off x="2703017" y="1672721"/>
            <a:ext cx="1483068" cy="1526676"/>
            <a:chOff x="2777875" y="1412218"/>
            <a:chExt cx="1483698" cy="1527326"/>
          </a:xfrm>
        </p:grpSpPr>
        <p:sp>
          <p:nvSpPr>
            <p:cNvPr id="445" name="Rounded Rectangle 12">
              <a:extLst>
                <a:ext uri="{FF2B5EF4-FFF2-40B4-BE49-F238E27FC236}">
                  <a16:creationId xmlns:a16="http://schemas.microsoft.com/office/drawing/2014/main" id="{2F34B05D-8ADD-4C5B-ABB0-B7C6522DDC12}"/>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46" name="TextBox 445">
              <a:extLst>
                <a:ext uri="{FF2B5EF4-FFF2-40B4-BE49-F238E27FC236}">
                  <a16:creationId xmlns:a16="http://schemas.microsoft.com/office/drawing/2014/main" id="{B36129F8-ECBE-4B35-9E88-D6C86B79FC18}"/>
                </a:ext>
              </a:extLst>
            </p:cNvPr>
            <p:cNvSpPr txBox="1"/>
            <p:nvPr/>
          </p:nvSpPr>
          <p:spPr>
            <a:xfrm>
              <a:off x="2825969" y="1794022"/>
              <a:ext cx="1387510" cy="899200"/>
            </a:xfrm>
            <a:prstGeom prst="rect">
              <a:avLst/>
            </a:prstGeom>
          </p:spPr>
          <p:txBody>
            <a:bodyPr vert="horz" wrap="square" lIns="91351" tIns="91351" rIns="91351" bIns="91351" rtlCol="0" anchor="t">
              <a:noAutofit/>
            </a:bodyPr>
            <a:lstStyle/>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Build/CI,</a:t>
              </a:r>
            </a:p>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Integrate,</a:t>
              </a:r>
            </a:p>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447" name="TextBox 446">
              <a:extLst>
                <a:ext uri="{FF2B5EF4-FFF2-40B4-BE49-F238E27FC236}">
                  <a16:creationId xmlns:a16="http://schemas.microsoft.com/office/drawing/2014/main" id="{9EF8D2C1-5C7B-41D7-B735-BB54795DBA25}"/>
                </a:ext>
              </a:extLst>
            </p:cNvPr>
            <p:cNvSpPr txBox="1"/>
            <p:nvPr/>
          </p:nvSpPr>
          <p:spPr>
            <a:xfrm>
              <a:off x="3081795" y="1412218"/>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grpSp>
      <p:sp>
        <p:nvSpPr>
          <p:cNvPr id="448" name="AutoShape 21">
            <a:extLst>
              <a:ext uri="{FF2B5EF4-FFF2-40B4-BE49-F238E27FC236}">
                <a16:creationId xmlns:a16="http://schemas.microsoft.com/office/drawing/2014/main" id="{E07B7679-66C8-4B5E-803F-CAEC732B196D}"/>
              </a:ext>
            </a:extLst>
          </p:cNvPr>
          <p:cNvSpPr>
            <a:spLocks noChangeAspect="1" noChangeArrowheads="1" noTextEdit="1"/>
          </p:cNvSpPr>
          <p:nvPr/>
        </p:nvSpPr>
        <p:spPr bwMode="auto">
          <a:xfrm>
            <a:off x="399804" y="5412524"/>
            <a:ext cx="2233645" cy="144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51">
              <a:defRPr/>
            </a:pPr>
            <a:endParaRPr lang="en-US" kern="0">
              <a:solidFill>
                <a:sysClr val="windowText" lastClr="000000"/>
              </a:solidFill>
              <a:latin typeface="Calibri" panose="020F0502020204030204"/>
            </a:endParaRPr>
          </a:p>
        </p:txBody>
      </p:sp>
      <p:grpSp>
        <p:nvGrpSpPr>
          <p:cNvPr id="450" name="Group 449">
            <a:extLst>
              <a:ext uri="{FF2B5EF4-FFF2-40B4-BE49-F238E27FC236}">
                <a16:creationId xmlns:a16="http://schemas.microsoft.com/office/drawing/2014/main" id="{B7CAE449-32B1-49F3-9A20-8329361474CA}"/>
              </a:ext>
            </a:extLst>
          </p:cNvPr>
          <p:cNvGrpSpPr/>
          <p:nvPr/>
        </p:nvGrpSpPr>
        <p:grpSpPr>
          <a:xfrm>
            <a:off x="824420" y="5372701"/>
            <a:ext cx="1330962" cy="899067"/>
            <a:chOff x="1883426" y="5104140"/>
            <a:chExt cx="1331530" cy="899450"/>
          </a:xfrm>
        </p:grpSpPr>
        <p:pic>
          <p:nvPicPr>
            <p:cNvPr id="451" name="Picture 450">
              <a:extLst>
                <a:ext uri="{FF2B5EF4-FFF2-40B4-BE49-F238E27FC236}">
                  <a16:creationId xmlns:a16="http://schemas.microsoft.com/office/drawing/2014/main" id="{FE90922A-247A-42B4-A972-AE4D108EE6FF}"/>
                </a:ext>
              </a:extLst>
            </p:cNvPr>
            <p:cNvPicPr>
              <a:picLocks noChangeAspect="1"/>
            </p:cNvPicPr>
            <p:nvPr/>
          </p:nvPicPr>
          <p:blipFill>
            <a:blip r:embed="rId19"/>
            <a:stretch>
              <a:fillRect/>
            </a:stretch>
          </p:blipFill>
          <p:spPr>
            <a:xfrm>
              <a:off x="2145264" y="5243497"/>
              <a:ext cx="668742" cy="618646"/>
            </a:xfrm>
            <a:prstGeom prst="rect">
              <a:avLst/>
            </a:prstGeom>
          </p:spPr>
        </p:pic>
        <p:sp>
          <p:nvSpPr>
            <p:cNvPr id="452" name="Rectangle 451">
              <a:extLst>
                <a:ext uri="{FF2B5EF4-FFF2-40B4-BE49-F238E27FC236}">
                  <a16:creationId xmlns:a16="http://schemas.microsoft.com/office/drawing/2014/main" id="{CF74ED06-23BA-4839-AC54-44835D9FD686}"/>
                </a:ext>
              </a:extLst>
            </p:cNvPr>
            <p:cNvSpPr/>
            <p:nvPr/>
          </p:nvSpPr>
          <p:spPr>
            <a:xfrm>
              <a:off x="1883426" y="5483572"/>
              <a:ext cx="245341"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Code</a:t>
              </a:r>
            </a:p>
          </p:txBody>
        </p:sp>
        <p:sp>
          <p:nvSpPr>
            <p:cNvPr id="453" name="Rectangle 452">
              <a:extLst>
                <a:ext uri="{FF2B5EF4-FFF2-40B4-BE49-F238E27FC236}">
                  <a16:creationId xmlns:a16="http://schemas.microsoft.com/office/drawing/2014/main" id="{AF5D07FE-1A7B-4FE0-8709-31D9067ED4E0}"/>
                </a:ext>
              </a:extLst>
            </p:cNvPr>
            <p:cNvSpPr/>
            <p:nvPr/>
          </p:nvSpPr>
          <p:spPr>
            <a:xfrm>
              <a:off x="2379447" y="5104140"/>
              <a:ext cx="188096"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Run</a:t>
              </a:r>
            </a:p>
          </p:txBody>
        </p:sp>
        <p:sp>
          <p:nvSpPr>
            <p:cNvPr id="454" name="Rectangle 453">
              <a:extLst>
                <a:ext uri="{FF2B5EF4-FFF2-40B4-BE49-F238E27FC236}">
                  <a16:creationId xmlns:a16="http://schemas.microsoft.com/office/drawing/2014/main" id="{06DB2DA2-15C1-4FB2-AF4D-715EB7CFB0CA}"/>
                </a:ext>
              </a:extLst>
            </p:cNvPr>
            <p:cNvSpPr/>
            <p:nvPr/>
          </p:nvSpPr>
          <p:spPr>
            <a:xfrm>
              <a:off x="2817502" y="5483572"/>
              <a:ext cx="397454"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Validate</a:t>
              </a:r>
            </a:p>
          </p:txBody>
        </p:sp>
        <p:sp>
          <p:nvSpPr>
            <p:cNvPr id="455" name="Rectangle 454">
              <a:extLst>
                <a:ext uri="{FF2B5EF4-FFF2-40B4-BE49-F238E27FC236}">
                  <a16:creationId xmlns:a16="http://schemas.microsoft.com/office/drawing/2014/main" id="{8C4839E7-E838-483D-8079-6FA4EB5640E1}"/>
                </a:ext>
              </a:extLst>
            </p:cNvPr>
            <p:cNvSpPr/>
            <p:nvPr/>
          </p:nvSpPr>
          <p:spPr>
            <a:xfrm>
              <a:off x="2308916" y="5862142"/>
              <a:ext cx="310767" cy="141448"/>
            </a:xfrm>
            <a:prstGeom prst="rect">
              <a:avLst/>
            </a:prstGeom>
          </p:spPr>
          <p:txBody>
            <a:bodyPr wrap="none" lIns="0" tIns="0" rIns="0" bIns="0">
              <a:spAutoFit/>
            </a:bodyPr>
            <a:lstStyle/>
            <a:p>
              <a:pPr defTabSz="913851">
                <a:defRPr/>
              </a:pPr>
              <a:r>
                <a:rPr lang="en-US" sz="901" kern="0">
                  <a:solidFill>
                    <a:prstClr val="white"/>
                  </a:solidFill>
                  <a:latin typeface="Calibri" panose="020F0502020204030204"/>
                  <a:ea typeface="Segoe UI" panose="020B0502040204020203" pitchFamily="34" charset="0"/>
                  <a:cs typeface="Segoe UI" panose="020B0502040204020203" pitchFamily="34" charset="0"/>
                </a:rPr>
                <a:t>Debug</a:t>
              </a:r>
            </a:p>
          </p:txBody>
        </p:sp>
      </p:grpSp>
      <p:grpSp>
        <p:nvGrpSpPr>
          <p:cNvPr id="456" name="Group 455">
            <a:extLst>
              <a:ext uri="{FF2B5EF4-FFF2-40B4-BE49-F238E27FC236}">
                <a16:creationId xmlns:a16="http://schemas.microsoft.com/office/drawing/2014/main" id="{E370B941-776D-417C-91BB-2422AD2612AE}"/>
              </a:ext>
            </a:extLst>
          </p:cNvPr>
          <p:cNvGrpSpPr/>
          <p:nvPr/>
        </p:nvGrpSpPr>
        <p:grpSpPr>
          <a:xfrm>
            <a:off x="4898972" y="1648220"/>
            <a:ext cx="1483068" cy="1551174"/>
            <a:chOff x="4974763" y="1387710"/>
            <a:chExt cx="1483698" cy="1551834"/>
          </a:xfrm>
        </p:grpSpPr>
        <p:sp>
          <p:nvSpPr>
            <p:cNvPr id="457" name="Rounded Rectangle 12">
              <a:extLst>
                <a:ext uri="{FF2B5EF4-FFF2-40B4-BE49-F238E27FC236}">
                  <a16:creationId xmlns:a16="http://schemas.microsoft.com/office/drawing/2014/main" id="{6BA09A36-AAE7-4DFA-8D0C-4ACCE8602C7D}"/>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58" name="TextBox 457">
              <a:extLst>
                <a:ext uri="{FF2B5EF4-FFF2-40B4-BE49-F238E27FC236}">
                  <a16:creationId xmlns:a16="http://schemas.microsoft.com/office/drawing/2014/main" id="{C139C409-162C-49E6-8317-818E6A693E41}"/>
                </a:ext>
              </a:extLst>
            </p:cNvPr>
            <p:cNvSpPr txBox="1"/>
            <p:nvPr/>
          </p:nvSpPr>
          <p:spPr>
            <a:xfrm>
              <a:off x="5150687" y="1935424"/>
              <a:ext cx="1240480" cy="310392"/>
            </a:xfrm>
            <a:prstGeom prst="rect">
              <a:avLst/>
            </a:prstGeom>
          </p:spPr>
          <p:txBody>
            <a:bodyPr vert="horz" wrap="square" lIns="91351" tIns="91351" rIns="91351" bIns="91351" rtlCol="0" anchor="t">
              <a:noAutofit/>
            </a:bodyPr>
            <a:lstStyle/>
            <a:p>
              <a:pPr marL="233064" indent="-233064" algn="ctr" defTabSz="895849">
                <a:defRPr/>
              </a:pPr>
              <a:r>
                <a:rPr lang="en-US" sz="1598" kern="0">
                  <a:solidFill>
                    <a:prstClr val="white"/>
                  </a:solidFill>
                  <a:latin typeface="Calibri" panose="020F0502020204030204"/>
                  <a:ea typeface="Segoe UI" panose="020B0502040204020203" pitchFamily="34" charset="0"/>
                  <a:cs typeface="Segoe UI" panose="020B0502040204020203" pitchFamily="34" charset="0"/>
                </a:rPr>
                <a:t>CD, Deploy</a:t>
              </a:r>
            </a:p>
          </p:txBody>
        </p:sp>
        <p:sp>
          <p:nvSpPr>
            <p:cNvPr id="459" name="TextBox 458">
              <a:extLst>
                <a:ext uri="{FF2B5EF4-FFF2-40B4-BE49-F238E27FC236}">
                  <a16:creationId xmlns:a16="http://schemas.microsoft.com/office/drawing/2014/main" id="{0AE8E7BC-928C-4FBD-8548-D6AE39C569C9}"/>
                </a:ext>
              </a:extLst>
            </p:cNvPr>
            <p:cNvSpPr txBox="1"/>
            <p:nvPr/>
          </p:nvSpPr>
          <p:spPr>
            <a:xfrm>
              <a:off x="5223238" y="1387710"/>
              <a:ext cx="967141" cy="390626"/>
            </a:xfrm>
            <a:prstGeom prst="rect">
              <a:avLst/>
            </a:prstGeom>
          </p:spPr>
          <p:txBody>
            <a:bodyPr vert="horz" wrap="square" lIns="91351" tIns="91351" rIns="91351" bIns="91351" rtlCol="0" anchor="t">
              <a:noAutofit/>
            </a:bodyPr>
            <a:lstStyle/>
            <a:p>
              <a:pPr marL="233064" indent="-233064" algn="ctr" defTabSz="895849">
                <a:defRPr/>
              </a:pPr>
              <a:endParaRPr lang="en-US" sz="2000" b="1" kern="0">
                <a:solidFill>
                  <a:prstClr val="white"/>
                </a:solidFill>
                <a:latin typeface="Calibri" panose="020F0502020204030204"/>
                <a:ea typeface="Segoe UI" panose="020B0502040204020203" pitchFamily="34" charset="0"/>
                <a:cs typeface="Segoe UI" panose="020B0502040204020203" pitchFamily="34" charset="0"/>
              </a:endParaRPr>
            </a:p>
          </p:txBody>
        </p:sp>
      </p:grpSp>
      <p:grpSp>
        <p:nvGrpSpPr>
          <p:cNvPr id="460" name="Group 459">
            <a:extLst>
              <a:ext uri="{FF2B5EF4-FFF2-40B4-BE49-F238E27FC236}">
                <a16:creationId xmlns:a16="http://schemas.microsoft.com/office/drawing/2014/main" id="{65562474-5C45-47FC-842A-5B200C60BD48}"/>
              </a:ext>
            </a:extLst>
          </p:cNvPr>
          <p:cNvGrpSpPr/>
          <p:nvPr/>
        </p:nvGrpSpPr>
        <p:grpSpPr>
          <a:xfrm>
            <a:off x="2523024" y="3405506"/>
            <a:ext cx="3816019" cy="1607148"/>
            <a:chOff x="2472663" y="3339013"/>
            <a:chExt cx="3742594" cy="1576225"/>
          </a:xfrm>
        </p:grpSpPr>
        <p:sp>
          <p:nvSpPr>
            <p:cNvPr id="461" name="Rounded Rectangle 12">
              <a:extLst>
                <a:ext uri="{FF2B5EF4-FFF2-40B4-BE49-F238E27FC236}">
                  <a16:creationId xmlns:a16="http://schemas.microsoft.com/office/drawing/2014/main" id="{05192387-F7D5-4C8B-84CD-3897871BD71E}"/>
                </a:ext>
              </a:extLst>
            </p:cNvPr>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462" name="Rectangle 461">
              <a:extLst>
                <a:ext uri="{FF2B5EF4-FFF2-40B4-BE49-F238E27FC236}">
                  <a16:creationId xmlns:a16="http://schemas.microsoft.com/office/drawing/2014/main" id="{EAB6DE45-BABC-4F25-8C06-FF4B0C2BD7A5}"/>
                </a:ext>
              </a:extLst>
            </p:cNvPr>
            <p:cNvSpPr/>
            <p:nvPr/>
          </p:nvSpPr>
          <p:spPr>
            <a:xfrm>
              <a:off x="4708935" y="4175695"/>
              <a:ext cx="1066970" cy="406380"/>
            </a:xfrm>
            <a:prstGeom prst="rect">
              <a:avLst/>
            </a:prstGeom>
          </p:spPr>
          <p:txBody>
            <a:bodyPr wrap="square">
              <a:spAutoFit/>
            </a:bodyPr>
            <a:lstStyle/>
            <a:p>
              <a:pPr algn="ctr" defTabSz="913851">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pic>
          <p:nvPicPr>
            <p:cNvPr id="463" name="ACR">
              <a:extLst>
                <a:ext uri="{FF2B5EF4-FFF2-40B4-BE49-F238E27FC236}">
                  <a16:creationId xmlns:a16="http://schemas.microsoft.com/office/drawing/2014/main" id="{666E99BF-0528-46A0-A2F6-02601132F124}"/>
                </a:ext>
              </a:extLst>
            </p:cNvPr>
            <p:cNvPicPr>
              <a:picLocks noChangeAspect="1"/>
            </p:cNvPicPr>
            <p:nvPr/>
          </p:nvPicPr>
          <p:blipFill>
            <a:blip r:embed="rId20"/>
            <a:stretch>
              <a:fillRect/>
            </a:stretch>
          </p:blipFill>
          <p:spPr>
            <a:xfrm>
              <a:off x="4941259" y="3746555"/>
              <a:ext cx="554779" cy="554779"/>
            </a:xfrm>
            <a:prstGeom prst="rect">
              <a:avLst/>
            </a:prstGeom>
          </p:spPr>
        </p:pic>
        <p:sp>
          <p:nvSpPr>
            <p:cNvPr id="464" name="Lightning Bolt 463">
              <a:extLst>
                <a:ext uri="{FF2B5EF4-FFF2-40B4-BE49-F238E27FC236}">
                  <a16:creationId xmlns:a16="http://schemas.microsoft.com/office/drawing/2014/main" id="{18A345C2-E975-4CAD-A6C3-A51639520058}"/>
                </a:ext>
              </a:extLst>
            </p:cNvPr>
            <p:cNvSpPr/>
            <p:nvPr/>
          </p:nvSpPr>
          <p:spPr>
            <a:xfrm>
              <a:off x="5481892" y="381114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465" name="Rectangle 464">
              <a:extLst>
                <a:ext uri="{FF2B5EF4-FFF2-40B4-BE49-F238E27FC236}">
                  <a16:creationId xmlns:a16="http://schemas.microsoft.com/office/drawing/2014/main" id="{9ADE7C29-AD9A-4D02-96D0-0B4C440A0A8C}"/>
                </a:ext>
              </a:extLst>
            </p:cNvPr>
            <p:cNvSpPr/>
            <p:nvPr/>
          </p:nvSpPr>
          <p:spPr>
            <a:xfrm>
              <a:off x="2472663" y="4508858"/>
              <a:ext cx="1066970" cy="406380"/>
            </a:xfrm>
            <a:prstGeom prst="rect">
              <a:avLst/>
            </a:prstGeom>
          </p:spPr>
          <p:txBody>
            <a:bodyPr wrap="square">
              <a:spAutoFit/>
            </a:bodyPr>
            <a:lstStyle/>
            <a:p>
              <a:pPr algn="ctr" defTabSz="913851">
                <a:defRPr/>
              </a:pPr>
              <a:r>
                <a:rPr lang="en-US" sz="1020" kern="0">
                  <a:solidFill>
                    <a:prstClr val="white"/>
                  </a:solidFill>
                  <a:latin typeface="Calibri" panose="020F0502020204030204"/>
                  <a:ea typeface="Segoe UI" panose="020B0502040204020203" pitchFamily="34" charset="0"/>
                  <a:cs typeface="Segoe UI" panose="020B0502040204020203" pitchFamily="34" charset="0"/>
                </a:rPr>
                <a:t>Azure Container Registry</a:t>
              </a:r>
            </a:p>
          </p:txBody>
        </p:sp>
      </p:grpSp>
      <p:grpSp>
        <p:nvGrpSpPr>
          <p:cNvPr id="466" name="Group 465">
            <a:extLst>
              <a:ext uri="{FF2B5EF4-FFF2-40B4-BE49-F238E27FC236}">
                <a16:creationId xmlns:a16="http://schemas.microsoft.com/office/drawing/2014/main" id="{336CAAB2-A41F-485B-8EFF-1870A0C798C9}"/>
              </a:ext>
            </a:extLst>
          </p:cNvPr>
          <p:cNvGrpSpPr/>
          <p:nvPr/>
        </p:nvGrpSpPr>
        <p:grpSpPr>
          <a:xfrm>
            <a:off x="4221138" y="3894671"/>
            <a:ext cx="572540" cy="778287"/>
            <a:chOff x="4138100" y="3818762"/>
            <a:chExt cx="561524" cy="763313"/>
          </a:xfrm>
        </p:grpSpPr>
        <p:sp>
          <p:nvSpPr>
            <p:cNvPr id="471" name="Lightning Bolt 470">
              <a:extLst>
                <a:ext uri="{FF2B5EF4-FFF2-40B4-BE49-F238E27FC236}">
                  <a16:creationId xmlns:a16="http://schemas.microsoft.com/office/drawing/2014/main" id="{8BF7E621-08C8-4107-B923-64643F92AA94}"/>
                </a:ext>
              </a:extLst>
            </p:cNvPr>
            <p:cNvSpPr/>
            <p:nvPr/>
          </p:nvSpPr>
          <p:spPr>
            <a:xfrm>
              <a:off x="4651312" y="3818762"/>
              <a:ext cx="48312" cy="73475"/>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472" name="Rectangle 471">
              <a:extLst>
                <a:ext uri="{FF2B5EF4-FFF2-40B4-BE49-F238E27FC236}">
                  <a16:creationId xmlns:a16="http://schemas.microsoft.com/office/drawing/2014/main" id="{F0A3F93C-E9AC-4992-AAE3-4E9EE076F99F}"/>
                </a:ext>
              </a:extLst>
            </p:cNvPr>
            <p:cNvSpPr/>
            <p:nvPr/>
          </p:nvSpPr>
          <p:spPr>
            <a:xfrm>
              <a:off x="4138100" y="4175695"/>
              <a:ext cx="453788" cy="406380"/>
            </a:xfrm>
            <a:prstGeom prst="rect">
              <a:avLst/>
            </a:prstGeom>
          </p:spPr>
          <p:txBody>
            <a:bodyPr wrap="square">
              <a:spAutoFit/>
            </a:bodyPr>
            <a:lstStyle/>
            <a:p>
              <a:pPr algn="ctr" defTabSz="913851">
                <a:defRPr/>
              </a:pPr>
              <a:r>
                <a:rPr lang="en-US" sz="1020" kern="0" dirty="0">
                  <a:solidFill>
                    <a:schemeClr val="bg1"/>
                  </a:solidFill>
                  <a:latin typeface="Calibri" panose="020F0502020204030204"/>
                  <a:ea typeface="Segoe UI" panose="020B0502040204020203" pitchFamily="34" charset="0"/>
                  <a:cs typeface="Segoe UI" panose="020B0502040204020203" pitchFamily="34" charset="0"/>
                </a:rPr>
                <a:t>ACR</a:t>
              </a:r>
              <a:br>
                <a:rPr lang="en-US" sz="1020" kern="0" dirty="0">
                  <a:solidFill>
                    <a:schemeClr val="bg1"/>
                  </a:solidFill>
                  <a:latin typeface="Calibri" panose="020F0502020204030204"/>
                  <a:ea typeface="Segoe UI" panose="020B0502040204020203" pitchFamily="34" charset="0"/>
                  <a:cs typeface="Segoe UI" panose="020B0502040204020203" pitchFamily="34" charset="0"/>
                </a:rPr>
              </a:br>
              <a:r>
                <a:rPr lang="en-US" sz="1020" kern="0" dirty="0">
                  <a:solidFill>
                    <a:schemeClr val="bg1"/>
                  </a:solidFill>
                  <a:latin typeface="Calibri" panose="020F0502020204030204"/>
                  <a:ea typeface="Segoe UI" panose="020B0502040204020203" pitchFamily="34" charset="0"/>
                  <a:cs typeface="Segoe UI" panose="020B0502040204020203" pitchFamily="34" charset="0"/>
                </a:rPr>
                <a:t>Build</a:t>
              </a:r>
            </a:p>
          </p:txBody>
        </p:sp>
      </p:grpSp>
      <p:cxnSp>
        <p:nvCxnSpPr>
          <p:cNvPr id="473" name="Straight Arrow Connector 472">
            <a:extLst>
              <a:ext uri="{FF2B5EF4-FFF2-40B4-BE49-F238E27FC236}">
                <a16:creationId xmlns:a16="http://schemas.microsoft.com/office/drawing/2014/main" id="{2B93CABC-1FCB-4894-A6EF-6993A46B5BF0}"/>
              </a:ext>
            </a:extLst>
          </p:cNvPr>
          <p:cNvCxnSpPr>
            <a:cxnSpLocks/>
          </p:cNvCxnSpPr>
          <p:nvPr/>
        </p:nvCxnSpPr>
        <p:spPr>
          <a:xfrm flipV="1">
            <a:off x="3320425" y="3611044"/>
            <a:ext cx="653115" cy="46756"/>
          </a:xfrm>
          <a:prstGeom prst="straightConnector1">
            <a:avLst/>
          </a:prstGeom>
          <a:noFill/>
          <a:ln w="19050" cap="flat" cmpd="sng" algn="ctr">
            <a:solidFill>
              <a:srgbClr val="00B050"/>
            </a:solidFill>
            <a:prstDash val="solid"/>
            <a:miter lim="800000"/>
            <a:tailEnd type="triangle"/>
          </a:ln>
          <a:effectLst/>
        </p:spPr>
      </p:cxnSp>
      <p:grpSp>
        <p:nvGrpSpPr>
          <p:cNvPr id="474" name="Group 473">
            <a:extLst>
              <a:ext uri="{FF2B5EF4-FFF2-40B4-BE49-F238E27FC236}">
                <a16:creationId xmlns:a16="http://schemas.microsoft.com/office/drawing/2014/main" id="{83991105-1F5B-437D-AC7D-8902768F9F78}"/>
              </a:ext>
            </a:extLst>
          </p:cNvPr>
          <p:cNvGrpSpPr/>
          <p:nvPr/>
        </p:nvGrpSpPr>
        <p:grpSpPr>
          <a:xfrm>
            <a:off x="2703019" y="3412931"/>
            <a:ext cx="890852" cy="808585"/>
            <a:chOff x="3030178" y="3362203"/>
            <a:chExt cx="873712" cy="793028"/>
          </a:xfrm>
        </p:grpSpPr>
        <p:sp>
          <p:nvSpPr>
            <p:cNvPr id="475" name="Rounded Rectangle 12">
              <a:extLst>
                <a:ext uri="{FF2B5EF4-FFF2-40B4-BE49-F238E27FC236}">
                  <a16:creationId xmlns:a16="http://schemas.microsoft.com/office/drawing/2014/main" id="{BF1A9772-9B11-4583-A0A2-B312A3F009D4}"/>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grpSp>
          <p:nvGrpSpPr>
            <p:cNvPr id="476" name="Group 475">
              <a:extLst>
                <a:ext uri="{FF2B5EF4-FFF2-40B4-BE49-F238E27FC236}">
                  <a16:creationId xmlns:a16="http://schemas.microsoft.com/office/drawing/2014/main" id="{C4FE5E06-9F98-4FFA-8857-82D9C5B8FEC7}"/>
                </a:ext>
              </a:extLst>
            </p:cNvPr>
            <p:cNvGrpSpPr/>
            <p:nvPr/>
          </p:nvGrpSpPr>
          <p:grpSpPr>
            <a:xfrm>
              <a:off x="3038233" y="3465523"/>
              <a:ext cx="793570" cy="617876"/>
              <a:chOff x="8081204" y="5137617"/>
              <a:chExt cx="1358036" cy="1057369"/>
            </a:xfrm>
          </p:grpSpPr>
          <p:pic>
            <p:nvPicPr>
              <p:cNvPr id="477" name="Picture 4" descr="Image result for docker hub logo">
                <a:extLst>
                  <a:ext uri="{FF2B5EF4-FFF2-40B4-BE49-F238E27FC236}">
                    <a16:creationId xmlns:a16="http://schemas.microsoft.com/office/drawing/2014/main" id="{D4C916FE-A8A2-409B-8F61-627B36B2B7C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CBD8D53E-D6ED-41C8-9BD8-A06180671E5F}"/>
                  </a:ext>
                </a:extLst>
              </p:cNvPr>
              <p:cNvSpPr txBox="1"/>
              <p:nvPr/>
            </p:nvSpPr>
            <p:spPr>
              <a:xfrm>
                <a:off x="8081204" y="5795130"/>
                <a:ext cx="1358036" cy="399856"/>
              </a:xfrm>
              <a:prstGeom prst="rect">
                <a:avLst/>
              </a:prstGeom>
              <a:noFill/>
            </p:spPr>
            <p:txBody>
              <a:bodyPr wrap="square" rtlCol="0">
                <a:spAutoFit/>
              </a:bodyPr>
              <a:lstStyle/>
              <a:p>
                <a:pPr algn="ctr" defTabSz="932573"/>
                <a:r>
                  <a:rPr lang="en-US" sz="918">
                    <a:solidFill>
                      <a:prstClr val="white"/>
                    </a:solidFill>
                    <a:latin typeface="Calibri" panose="020F0502020204030204"/>
                  </a:rPr>
                  <a:t>Docker Hub</a:t>
                </a:r>
              </a:p>
            </p:txBody>
          </p:sp>
        </p:grpSp>
      </p:grpSp>
      <p:pic>
        <p:nvPicPr>
          <p:cNvPr id="479" name="Picture 2" descr="Image result for azure security center logo">
            <a:extLst>
              <a:ext uri="{FF2B5EF4-FFF2-40B4-BE49-F238E27FC236}">
                <a16:creationId xmlns:a16="http://schemas.microsoft.com/office/drawing/2014/main" id="{378DCB47-4ACB-4A76-A56D-4ADF6F8AB8B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1586437"/>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Image result for azure security center logo">
            <a:extLst>
              <a:ext uri="{FF2B5EF4-FFF2-40B4-BE49-F238E27FC236}">
                <a16:creationId xmlns:a16="http://schemas.microsoft.com/office/drawing/2014/main" id="{D5F4C9C4-3749-436F-B89F-A588B03952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3814" y="3924448"/>
            <a:ext cx="289299" cy="382334"/>
          </a:xfrm>
          <a:prstGeom prst="rect">
            <a:avLst/>
          </a:prstGeom>
          <a:noFill/>
          <a:extLst>
            <a:ext uri="{909E8E84-426E-40DD-AFC4-6F175D3DCCD1}">
              <a14:hiddenFill xmlns:a14="http://schemas.microsoft.com/office/drawing/2010/main">
                <a:solidFill>
                  <a:srgbClr val="FFFFFF"/>
                </a:solidFill>
              </a14:hiddenFill>
            </a:ext>
          </a:extLst>
        </p:spPr>
      </p:pic>
      <p:sp>
        <p:nvSpPr>
          <p:cNvPr id="482" name="Speech Bubble: Rectangle 481">
            <a:extLst>
              <a:ext uri="{FF2B5EF4-FFF2-40B4-BE49-F238E27FC236}">
                <a16:creationId xmlns:a16="http://schemas.microsoft.com/office/drawing/2014/main" id="{AEDE9167-7EC7-41C7-8628-1A7080B54D7A}"/>
              </a:ext>
            </a:extLst>
          </p:cNvPr>
          <p:cNvSpPr/>
          <p:nvPr/>
        </p:nvSpPr>
        <p:spPr>
          <a:xfrm>
            <a:off x="9259848" y="476448"/>
            <a:ext cx="2209324" cy="665517"/>
          </a:xfrm>
          <a:prstGeom prst="wedgeRectCallout">
            <a:avLst>
              <a:gd name="adj1" fmla="val 65672"/>
              <a:gd name="adj2" fmla="val 25415"/>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Host agents monitor, protect and report running containers</a:t>
            </a:r>
          </a:p>
        </p:txBody>
      </p:sp>
      <p:sp>
        <p:nvSpPr>
          <p:cNvPr id="484" name="Speech Bubble: Rectangle 483">
            <a:extLst>
              <a:ext uri="{FF2B5EF4-FFF2-40B4-BE49-F238E27FC236}">
                <a16:creationId xmlns:a16="http://schemas.microsoft.com/office/drawing/2014/main" id="{38659134-77D9-4AF8-A535-D5325F5094B6}"/>
              </a:ext>
            </a:extLst>
          </p:cNvPr>
          <p:cNvSpPr/>
          <p:nvPr/>
        </p:nvSpPr>
        <p:spPr>
          <a:xfrm>
            <a:off x="5555984" y="4641416"/>
            <a:ext cx="1802996" cy="426961"/>
          </a:xfrm>
          <a:prstGeom prst="wedgeRectCallout">
            <a:avLst>
              <a:gd name="adj1" fmla="val 360"/>
              <a:gd name="adj2" fmla="val -94087"/>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Image Security Scanning</a:t>
            </a:r>
          </a:p>
          <a:p>
            <a:pPr defTabSz="932573">
              <a:defRPr/>
            </a:pPr>
            <a:r>
              <a:rPr lang="en-US" sz="1224" b="1" i="1" kern="0" dirty="0">
                <a:solidFill>
                  <a:srgbClr val="FFC000"/>
                </a:solidFill>
                <a:latin typeface="Calibri" panose="020F0502020204030204"/>
              </a:rPr>
              <a:t>Secure by default</a:t>
            </a:r>
          </a:p>
        </p:txBody>
      </p:sp>
      <p:cxnSp>
        <p:nvCxnSpPr>
          <p:cNvPr id="487" name="Straight Arrow Connector 486">
            <a:extLst>
              <a:ext uri="{FF2B5EF4-FFF2-40B4-BE49-F238E27FC236}">
                <a16:creationId xmlns:a16="http://schemas.microsoft.com/office/drawing/2014/main" id="{7F0DA416-E1E9-46CF-BB88-06D94E547BF4}"/>
              </a:ext>
            </a:extLst>
          </p:cNvPr>
          <p:cNvCxnSpPr>
            <a:cxnSpLocks/>
            <a:stCxn id="457" idx="3"/>
            <a:endCxn id="463" idx="0"/>
          </p:cNvCxnSpPr>
          <p:nvPr/>
        </p:nvCxnSpPr>
        <p:spPr>
          <a:xfrm flipH="1">
            <a:off x="5322882" y="2460451"/>
            <a:ext cx="1059158" cy="1360596"/>
          </a:xfrm>
          <a:prstGeom prst="straightConnector1">
            <a:avLst/>
          </a:prstGeom>
          <a:noFill/>
          <a:ln w="19050" cap="flat" cmpd="sng" algn="ctr">
            <a:solidFill>
              <a:srgbClr val="00B050"/>
            </a:solidFill>
            <a:prstDash val="solid"/>
            <a:miter lim="800000"/>
            <a:tailEnd type="triangle"/>
          </a:ln>
          <a:effectLst/>
        </p:spPr>
      </p:cxnSp>
      <p:sp>
        <p:nvSpPr>
          <p:cNvPr id="488" name="Speech Bubble: Rectangle 487">
            <a:extLst>
              <a:ext uri="{FF2B5EF4-FFF2-40B4-BE49-F238E27FC236}">
                <a16:creationId xmlns:a16="http://schemas.microsoft.com/office/drawing/2014/main" id="{99DC2E5D-810D-4010-9913-F8C912C01DF3}"/>
              </a:ext>
            </a:extLst>
          </p:cNvPr>
          <p:cNvSpPr/>
          <p:nvPr/>
        </p:nvSpPr>
        <p:spPr>
          <a:xfrm>
            <a:off x="6728614" y="2781751"/>
            <a:ext cx="1967569" cy="539968"/>
          </a:xfrm>
          <a:prstGeom prst="wedgeRectCallout">
            <a:avLst>
              <a:gd name="adj1" fmla="val -66718"/>
              <a:gd name="adj2" fmla="val -87436"/>
            </a:avLst>
          </a:prstGeom>
          <a:solidFill>
            <a:srgbClr val="4472C4"/>
          </a:solidFill>
          <a:ln w="12700" cap="flat" cmpd="sng" algn="ctr">
            <a:solidFill>
              <a:srgbClr val="4472C4">
                <a:shade val="50000"/>
              </a:srgbClr>
            </a:solidFill>
            <a:prstDash val="solid"/>
            <a:miter lim="800000"/>
          </a:ln>
          <a:effectLst/>
        </p:spPr>
        <p:txBody>
          <a:bodyPr rtlCol="0" anchor="ctr"/>
          <a:lstStyle/>
          <a:p>
            <a:pPr defTabSz="932573">
              <a:defRPr/>
            </a:pPr>
            <a:r>
              <a:rPr lang="en-US" sz="1224" kern="0" dirty="0">
                <a:solidFill>
                  <a:prstClr val="white"/>
                </a:solidFill>
                <a:latin typeface="Calibri" panose="020F0502020204030204"/>
              </a:rPr>
              <a:t>Upon release, set released flag in ACR </a:t>
            </a:r>
            <a:br>
              <a:rPr lang="en-US" sz="1224" kern="0" dirty="0">
                <a:solidFill>
                  <a:prstClr val="white"/>
                </a:solidFill>
                <a:latin typeface="Calibri" panose="020F0502020204030204"/>
              </a:rPr>
            </a:br>
            <a:r>
              <a:rPr lang="en-US" sz="1224" b="1" i="1" kern="0" dirty="0">
                <a:solidFill>
                  <a:srgbClr val="FFC000"/>
                </a:solidFill>
                <a:latin typeface="Calibri" panose="020F0502020204030204"/>
              </a:rPr>
              <a:t>(ACR-Auto-purge policies)</a:t>
            </a:r>
          </a:p>
        </p:txBody>
      </p:sp>
      <p:cxnSp>
        <p:nvCxnSpPr>
          <p:cNvPr id="489" name="Straight Arrow Connector 488">
            <a:extLst>
              <a:ext uri="{FF2B5EF4-FFF2-40B4-BE49-F238E27FC236}">
                <a16:creationId xmlns:a16="http://schemas.microsoft.com/office/drawing/2014/main" id="{7934E347-A01E-450C-AB1C-91D22F3FF30A}"/>
              </a:ext>
            </a:extLst>
          </p:cNvPr>
          <p:cNvCxnSpPr>
            <a:cxnSpLocks/>
          </p:cNvCxnSpPr>
          <p:nvPr/>
        </p:nvCxnSpPr>
        <p:spPr>
          <a:xfrm flipV="1">
            <a:off x="2523024" y="4641416"/>
            <a:ext cx="1789329" cy="973636"/>
          </a:xfrm>
          <a:prstGeom prst="straightConnector1">
            <a:avLst/>
          </a:prstGeom>
          <a:noFill/>
          <a:ln w="19050" cap="flat" cmpd="sng" algn="ctr">
            <a:solidFill>
              <a:srgbClr val="00B050"/>
            </a:solidFill>
            <a:prstDash val="solid"/>
            <a:miter lim="800000"/>
            <a:tailEnd type="triangle"/>
          </a:ln>
          <a:effectLst/>
        </p:spPr>
      </p:cxnSp>
      <p:sp>
        <p:nvSpPr>
          <p:cNvPr id="490" name="Oval 489">
            <a:extLst>
              <a:ext uri="{FF2B5EF4-FFF2-40B4-BE49-F238E27FC236}">
                <a16:creationId xmlns:a16="http://schemas.microsoft.com/office/drawing/2014/main" id="{0D6527EA-8B37-499F-927B-9E0233F8A736}"/>
              </a:ext>
            </a:extLst>
          </p:cNvPr>
          <p:cNvSpPr/>
          <p:nvPr/>
        </p:nvSpPr>
        <p:spPr>
          <a:xfrm>
            <a:off x="5762824" y="3724745"/>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a:solidFill>
                  <a:prstClr val="black"/>
                </a:solidFill>
                <a:latin typeface="Calibri" panose="020F0502020204030204"/>
              </a:rPr>
              <a:t>1</a:t>
            </a:r>
          </a:p>
        </p:txBody>
      </p:sp>
      <p:sp>
        <p:nvSpPr>
          <p:cNvPr id="491" name="Oval 490">
            <a:extLst>
              <a:ext uri="{FF2B5EF4-FFF2-40B4-BE49-F238E27FC236}">
                <a16:creationId xmlns:a16="http://schemas.microsoft.com/office/drawing/2014/main" id="{A6ACAC03-5C2D-48EA-B163-0E9226460BFB}"/>
              </a:ext>
            </a:extLst>
          </p:cNvPr>
          <p:cNvSpPr/>
          <p:nvPr/>
        </p:nvSpPr>
        <p:spPr>
          <a:xfrm>
            <a:off x="3517380" y="3705619"/>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8</a:t>
            </a:r>
          </a:p>
        </p:txBody>
      </p:sp>
      <p:sp>
        <p:nvSpPr>
          <p:cNvPr id="492" name="Oval 491">
            <a:extLst>
              <a:ext uri="{FF2B5EF4-FFF2-40B4-BE49-F238E27FC236}">
                <a16:creationId xmlns:a16="http://schemas.microsoft.com/office/drawing/2014/main" id="{6D45D04A-4AC4-42E1-85AA-276720DA954E}"/>
              </a:ext>
            </a:extLst>
          </p:cNvPr>
          <p:cNvSpPr/>
          <p:nvPr/>
        </p:nvSpPr>
        <p:spPr>
          <a:xfrm>
            <a:off x="6636086" y="3715713"/>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a:solidFill>
                  <a:prstClr val="black"/>
                </a:solidFill>
                <a:latin typeface="Calibri" panose="020F0502020204030204"/>
              </a:rPr>
              <a:t>2</a:t>
            </a:r>
          </a:p>
        </p:txBody>
      </p:sp>
      <p:sp>
        <p:nvSpPr>
          <p:cNvPr id="494" name="Oval 493">
            <a:extLst>
              <a:ext uri="{FF2B5EF4-FFF2-40B4-BE49-F238E27FC236}">
                <a16:creationId xmlns:a16="http://schemas.microsoft.com/office/drawing/2014/main" id="{A909C07E-4706-43DA-8766-CA559839D250}"/>
              </a:ext>
            </a:extLst>
          </p:cNvPr>
          <p:cNvSpPr/>
          <p:nvPr/>
        </p:nvSpPr>
        <p:spPr>
          <a:xfrm>
            <a:off x="6426031" y="2564856"/>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32573">
              <a:defRPr/>
            </a:pPr>
            <a:r>
              <a:rPr lang="en-US" sz="1072" kern="0" dirty="0">
                <a:solidFill>
                  <a:prstClr val="black"/>
                </a:solidFill>
                <a:latin typeface="Calibri" panose="020F0502020204030204"/>
              </a:rPr>
              <a:t>7</a:t>
            </a:r>
          </a:p>
        </p:txBody>
      </p:sp>
      <p:sp>
        <p:nvSpPr>
          <p:cNvPr id="495" name="Oval 494">
            <a:extLst>
              <a:ext uri="{FF2B5EF4-FFF2-40B4-BE49-F238E27FC236}">
                <a16:creationId xmlns:a16="http://schemas.microsoft.com/office/drawing/2014/main" id="{0959A727-18C8-4E9B-B449-21E85538999A}"/>
              </a:ext>
            </a:extLst>
          </p:cNvPr>
          <p:cNvSpPr/>
          <p:nvPr/>
        </p:nvSpPr>
        <p:spPr>
          <a:xfrm>
            <a:off x="11841061" y="846773"/>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3</a:t>
            </a:r>
          </a:p>
        </p:txBody>
      </p:sp>
      <p:sp>
        <p:nvSpPr>
          <p:cNvPr id="498" name="Oval 497">
            <a:extLst>
              <a:ext uri="{FF2B5EF4-FFF2-40B4-BE49-F238E27FC236}">
                <a16:creationId xmlns:a16="http://schemas.microsoft.com/office/drawing/2014/main" id="{526E0549-C21C-4431-8C49-A0D2156679D1}"/>
              </a:ext>
            </a:extLst>
          </p:cNvPr>
          <p:cNvSpPr/>
          <p:nvPr/>
        </p:nvSpPr>
        <p:spPr>
          <a:xfrm>
            <a:off x="4694725" y="3530774"/>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4</a:t>
            </a:r>
          </a:p>
        </p:txBody>
      </p:sp>
      <p:sp>
        <p:nvSpPr>
          <p:cNvPr id="499" name="Oval 498">
            <a:extLst>
              <a:ext uri="{FF2B5EF4-FFF2-40B4-BE49-F238E27FC236}">
                <a16:creationId xmlns:a16="http://schemas.microsoft.com/office/drawing/2014/main" id="{DB8968F8-D4E0-4CDE-919E-ED0889458F35}"/>
              </a:ext>
            </a:extLst>
          </p:cNvPr>
          <p:cNvSpPr/>
          <p:nvPr/>
        </p:nvSpPr>
        <p:spPr>
          <a:xfrm>
            <a:off x="2654841" y="5577501"/>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lIns="0" rIns="0" rtlCol="0" anchor="ctr"/>
          <a:lstStyle/>
          <a:p>
            <a:pPr algn="ctr" defTabSz="932573">
              <a:defRPr/>
            </a:pPr>
            <a:r>
              <a:rPr lang="en-US" sz="1072" kern="0" dirty="0">
                <a:solidFill>
                  <a:prstClr val="black"/>
                </a:solidFill>
                <a:latin typeface="Calibri" panose="020F0502020204030204"/>
              </a:rPr>
              <a:t>5</a:t>
            </a:r>
          </a:p>
        </p:txBody>
      </p:sp>
      <p:cxnSp>
        <p:nvCxnSpPr>
          <p:cNvPr id="500" name="Straight Arrow Connector 499">
            <a:extLst>
              <a:ext uri="{FF2B5EF4-FFF2-40B4-BE49-F238E27FC236}">
                <a16:creationId xmlns:a16="http://schemas.microsoft.com/office/drawing/2014/main" id="{03CAE6D2-9404-455B-B162-E5F9001878BA}"/>
              </a:ext>
            </a:extLst>
          </p:cNvPr>
          <p:cNvCxnSpPr>
            <a:cxnSpLocks/>
          </p:cNvCxnSpPr>
          <p:nvPr/>
        </p:nvCxnSpPr>
        <p:spPr>
          <a:xfrm flipV="1">
            <a:off x="3418087" y="3676526"/>
            <a:ext cx="629877" cy="663188"/>
          </a:xfrm>
          <a:prstGeom prst="straightConnector1">
            <a:avLst/>
          </a:prstGeom>
          <a:noFill/>
          <a:ln w="19050" cap="flat" cmpd="sng" algn="ctr">
            <a:solidFill>
              <a:srgbClr val="00B050"/>
            </a:solidFill>
            <a:prstDash val="solid"/>
            <a:miter lim="800000"/>
            <a:tailEnd type="triangle"/>
          </a:ln>
          <a:effectLst/>
        </p:spPr>
      </p:cxnSp>
      <p:grpSp>
        <p:nvGrpSpPr>
          <p:cNvPr id="501" name="Group 500">
            <a:extLst>
              <a:ext uri="{FF2B5EF4-FFF2-40B4-BE49-F238E27FC236}">
                <a16:creationId xmlns:a16="http://schemas.microsoft.com/office/drawing/2014/main" id="{8DF017AA-75A8-4BF9-B8C4-6F6816FEA7E7}"/>
              </a:ext>
            </a:extLst>
          </p:cNvPr>
          <p:cNvGrpSpPr/>
          <p:nvPr/>
        </p:nvGrpSpPr>
        <p:grpSpPr>
          <a:xfrm>
            <a:off x="2702465" y="4238904"/>
            <a:ext cx="888535" cy="779780"/>
            <a:chOff x="2649629" y="4156166"/>
            <a:chExt cx="871192" cy="764560"/>
          </a:xfrm>
        </p:grpSpPr>
        <p:grpSp>
          <p:nvGrpSpPr>
            <p:cNvPr id="502" name="Group 501">
              <a:extLst>
                <a:ext uri="{FF2B5EF4-FFF2-40B4-BE49-F238E27FC236}">
                  <a16:creationId xmlns:a16="http://schemas.microsoft.com/office/drawing/2014/main" id="{EBFC07C5-C39A-4ECE-A12E-3A4ECDD2540E}"/>
                </a:ext>
              </a:extLst>
            </p:cNvPr>
            <p:cNvGrpSpPr/>
            <p:nvPr/>
          </p:nvGrpSpPr>
          <p:grpSpPr>
            <a:xfrm>
              <a:off x="2649629" y="4156166"/>
              <a:ext cx="871192" cy="764560"/>
              <a:chOff x="2649629" y="4156161"/>
              <a:chExt cx="871192" cy="764559"/>
            </a:xfrm>
          </p:grpSpPr>
          <p:sp>
            <p:nvSpPr>
              <p:cNvPr id="504" name="Rounded Rectangle 12">
                <a:extLst>
                  <a:ext uri="{FF2B5EF4-FFF2-40B4-BE49-F238E27FC236}">
                    <a16:creationId xmlns:a16="http://schemas.microsoft.com/office/drawing/2014/main" id="{10C2F2BF-5287-4586-9D89-B97BBE65B7EC}"/>
                  </a:ext>
                </a:extLst>
              </p:cNvPr>
              <p:cNvSpPr/>
              <p:nvPr/>
            </p:nvSpPr>
            <p:spPr>
              <a:xfrm>
                <a:off x="2649629" y="4156161"/>
                <a:ext cx="871192" cy="750669"/>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505" name="TextBox 504">
                <a:extLst>
                  <a:ext uri="{FF2B5EF4-FFF2-40B4-BE49-F238E27FC236}">
                    <a16:creationId xmlns:a16="http://schemas.microsoft.com/office/drawing/2014/main" id="{ADBF1618-E7BB-491D-AD05-7E7A899DAE09}"/>
                  </a:ext>
                </a:extLst>
              </p:cNvPr>
              <p:cNvSpPr txBox="1"/>
              <p:nvPr/>
            </p:nvSpPr>
            <p:spPr>
              <a:xfrm>
                <a:off x="2693604" y="4608583"/>
                <a:ext cx="789935" cy="312137"/>
              </a:xfrm>
              <a:prstGeom prst="rect">
                <a:avLst/>
              </a:prstGeom>
              <a:noFill/>
            </p:spPr>
            <p:txBody>
              <a:bodyPr wrap="square" lIns="0" rIns="0" rtlCol="0">
                <a:spAutoFit/>
              </a:bodyPr>
              <a:lstStyle/>
              <a:p>
                <a:pPr algn="ctr" defTabSz="932573">
                  <a:defRPr/>
                </a:pPr>
                <a:r>
                  <a:rPr lang="en-US" sz="714" kern="0" dirty="0">
                    <a:solidFill>
                      <a:schemeClr val="bg1"/>
                    </a:solidFill>
                    <a:latin typeface="Calibri" panose="020F0502020204030204"/>
                  </a:rPr>
                  <a:t>Microsoft Container Registry</a:t>
                </a:r>
              </a:p>
            </p:txBody>
          </p:sp>
          <p:pic>
            <p:nvPicPr>
              <p:cNvPr id="506" name="Picture 12" descr="C:\Users\steve\AppData\Local\Temp\SNAGHTML3c2ca0f.PNG">
                <a:extLst>
                  <a:ext uri="{FF2B5EF4-FFF2-40B4-BE49-F238E27FC236}">
                    <a16:creationId xmlns:a16="http://schemas.microsoft.com/office/drawing/2014/main" id="{F5668919-A3B0-4860-B752-E9FDFBDF7CB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sp>
          <p:nvSpPr>
            <p:cNvPr id="503" name="Lightning Bolt 502">
              <a:extLst>
                <a:ext uri="{FF2B5EF4-FFF2-40B4-BE49-F238E27FC236}">
                  <a16:creationId xmlns:a16="http://schemas.microsoft.com/office/drawing/2014/main" id="{1B320CBA-4238-4705-809C-F1E2EA4FFE36}"/>
                </a:ext>
              </a:extLst>
            </p:cNvPr>
            <p:cNvSpPr/>
            <p:nvPr/>
          </p:nvSpPr>
          <p:spPr>
            <a:xfrm>
              <a:off x="3302984" y="4260612"/>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grpSp>
        <p:nvGrpSpPr>
          <p:cNvPr id="508" name="Group 507">
            <a:extLst>
              <a:ext uri="{FF2B5EF4-FFF2-40B4-BE49-F238E27FC236}">
                <a16:creationId xmlns:a16="http://schemas.microsoft.com/office/drawing/2014/main" id="{7DC4F8CD-17EC-4229-826A-25B347D4FA64}"/>
              </a:ext>
            </a:extLst>
          </p:cNvPr>
          <p:cNvGrpSpPr/>
          <p:nvPr/>
        </p:nvGrpSpPr>
        <p:grpSpPr>
          <a:xfrm>
            <a:off x="7394192" y="3379396"/>
            <a:ext cx="1483068" cy="980081"/>
            <a:chOff x="7249779" y="3313432"/>
            <a:chExt cx="1454120" cy="960951"/>
          </a:xfrm>
        </p:grpSpPr>
        <p:sp>
          <p:nvSpPr>
            <p:cNvPr id="509" name="Rounded Rectangle 12">
              <a:extLst>
                <a:ext uri="{FF2B5EF4-FFF2-40B4-BE49-F238E27FC236}">
                  <a16:creationId xmlns:a16="http://schemas.microsoft.com/office/drawing/2014/main" id="{8BD3BAD7-3446-4668-BE81-75D1CE4D5338}"/>
                </a:ext>
              </a:extLst>
            </p:cNvPr>
            <p:cNvSpPr/>
            <p:nvPr/>
          </p:nvSpPr>
          <p:spPr>
            <a:xfrm>
              <a:off x="7249779" y="3313432"/>
              <a:ext cx="1454120" cy="960951"/>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1" tIns="91351" rIns="91351" bIns="91351" numCol="1" spcCol="0" rtlCol="0" fromWordArt="0" anchor="b" anchorCtr="0" forceAA="0" compatLnSpc="1">
              <a:prstTxWarp prst="textNoShape">
                <a:avLst/>
              </a:prstTxWarp>
              <a:noAutofit/>
            </a:bodyPr>
            <a:lstStyle/>
            <a:p>
              <a:pPr algn="r" defTabSz="895849">
                <a:defRPr/>
              </a:pPr>
              <a:endParaRPr lang="en-US" sz="1097" kern="0">
                <a:solidFill>
                  <a:sysClr val="windowText" lastClr="000000"/>
                </a:solidFill>
                <a:latin typeface="Calibri" panose="020F0502020204030204"/>
              </a:endParaRPr>
            </a:p>
          </p:txBody>
        </p:sp>
        <p:sp>
          <p:nvSpPr>
            <p:cNvPr id="510" name="TextBox 509">
              <a:extLst>
                <a:ext uri="{FF2B5EF4-FFF2-40B4-BE49-F238E27FC236}">
                  <a16:creationId xmlns:a16="http://schemas.microsoft.com/office/drawing/2014/main" id="{1263FF20-B82E-47C3-BD34-A8199DF15D66}"/>
                </a:ext>
              </a:extLst>
            </p:cNvPr>
            <p:cNvSpPr txBox="1"/>
            <p:nvPr/>
          </p:nvSpPr>
          <p:spPr>
            <a:xfrm>
              <a:off x="7368964" y="3903429"/>
              <a:ext cx="1215751" cy="304204"/>
            </a:xfrm>
            <a:prstGeom prst="rect">
              <a:avLst/>
            </a:prstGeom>
          </p:spPr>
          <p:txBody>
            <a:bodyPr vert="horz" wrap="square" lIns="91351" tIns="91351" rIns="91351" bIns="91351" rtlCol="0" anchor="t">
              <a:noAutofit/>
            </a:bodyPr>
            <a:lstStyle/>
            <a:p>
              <a:pPr algn="ctr" defTabSz="895849">
                <a:defRPr/>
              </a:pPr>
              <a:endParaRPr lang="en-US" sz="1224" b="1" i="1" kern="0" dirty="0">
                <a:solidFill>
                  <a:srgbClr val="FFC000"/>
                </a:solidFill>
                <a:latin typeface="Calibri" panose="020F0502020204030204"/>
              </a:endParaRPr>
            </a:p>
          </p:txBody>
        </p:sp>
        <p:pic>
          <p:nvPicPr>
            <p:cNvPr id="511" name="Picture 2" descr="https://ngeor.files.wordpress.com/2017/11/helm-small.png">
              <a:extLst>
                <a:ext uri="{FF2B5EF4-FFF2-40B4-BE49-F238E27FC236}">
                  <a16:creationId xmlns:a16="http://schemas.microsoft.com/office/drawing/2014/main" id="{9CD00E3D-5F22-4B77-AE45-EB3531771525}"/>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7623259" y="3383928"/>
              <a:ext cx="707160" cy="733145"/>
            </a:xfrm>
            <a:prstGeom prst="rect">
              <a:avLst/>
            </a:prstGeom>
            <a:noFill/>
            <a:extLst>
              <a:ext uri="{909E8E84-426E-40DD-AFC4-6F175D3DCCD1}">
                <a14:hiddenFill xmlns:a14="http://schemas.microsoft.com/office/drawing/2010/main">
                  <a:solidFill>
                    <a:srgbClr val="FFFFFF"/>
                  </a:solidFill>
                </a14:hiddenFill>
              </a:ext>
            </a:extLst>
          </p:spPr>
        </p:pic>
      </p:grpSp>
      <p:sp>
        <p:nvSpPr>
          <p:cNvPr id="513" name="Oval 512">
            <a:extLst>
              <a:ext uri="{FF2B5EF4-FFF2-40B4-BE49-F238E27FC236}">
                <a16:creationId xmlns:a16="http://schemas.microsoft.com/office/drawing/2014/main" id="{884357A2-1538-40B0-89E6-8F99E9CA0524}"/>
              </a:ext>
            </a:extLst>
          </p:cNvPr>
          <p:cNvSpPr/>
          <p:nvPr/>
        </p:nvSpPr>
        <p:spPr>
          <a:xfrm>
            <a:off x="9018304" y="3303991"/>
            <a:ext cx="239873" cy="23987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32573">
              <a:defRPr/>
            </a:pPr>
            <a:r>
              <a:rPr lang="en-US" sz="1072" kern="0" dirty="0">
                <a:solidFill>
                  <a:prstClr val="black"/>
                </a:solidFill>
                <a:latin typeface="Calibri" panose="020F0502020204030204"/>
              </a:rPr>
              <a:t>6</a:t>
            </a:r>
          </a:p>
        </p:txBody>
      </p:sp>
      <p:pic>
        <p:nvPicPr>
          <p:cNvPr id="100" name="ACR Build">
            <a:extLst>
              <a:ext uri="{FF2B5EF4-FFF2-40B4-BE49-F238E27FC236}">
                <a16:creationId xmlns:a16="http://schemas.microsoft.com/office/drawing/2014/main" id="{BE8D4BE8-6D3E-4E92-8C04-26435204DB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99534" y="3791696"/>
            <a:ext cx="507922" cy="507922"/>
          </a:xfrm>
          <a:prstGeom prst="rect">
            <a:avLst/>
          </a:prstGeom>
        </p:spPr>
      </p:pic>
      <p:sp>
        <p:nvSpPr>
          <p:cNvPr id="2" name="Rectangle 1">
            <a:extLst>
              <a:ext uri="{FF2B5EF4-FFF2-40B4-BE49-F238E27FC236}">
                <a16:creationId xmlns:a16="http://schemas.microsoft.com/office/drawing/2014/main" id="{1C3D80A4-81F7-43A6-8708-062FADE2D287}"/>
              </a:ext>
            </a:extLst>
          </p:cNvPr>
          <p:cNvSpPr/>
          <p:nvPr/>
        </p:nvSpPr>
        <p:spPr>
          <a:xfrm>
            <a:off x="9551805" y="6226896"/>
            <a:ext cx="2209323" cy="382308"/>
          </a:xfrm>
          <a:prstGeom prst="rect">
            <a:avLst/>
          </a:prstGeom>
          <a:solidFill>
            <a:srgbClr val="505050"/>
          </a:solidFill>
        </p:spPr>
        <p:txBody>
          <a:bodyPr wrap="square">
            <a:spAutoFit/>
          </a:bodyPr>
          <a:lstStyle/>
          <a:p>
            <a:pPr defTabSz="932573">
              <a:defRPr/>
            </a:pPr>
            <a:r>
              <a:rPr lang="en-US" sz="1836" b="1" i="1" kern="0" dirty="0">
                <a:solidFill>
                  <a:srgbClr val="FFC000"/>
                </a:solidFill>
                <a:latin typeface="Calibri" panose="020F0502020204030204"/>
              </a:rPr>
              <a:t>* Work in progress</a:t>
            </a:r>
          </a:p>
        </p:txBody>
      </p:sp>
      <p:pic>
        <p:nvPicPr>
          <p:cNvPr id="128" name="Picture 2" descr="Image result for azure security center logo">
            <a:extLst>
              <a:ext uri="{FF2B5EF4-FFF2-40B4-BE49-F238E27FC236}">
                <a16:creationId xmlns:a16="http://schemas.microsoft.com/office/drawing/2014/main" id="{01AF9128-DC57-4079-A101-6342E4DC89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2216964"/>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azure security center logo">
            <a:extLst>
              <a:ext uri="{FF2B5EF4-FFF2-40B4-BE49-F238E27FC236}">
                <a16:creationId xmlns:a16="http://schemas.microsoft.com/office/drawing/2014/main" id="{79821F4D-14FA-484E-9641-721DB3E4ED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2847490"/>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azure security center logo">
            <a:extLst>
              <a:ext uri="{FF2B5EF4-FFF2-40B4-BE49-F238E27FC236}">
                <a16:creationId xmlns:a16="http://schemas.microsoft.com/office/drawing/2014/main" id="{0DAB7751-6CF5-49DB-B856-C3CBA16E7D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3478016"/>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Image result for azure security center logo">
            <a:extLst>
              <a:ext uri="{FF2B5EF4-FFF2-40B4-BE49-F238E27FC236}">
                <a16:creationId xmlns:a16="http://schemas.microsoft.com/office/drawing/2014/main" id="{17F9D36A-9B98-472E-89F4-0FF14BD951C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4108542"/>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Image result for azure security center logo">
            <a:extLst>
              <a:ext uri="{FF2B5EF4-FFF2-40B4-BE49-F238E27FC236}">
                <a16:creationId xmlns:a16="http://schemas.microsoft.com/office/drawing/2014/main" id="{510D8479-E566-417F-8915-87029654AA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4739068"/>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azure security center logo">
            <a:extLst>
              <a:ext uri="{FF2B5EF4-FFF2-40B4-BE49-F238E27FC236}">
                <a16:creationId xmlns:a16="http://schemas.microsoft.com/office/drawing/2014/main" id="{954B2697-15C7-47B8-89B9-7E2C1C9E84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27976" y="5369596"/>
            <a:ext cx="189874" cy="25093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4" descr="Related image">
            <a:extLst>
              <a:ext uri="{FF2B5EF4-FFF2-40B4-BE49-F238E27FC236}">
                <a16:creationId xmlns:a16="http://schemas.microsoft.com/office/drawing/2014/main" id="{FAA78E7F-AEA2-409F-B315-BDA782BCF118}"/>
              </a:ext>
            </a:extLst>
          </p:cNvPr>
          <p:cNvPicPr>
            <a:picLocks noChangeAspect="1" noChangeArrowheads="1"/>
          </p:cNvPicPr>
          <p:nvPr/>
        </p:nvPicPr>
        <p:blipFill>
          <a:blip r:embed="rId28">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6143" y="3988745"/>
            <a:ext cx="324839" cy="3248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6DFA745-1858-4F6F-BFA3-4FD89F3F7CA1}"/>
              </a:ext>
            </a:extLst>
          </p:cNvPr>
          <p:cNvGrpSpPr/>
          <p:nvPr/>
        </p:nvGrpSpPr>
        <p:grpSpPr>
          <a:xfrm>
            <a:off x="3991046" y="3430589"/>
            <a:ext cx="772352" cy="341522"/>
            <a:chOff x="3913058" y="3363628"/>
            <a:chExt cx="757277" cy="334856"/>
          </a:xfrm>
        </p:grpSpPr>
        <p:grpSp>
          <p:nvGrpSpPr>
            <p:cNvPr id="3" name="Group 2">
              <a:extLst>
                <a:ext uri="{FF2B5EF4-FFF2-40B4-BE49-F238E27FC236}">
                  <a16:creationId xmlns:a16="http://schemas.microsoft.com/office/drawing/2014/main" id="{7D83BE58-C896-4953-B8C8-74505616E315}"/>
                </a:ext>
              </a:extLst>
            </p:cNvPr>
            <p:cNvGrpSpPr/>
            <p:nvPr/>
          </p:nvGrpSpPr>
          <p:grpSpPr>
            <a:xfrm>
              <a:off x="3913058" y="3401525"/>
              <a:ext cx="757277" cy="296959"/>
              <a:chOff x="3913058" y="3401525"/>
              <a:chExt cx="757277" cy="296959"/>
            </a:xfrm>
          </p:grpSpPr>
          <p:pic>
            <p:nvPicPr>
              <p:cNvPr id="140" name="Picture 139">
                <a:extLst>
                  <a:ext uri="{FF2B5EF4-FFF2-40B4-BE49-F238E27FC236}">
                    <a16:creationId xmlns:a16="http://schemas.microsoft.com/office/drawing/2014/main" id="{4E2BD439-9229-41AA-A129-73FF471ED4A1}"/>
                  </a:ext>
                </a:extLst>
              </p:cNvPr>
              <p:cNvPicPr>
                <a:picLocks noChangeAspect="1"/>
              </p:cNvPicPr>
              <p:nvPr/>
            </p:nvPicPr>
            <p:blipFill>
              <a:blip r:embed="rId2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3058" y="3401525"/>
                <a:ext cx="211554" cy="203239"/>
              </a:xfrm>
              <a:prstGeom prst="rect">
                <a:avLst/>
              </a:prstGeom>
            </p:spPr>
          </p:pic>
          <p:sp>
            <p:nvSpPr>
              <p:cNvPr id="141" name="TextBox 140">
                <a:extLst>
                  <a:ext uri="{FF2B5EF4-FFF2-40B4-BE49-F238E27FC236}">
                    <a16:creationId xmlns:a16="http://schemas.microsoft.com/office/drawing/2014/main" id="{83B5EE75-B78D-46F1-A38F-E856B20E7509}"/>
                  </a:ext>
                </a:extLst>
              </p:cNvPr>
              <p:cNvSpPr txBox="1"/>
              <p:nvPr/>
            </p:nvSpPr>
            <p:spPr>
              <a:xfrm>
                <a:off x="4054591" y="3417766"/>
                <a:ext cx="615744" cy="280718"/>
              </a:xfrm>
              <a:prstGeom prst="rect">
                <a:avLst/>
              </a:prstGeom>
              <a:noFill/>
            </p:spPr>
            <p:txBody>
              <a:bodyPr wrap="square" rtlCol="0">
                <a:spAutoFit/>
              </a:bodyPr>
              <a:lstStyle/>
              <a:p>
                <a:pPr algn="ctr" defTabSz="932573">
                  <a:defRPr/>
                </a:pPr>
                <a:r>
                  <a:rPr lang="en-US" sz="612" kern="0" dirty="0">
                    <a:solidFill>
                      <a:srgbClr val="FFC000"/>
                    </a:solidFill>
                    <a:latin typeface="Calibri" panose="020F0502020204030204"/>
                  </a:rPr>
                  <a:t>Base Image Index</a:t>
                </a:r>
              </a:p>
            </p:txBody>
          </p:sp>
        </p:grpSp>
        <p:sp>
          <p:nvSpPr>
            <p:cNvPr id="144" name="Lightning Bolt 143">
              <a:extLst>
                <a:ext uri="{FF2B5EF4-FFF2-40B4-BE49-F238E27FC236}">
                  <a16:creationId xmlns:a16="http://schemas.microsoft.com/office/drawing/2014/main" id="{CA559B9C-D5FF-4638-A662-BB1A4D634BAF}"/>
                </a:ext>
              </a:extLst>
            </p:cNvPr>
            <p:cNvSpPr/>
            <p:nvPr/>
          </p:nvSpPr>
          <p:spPr>
            <a:xfrm>
              <a:off x="4124612" y="3363628"/>
              <a:ext cx="48298" cy="7345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spTree>
    <p:custDataLst>
      <p:tags r:id="rId1"/>
    </p:custDataLst>
    <p:extLst>
      <p:ext uri="{BB962C8B-B14F-4D97-AF65-F5344CB8AC3E}">
        <p14:creationId xmlns:p14="http://schemas.microsoft.com/office/powerpoint/2010/main" val="4031881007"/>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500"/>
                                        <p:tgtEl>
                                          <p:spTgt spid="492"/>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up)">
                                      <p:cBhvr>
                                        <p:cTn id="19" dur="500"/>
                                        <p:tgtEl>
                                          <p:spTgt spid="48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5"/>
                                        </p:tgtEl>
                                        <p:attrNameLst>
                                          <p:attrName>style.visibility</p:attrName>
                                        </p:attrNameLst>
                                      </p:cBhvr>
                                      <p:to>
                                        <p:strVal val="visible"/>
                                      </p:to>
                                    </p:set>
                                    <p:animEffect transition="in" filter="fade">
                                      <p:cBhvr>
                                        <p:cTn id="28" dur="500"/>
                                        <p:tgtEl>
                                          <p:spTgt spid="495"/>
                                        </p:tgtEl>
                                      </p:cBhvr>
                                    </p:animEffect>
                                  </p:childTnLst>
                                </p:cTn>
                              </p:par>
                              <p:par>
                                <p:cTn id="29" presetID="10"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fade">
                                      <p:cBhvr>
                                        <p:cTn id="31" dur="500"/>
                                        <p:tgtEl>
                                          <p:spTgt spid="479"/>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482"/>
                                        </p:tgtEl>
                                        <p:attrNameLst>
                                          <p:attrName>style.visibility</p:attrName>
                                        </p:attrNameLst>
                                      </p:cBhvr>
                                      <p:to>
                                        <p:strVal val="visible"/>
                                      </p:to>
                                    </p:set>
                                    <p:animEffect transition="in" filter="wipe(up)">
                                      <p:cBhvr>
                                        <p:cTn id="34" dur="500"/>
                                        <p:tgtEl>
                                          <p:spTgt spid="482"/>
                                        </p:tgtEl>
                                      </p:cBhvr>
                                    </p:animEffect>
                                  </p:childTnLst>
                                </p:cTn>
                              </p:par>
                              <p:par>
                                <p:cTn id="35" presetID="10" presetClass="entr" presetSubtype="0" fill="hold" nodeType="withEffect">
                                  <p:stCondLst>
                                    <p:cond delay="75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125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150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175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200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500"/>
                                        <p:tgtEl>
                                          <p:spTgt spid="498"/>
                                        </p:tgtEl>
                                      </p:cBhvr>
                                    </p:animEffect>
                                  </p:childTnLst>
                                </p:cTn>
                              </p:par>
                              <p:par>
                                <p:cTn id="58" presetID="10" presetClass="entr" presetSubtype="0" fill="hold" nodeType="withEffect">
                                  <p:stCondLst>
                                    <p:cond delay="0"/>
                                  </p:stCondLst>
                                  <p:childTnLst>
                                    <p:set>
                                      <p:cBhvr>
                                        <p:cTn id="59" dur="1" fill="hold">
                                          <p:stCondLst>
                                            <p:cond delay="0"/>
                                          </p:stCondLst>
                                        </p:cTn>
                                        <p:tgtEl>
                                          <p:spTgt spid="466"/>
                                        </p:tgtEl>
                                        <p:attrNameLst>
                                          <p:attrName>style.visibility</p:attrName>
                                        </p:attrNameLst>
                                      </p:cBhvr>
                                      <p:to>
                                        <p:strVal val="visible"/>
                                      </p:to>
                                    </p:set>
                                    <p:animEffect transition="in" filter="fade">
                                      <p:cBhvr>
                                        <p:cTn id="60" dur="500"/>
                                        <p:tgtEl>
                                          <p:spTgt spid="466"/>
                                        </p:tgtEl>
                                      </p:cBhvr>
                                    </p:animEffect>
                                  </p:childTnLst>
                                </p:cTn>
                              </p:par>
                              <p:par>
                                <p:cTn id="61" presetID="10"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9"/>
                                        </p:tgtEl>
                                        <p:attrNameLst>
                                          <p:attrName>style.visibility</p:attrName>
                                        </p:attrNameLst>
                                      </p:cBhvr>
                                      <p:to>
                                        <p:strVal val="visible"/>
                                      </p:to>
                                    </p:set>
                                    <p:animEffect transition="in" filter="fade">
                                      <p:cBhvr>
                                        <p:cTn id="68" dur="500"/>
                                        <p:tgtEl>
                                          <p:spTgt spid="499"/>
                                        </p:tgtEl>
                                      </p:cBhvr>
                                    </p:animEffect>
                                  </p:childTnLst>
                                </p:cTn>
                              </p:par>
                              <p:par>
                                <p:cTn id="69" presetID="22" presetClass="entr" presetSubtype="8" fill="hold" nodeType="withEffect">
                                  <p:stCondLst>
                                    <p:cond delay="0"/>
                                  </p:stCondLst>
                                  <p:childTnLst>
                                    <p:set>
                                      <p:cBhvr>
                                        <p:cTn id="70" dur="1" fill="hold">
                                          <p:stCondLst>
                                            <p:cond delay="0"/>
                                          </p:stCondLst>
                                        </p:cTn>
                                        <p:tgtEl>
                                          <p:spTgt spid="489"/>
                                        </p:tgtEl>
                                        <p:attrNameLst>
                                          <p:attrName>style.visibility</p:attrName>
                                        </p:attrNameLst>
                                      </p:cBhvr>
                                      <p:to>
                                        <p:strVal val="visible"/>
                                      </p:to>
                                    </p:set>
                                    <p:animEffect transition="in" filter="wipe(left)">
                                      <p:cBhvr>
                                        <p:cTn id="71" dur="500"/>
                                        <p:tgtEl>
                                          <p:spTgt spid="48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3"/>
                                        </p:tgtEl>
                                        <p:attrNameLst>
                                          <p:attrName>style.visibility</p:attrName>
                                        </p:attrNameLst>
                                      </p:cBhvr>
                                      <p:to>
                                        <p:strVal val="visible"/>
                                      </p:to>
                                    </p:set>
                                    <p:animEffect transition="in" filter="fade">
                                      <p:cBhvr>
                                        <p:cTn id="76" dur="500"/>
                                        <p:tgtEl>
                                          <p:spTgt spid="51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508"/>
                                        </p:tgtEl>
                                        <p:attrNameLst>
                                          <p:attrName>style.visibility</p:attrName>
                                        </p:attrNameLst>
                                      </p:cBhvr>
                                      <p:to>
                                        <p:strVal val="visible"/>
                                      </p:to>
                                    </p:set>
                                    <p:animEffect transition="in" filter="fade">
                                      <p:cBhvr>
                                        <p:cTn id="80" dur="500"/>
                                        <p:tgtEl>
                                          <p:spTgt spid="50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94"/>
                                        </p:tgtEl>
                                        <p:attrNameLst>
                                          <p:attrName>style.visibility</p:attrName>
                                        </p:attrNameLst>
                                      </p:cBhvr>
                                      <p:to>
                                        <p:strVal val="visible"/>
                                      </p:to>
                                    </p:set>
                                    <p:animEffect transition="in" filter="fade">
                                      <p:cBhvr>
                                        <p:cTn id="85" dur="500"/>
                                        <p:tgtEl>
                                          <p:spTgt spid="494"/>
                                        </p:tgtEl>
                                      </p:cBhvr>
                                    </p:animEffect>
                                  </p:childTnLst>
                                </p:cTn>
                              </p:par>
                              <p:par>
                                <p:cTn id="86" presetID="22" presetClass="entr" presetSubtype="1" fill="hold" nodeType="withEffect">
                                  <p:stCondLst>
                                    <p:cond delay="0"/>
                                  </p:stCondLst>
                                  <p:childTnLst>
                                    <p:set>
                                      <p:cBhvr>
                                        <p:cTn id="87" dur="1" fill="hold">
                                          <p:stCondLst>
                                            <p:cond delay="0"/>
                                          </p:stCondLst>
                                        </p:cTn>
                                        <p:tgtEl>
                                          <p:spTgt spid="487"/>
                                        </p:tgtEl>
                                        <p:attrNameLst>
                                          <p:attrName>style.visibility</p:attrName>
                                        </p:attrNameLst>
                                      </p:cBhvr>
                                      <p:to>
                                        <p:strVal val="visible"/>
                                      </p:to>
                                    </p:set>
                                    <p:animEffect transition="in" filter="wipe(up)">
                                      <p:cBhvr>
                                        <p:cTn id="88" dur="500"/>
                                        <p:tgtEl>
                                          <p:spTgt spid="487"/>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up)">
                                      <p:cBhvr>
                                        <p:cTn id="92" dur="500"/>
                                        <p:tgtEl>
                                          <p:spTgt spid="4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89"/>
                                        </p:tgtEl>
                                      </p:cBhvr>
                                    </p:animEffect>
                                    <p:set>
                                      <p:cBhvr>
                                        <p:cTn id="97" dur="1" fill="hold">
                                          <p:stCondLst>
                                            <p:cond delay="499"/>
                                          </p:stCondLst>
                                        </p:cTn>
                                        <p:tgtEl>
                                          <p:spTgt spid="48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422"/>
                                        </p:tgtEl>
                                      </p:cBhvr>
                                    </p:animEffect>
                                    <p:set>
                                      <p:cBhvr>
                                        <p:cTn id="100" dur="1" fill="hold">
                                          <p:stCondLst>
                                            <p:cond delay="499"/>
                                          </p:stCondLst>
                                        </p:cTn>
                                        <p:tgtEl>
                                          <p:spTgt spid="422"/>
                                        </p:tgtEl>
                                        <p:attrNameLst>
                                          <p:attrName>style.visibility</p:attrName>
                                        </p:attrNameLst>
                                      </p:cBhvr>
                                      <p:to>
                                        <p:strVal val="hidden"/>
                                      </p:to>
                                    </p:set>
                                  </p:childTnLst>
                                </p:cTn>
                              </p:par>
                              <p:par>
                                <p:cTn id="101" presetID="10" presetClass="exit" presetSubtype="0" fill="hold" grpId="0" nodeType="withEffect" nodePh="1">
                                  <p:stCondLst>
                                    <p:cond delay="0"/>
                                  </p:stCondLst>
                                  <p:endCondLst>
                                    <p:cond evt="begin" delay="0">
                                      <p:tn val="101"/>
                                    </p:cond>
                                  </p:endCondLst>
                                  <p:childTnLst>
                                    <p:animEffect transition="out" filter="fade">
                                      <p:cBhvr>
                                        <p:cTn id="102" dur="500"/>
                                        <p:tgtEl>
                                          <p:spTgt spid="448"/>
                                        </p:tgtEl>
                                      </p:cBhvr>
                                    </p:animEffect>
                                    <p:set>
                                      <p:cBhvr>
                                        <p:cTn id="103" dur="1" fill="hold">
                                          <p:stCondLst>
                                            <p:cond delay="499"/>
                                          </p:stCondLst>
                                        </p:cTn>
                                        <p:tgtEl>
                                          <p:spTgt spid="4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50"/>
                                        </p:tgtEl>
                                      </p:cBhvr>
                                    </p:animEffect>
                                    <p:set>
                                      <p:cBhvr>
                                        <p:cTn id="106" dur="1" fill="hold">
                                          <p:stCondLst>
                                            <p:cond delay="499"/>
                                          </p:stCondLst>
                                        </p:cTn>
                                        <p:tgtEl>
                                          <p:spTgt spid="450"/>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9"/>
                                        </p:tgtEl>
                                      </p:cBhvr>
                                    </p:animEffect>
                                    <p:set>
                                      <p:cBhvr>
                                        <p:cTn id="109" dur="1" fill="hold">
                                          <p:stCondLst>
                                            <p:cond delay="499"/>
                                          </p:stCondLst>
                                        </p:cTn>
                                        <p:tgtEl>
                                          <p:spTgt spid="49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02"/>
                                        </p:tgtEl>
                                      </p:cBhvr>
                                    </p:animEffect>
                                    <p:set>
                                      <p:cBhvr>
                                        <p:cTn id="112" dur="1" fill="hold">
                                          <p:stCondLst>
                                            <p:cond delay="499"/>
                                          </p:stCondLst>
                                        </p:cTn>
                                        <p:tgtEl>
                                          <p:spTgt spid="102"/>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1"/>
                                        </p:tgtEl>
                                        <p:attrNameLst>
                                          <p:attrName>style.visibility</p:attrName>
                                        </p:attrNameLst>
                                      </p:cBhvr>
                                      <p:to>
                                        <p:strVal val="visible"/>
                                      </p:to>
                                    </p:set>
                                    <p:animEffect transition="in" filter="fade">
                                      <p:cBhvr>
                                        <p:cTn id="116" dur="500"/>
                                        <p:tgtEl>
                                          <p:spTgt spid="491"/>
                                        </p:tgtEl>
                                      </p:cBhvr>
                                    </p:animEffect>
                                  </p:childTnLst>
                                </p:cTn>
                              </p:par>
                              <p:par>
                                <p:cTn id="117" presetID="10" presetClass="entr" presetSubtype="0" fill="hold" nodeType="withEffect">
                                  <p:stCondLst>
                                    <p:cond delay="0"/>
                                  </p:stCondLst>
                                  <p:childTnLst>
                                    <p:set>
                                      <p:cBhvr>
                                        <p:cTn id="118" dur="1" fill="hold">
                                          <p:stCondLst>
                                            <p:cond delay="0"/>
                                          </p:stCondLst>
                                        </p:cTn>
                                        <p:tgtEl>
                                          <p:spTgt spid="474"/>
                                        </p:tgtEl>
                                        <p:attrNameLst>
                                          <p:attrName>style.visibility</p:attrName>
                                        </p:attrNameLst>
                                      </p:cBhvr>
                                      <p:to>
                                        <p:strVal val="visible"/>
                                      </p:to>
                                    </p:set>
                                    <p:animEffect transition="in" filter="fade">
                                      <p:cBhvr>
                                        <p:cTn id="119" dur="500"/>
                                        <p:tgtEl>
                                          <p:spTgt spid="47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1"/>
                                        </p:tgtEl>
                                        <p:attrNameLst>
                                          <p:attrName>style.visibility</p:attrName>
                                        </p:attrNameLst>
                                      </p:cBhvr>
                                      <p:to>
                                        <p:strVal val="visible"/>
                                      </p:to>
                                    </p:set>
                                    <p:animEffect transition="in" filter="fade">
                                      <p:cBhvr>
                                        <p:cTn id="122" dur="500"/>
                                        <p:tgtEl>
                                          <p:spTgt spid="501"/>
                                        </p:tgtEl>
                                      </p:cBhvr>
                                    </p:animEffect>
                                  </p:childTnLst>
                                </p:cTn>
                              </p:par>
                              <p:par>
                                <p:cTn id="123" presetID="10" presetClass="entr" presetSubtype="0" fill="hold" nodeType="with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fade">
                                      <p:cBhvr>
                                        <p:cTn id="125" dur="500"/>
                                        <p:tgtEl>
                                          <p:spTgt spid="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42" presetClass="path" presetSubtype="0" accel="50000" decel="50000" fill="hold" nodeType="withEffect">
                                  <p:stCondLst>
                                    <p:cond delay="0"/>
                                  </p:stCondLst>
                                  <p:childTnLst>
                                    <p:animMotion origin="layout" path="M -4.79167E-6 -4.07407E-6 L 0.21706 0.01019 " pathEditMode="relative" rAng="0" ptsTypes="AA">
                                      <p:cBhvr>
                                        <p:cTn id="132" dur="1500" fill="hold"/>
                                        <p:tgtEl>
                                          <p:spTgt spid="96"/>
                                        </p:tgtEl>
                                        <p:attrNameLst>
                                          <p:attrName>ppt_x</p:attrName>
                                          <p:attrName>ppt_y</p:attrName>
                                        </p:attrNameLst>
                                      </p:cBhvr>
                                      <p:rCtr x="10846" y="509"/>
                                    </p:animMotion>
                                  </p:childTnLst>
                                </p:cTn>
                              </p:par>
                              <p:par>
                                <p:cTn id="133" presetID="10" presetClass="exit" presetSubtype="0" fill="hold" nodeType="withEffect">
                                  <p:stCondLst>
                                    <p:cond delay="1100"/>
                                  </p:stCondLst>
                                  <p:childTnLst>
                                    <p:animEffect transition="out" filter="fade">
                                      <p:cBhvr>
                                        <p:cTn id="134" dur="500"/>
                                        <p:tgtEl>
                                          <p:spTgt spid="96"/>
                                        </p:tgtEl>
                                      </p:cBhvr>
                                    </p:animEffect>
                                    <p:set>
                                      <p:cBhvr>
                                        <p:cTn id="135" dur="1" fill="hold">
                                          <p:stCondLst>
                                            <p:cond delay="499"/>
                                          </p:stCondLst>
                                        </p:cTn>
                                        <p:tgtEl>
                                          <p:spTgt spid="96"/>
                                        </p:tgtEl>
                                        <p:attrNameLst>
                                          <p:attrName>style.visibility</p:attrName>
                                        </p:attrNameLst>
                                      </p:cBhvr>
                                      <p:to>
                                        <p:strVal val="hidden"/>
                                      </p:to>
                                    </p:set>
                                  </p:childTnLst>
                                </p:cTn>
                              </p:par>
                              <p:par>
                                <p:cTn id="136" presetID="22" presetClass="entr" presetSubtype="8" fill="hold" nodeType="withEffect">
                                  <p:stCondLst>
                                    <p:cond delay="1750"/>
                                  </p:stCondLst>
                                  <p:childTnLst>
                                    <p:set>
                                      <p:cBhvr>
                                        <p:cTn id="137" dur="1" fill="hold">
                                          <p:stCondLst>
                                            <p:cond delay="0"/>
                                          </p:stCondLst>
                                        </p:cTn>
                                        <p:tgtEl>
                                          <p:spTgt spid="473"/>
                                        </p:tgtEl>
                                        <p:attrNameLst>
                                          <p:attrName>style.visibility</p:attrName>
                                        </p:attrNameLst>
                                      </p:cBhvr>
                                      <p:to>
                                        <p:strVal val="visible"/>
                                      </p:to>
                                    </p:set>
                                    <p:animEffect transition="in" filter="wipe(left)">
                                      <p:cBhvr>
                                        <p:cTn id="138" dur="500"/>
                                        <p:tgtEl>
                                          <p:spTgt spid="473"/>
                                        </p:tgtEl>
                                      </p:cBhvr>
                                    </p:animEffect>
                                  </p:childTnLst>
                                </p:cTn>
                              </p:par>
                              <p:par>
                                <p:cTn id="139" presetID="10" presetClass="entr" presetSubtype="0" fill="hold" nodeType="withEffect">
                                  <p:stCondLst>
                                    <p:cond delay="110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42" presetClass="path" presetSubtype="0" accel="50000" decel="50000" fill="hold" nodeType="withEffect">
                                  <p:stCondLst>
                                    <p:cond delay="1000"/>
                                  </p:stCondLst>
                                  <p:childTnLst>
                                    <p:animMotion origin="layout" path="M 5E-6 0.00394 L 0.21042 0.10996 " pathEditMode="relative" rAng="0" ptsTypes="AA">
                                      <p:cBhvr>
                                        <p:cTn id="143" dur="1500" fill="hold"/>
                                        <p:tgtEl>
                                          <p:spTgt spid="95"/>
                                        </p:tgtEl>
                                        <p:attrNameLst>
                                          <p:attrName>ppt_x</p:attrName>
                                          <p:attrName>ppt_y</p:attrName>
                                        </p:attrNameLst>
                                      </p:cBhvr>
                                      <p:rCtr x="10521" y="5301"/>
                                    </p:animMotion>
                                  </p:childTnLst>
                                </p:cTn>
                              </p:par>
                              <p:par>
                                <p:cTn id="144" presetID="22" presetClass="entr" presetSubtype="8" fill="hold" nodeType="withEffect">
                                  <p:stCondLst>
                                    <p:cond delay="2500"/>
                                  </p:stCondLst>
                                  <p:childTnLst>
                                    <p:set>
                                      <p:cBhvr>
                                        <p:cTn id="145" dur="1" fill="hold">
                                          <p:stCondLst>
                                            <p:cond delay="0"/>
                                          </p:stCondLst>
                                        </p:cTn>
                                        <p:tgtEl>
                                          <p:spTgt spid="500"/>
                                        </p:tgtEl>
                                        <p:attrNameLst>
                                          <p:attrName>style.visibility</p:attrName>
                                        </p:attrNameLst>
                                      </p:cBhvr>
                                      <p:to>
                                        <p:strVal val="visible"/>
                                      </p:to>
                                    </p:set>
                                    <p:animEffect transition="in" filter="wipe(left)">
                                      <p:cBhvr>
                                        <p:cTn id="146" dur="500"/>
                                        <p:tgtEl>
                                          <p:spTgt spid="500"/>
                                        </p:tgtEl>
                                      </p:cBhvr>
                                    </p:animEffect>
                                  </p:childTnLst>
                                </p:cTn>
                              </p:par>
                              <p:par>
                                <p:cTn id="147" presetID="10" presetClass="exit" presetSubtype="0" fill="hold" nodeType="withEffect">
                                  <p:stCondLst>
                                    <p:cond delay="2000"/>
                                  </p:stCondLst>
                                  <p:childTnLst>
                                    <p:animEffect transition="out" filter="fade">
                                      <p:cBhvr>
                                        <p:cTn id="148" dur="500"/>
                                        <p:tgtEl>
                                          <p:spTgt spid="95"/>
                                        </p:tgtEl>
                                      </p:cBhvr>
                                    </p:animEffect>
                                    <p:set>
                                      <p:cBhvr>
                                        <p:cTn id="149" dur="1" fill="hold">
                                          <p:stCondLst>
                                            <p:cond delay="499"/>
                                          </p:stCondLst>
                                        </p:cTn>
                                        <p:tgtEl>
                                          <p:spTgt spid="95"/>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nodeType="afterEffect">
                                  <p:stCondLst>
                                    <p:cond delay="0"/>
                                  </p:stCondLst>
                                  <p:childTnLst>
                                    <p:set>
                                      <p:cBhvr>
                                        <p:cTn id="152" dur="1" fill="hold">
                                          <p:stCondLst>
                                            <p:cond delay="0"/>
                                          </p:stCondLst>
                                        </p:cTn>
                                        <p:tgtEl>
                                          <p:spTgt spid="97"/>
                                        </p:tgtEl>
                                        <p:attrNameLst>
                                          <p:attrName>style.visibility</p:attrName>
                                        </p:attrNameLst>
                                      </p:cBhvr>
                                      <p:to>
                                        <p:strVal val="visible"/>
                                      </p:to>
                                    </p:set>
                                    <p:animEffect transition="in" filter="fade">
                                      <p:cBhvr>
                                        <p:cTn id="153" dur="500"/>
                                        <p:tgtEl>
                                          <p:spTgt spid="97"/>
                                        </p:tgtEl>
                                      </p:cBhvr>
                                    </p:animEffect>
                                  </p:childTnLst>
                                </p:cTn>
                              </p:par>
                              <p:par>
                                <p:cTn id="154" presetID="42" presetClass="path" presetSubtype="0" accel="50000" decel="50000" fill="hold" nodeType="withEffect">
                                  <p:stCondLst>
                                    <p:cond delay="0"/>
                                  </p:stCondLst>
                                  <p:childTnLst>
                                    <p:animMotion origin="layout" path="M 5E-6 -4.07407E-6 L 0.20938 0.12662 " pathEditMode="relative" rAng="0" ptsTypes="AA">
                                      <p:cBhvr>
                                        <p:cTn id="155" dur="1500" fill="hold"/>
                                        <p:tgtEl>
                                          <p:spTgt spid="97"/>
                                        </p:tgtEl>
                                        <p:attrNameLst>
                                          <p:attrName>ppt_x</p:attrName>
                                          <p:attrName>ppt_y</p:attrName>
                                        </p:attrNameLst>
                                      </p:cBhvr>
                                      <p:rCtr x="10469" y="6319"/>
                                    </p:animMotion>
                                  </p:childTnLst>
                                </p:cTn>
                              </p:par>
                              <p:par>
                                <p:cTn id="156" presetID="10" presetClass="exit" presetSubtype="0" fill="hold" nodeType="withEffect">
                                  <p:stCondLst>
                                    <p:cond delay="90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par>
                          <p:cTn id="159" fill="hold">
                            <p:stCondLst>
                              <p:cond delay="4500"/>
                            </p:stCondLst>
                            <p:childTnLst>
                              <p:par>
                                <p:cTn id="160" presetID="10" presetClass="entr" presetSubtype="0" fill="hold" nodeType="after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42" presetClass="path" presetSubtype="0" accel="50000" decel="50000" fill="hold" nodeType="withEffect">
                                  <p:stCondLst>
                                    <p:cond delay="0"/>
                                  </p:stCondLst>
                                  <p:childTnLst>
                                    <p:animMotion origin="layout" path="M -4.79167E-6 -4.07407E-6 L 0.20443 0.02176 " pathEditMode="relative" rAng="0" ptsTypes="AA">
                                      <p:cBhvr>
                                        <p:cTn id="164" dur="1500" fill="hold"/>
                                        <p:tgtEl>
                                          <p:spTgt spid="99"/>
                                        </p:tgtEl>
                                        <p:attrNameLst>
                                          <p:attrName>ppt_x</p:attrName>
                                          <p:attrName>ppt_y</p:attrName>
                                        </p:attrNameLst>
                                      </p:cBhvr>
                                      <p:rCtr x="10221" y="1088"/>
                                    </p:animMotion>
                                  </p:childTnLst>
                                </p:cTn>
                              </p:par>
                              <p:par>
                                <p:cTn id="165" presetID="10" presetClass="exit" presetSubtype="0" fill="hold" nodeType="withEffect">
                                  <p:stCondLst>
                                    <p:cond delay="1000"/>
                                  </p:stCondLst>
                                  <p:childTnLst>
                                    <p:animEffect transition="out" filter="fade">
                                      <p:cBhvr>
                                        <p:cTn id="166" dur="500"/>
                                        <p:tgtEl>
                                          <p:spTgt spid="99"/>
                                        </p:tgtEl>
                                      </p:cBhvr>
                                    </p:animEffect>
                                    <p:set>
                                      <p:cBhvr>
                                        <p:cTn id="167" dur="1" fill="hold">
                                          <p:stCondLst>
                                            <p:cond delay="499"/>
                                          </p:stCondLst>
                                        </p:cTn>
                                        <p:tgtEl>
                                          <p:spTgt spid="99"/>
                                        </p:tgtEl>
                                        <p:attrNameLst>
                                          <p:attrName>style.visibility</p:attrName>
                                        </p:attrNameLst>
                                      </p:cBhvr>
                                      <p:to>
                                        <p:strVal val="hidden"/>
                                      </p:to>
                                    </p:set>
                                  </p:childTnLst>
                                </p:cTn>
                              </p:par>
                            </p:childTnLst>
                          </p:cTn>
                        </p:par>
                        <p:par>
                          <p:cTn id="168" fill="hold">
                            <p:stCondLst>
                              <p:cond delay="6000"/>
                            </p:stCondLst>
                            <p:childTnLst>
                              <p:par>
                                <p:cTn id="169" presetID="10" presetClass="entr" presetSubtype="0" fill="hold" grpId="1" nodeType="after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42" presetClass="path" presetSubtype="0" accel="50000" decel="50000" fill="hold" grpId="0" nodeType="withEffect">
                                  <p:stCondLst>
                                    <p:cond delay="0"/>
                                  </p:stCondLst>
                                  <p:childTnLst>
                                    <p:animMotion origin="layout" path="M -4.79167E-6 -4.07407E-6 L 0.21342 0.10348 " pathEditMode="relative" rAng="0" ptsTypes="AA">
                                      <p:cBhvr>
                                        <p:cTn id="173" dur="1500" fill="hold"/>
                                        <p:tgtEl>
                                          <p:spTgt spid="98"/>
                                        </p:tgtEl>
                                        <p:attrNameLst>
                                          <p:attrName>ppt_x</p:attrName>
                                          <p:attrName>ppt_y</p:attrName>
                                        </p:attrNameLst>
                                      </p:cBhvr>
                                      <p:rCtr x="10664" y="5162"/>
                                    </p:animMotion>
                                  </p:childTnLst>
                                </p:cTn>
                              </p:par>
                              <p:par>
                                <p:cTn id="174" presetID="10" presetClass="exit" presetSubtype="0" fill="hold" grpId="2" nodeType="withEffect">
                                  <p:stCondLst>
                                    <p:cond delay="1000"/>
                                  </p:stCondLst>
                                  <p:childTnLst>
                                    <p:animEffect transition="out" filter="fade">
                                      <p:cBhvr>
                                        <p:cTn id="175" dur="500"/>
                                        <p:tgtEl>
                                          <p:spTgt spid="98"/>
                                        </p:tgtEl>
                                      </p:cBhvr>
                                    </p:animEffect>
                                    <p:set>
                                      <p:cBhvr>
                                        <p:cTn id="17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8" grpId="2"/>
      <p:bldP spid="448" grpId="0"/>
      <p:bldP spid="482" grpId="0" animBg="1"/>
      <p:bldP spid="484" grpId="0" animBg="1"/>
      <p:bldP spid="488" grpId="0" animBg="1"/>
      <p:bldP spid="490" grpId="0" animBg="1"/>
      <p:bldP spid="491" grpId="0" animBg="1"/>
      <p:bldP spid="492" grpId="0" animBg="1"/>
      <p:bldP spid="494" grpId="0" animBg="1"/>
      <p:bldP spid="495" grpId="0" animBg="1"/>
      <p:bldP spid="498" grpId="0" animBg="1"/>
      <p:bldP spid="499" grpId="0" animBg="1"/>
      <p:bldP spid="499" grpId="1" animBg="1"/>
      <p:bldP spid="5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Lifecycle Primitives</a:t>
            </a:r>
          </a:p>
        </p:txBody>
      </p:sp>
      <p:pic>
        <p:nvPicPr>
          <p:cNvPr id="7" name="Picture 6">
            <a:extLst>
              <a:ext uri="{FF2B5EF4-FFF2-40B4-BE49-F238E27FC236}">
                <a16:creationId xmlns:a16="http://schemas.microsoft.com/office/drawing/2014/main" id="{90FB6BB0-4D44-4AA4-9DA0-C36B114830A8}"/>
              </a:ext>
            </a:extLst>
          </p:cNvPr>
          <p:cNvPicPr>
            <a:picLocks noChangeAspect="1"/>
          </p:cNvPicPr>
          <p:nvPr/>
        </p:nvPicPr>
        <p:blipFill>
          <a:blip r:embed="rId4"/>
          <a:stretch>
            <a:fillRect/>
          </a:stretch>
        </p:blipFill>
        <p:spPr>
          <a:xfrm>
            <a:off x="0" y="2393995"/>
            <a:ext cx="12379860" cy="3614919"/>
          </a:xfrm>
          <a:prstGeom prst="rect">
            <a:avLst/>
          </a:prstGeom>
        </p:spPr>
      </p:pic>
    </p:spTree>
    <p:custDataLst>
      <p:tags r:id="rId1"/>
    </p:custDataLst>
    <p:extLst>
      <p:ext uri="{BB962C8B-B14F-4D97-AF65-F5344CB8AC3E}">
        <p14:creationId xmlns:p14="http://schemas.microsoft.com/office/powerpoint/2010/main" val="4217909193"/>
      </p:ext>
    </p:extLst>
  </p:cSld>
  <p:clrMapOvr>
    <a:masterClrMapping/>
  </p:clrMapOvr>
  <mc:AlternateContent xmlns:mc="http://schemas.openxmlformats.org/markup-compatibility/2006" xmlns:p14="http://schemas.microsoft.com/office/powerpoint/2010/main">
    <mc:Choice Requires="p14">
      <p:transition spd="med" p14:dur="700" advTm="28817">
        <p:fade/>
      </p:transition>
    </mc:Choice>
    <mc:Fallback xmlns="">
      <p:transition spd="med" advTm="2881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finity and beyond">
            <a:extLst>
              <a:ext uri="{FF2B5EF4-FFF2-40B4-BE49-F238E27FC236}">
                <a16:creationId xmlns:a16="http://schemas.microsoft.com/office/drawing/2014/main" id="{7F9F996D-E41C-45C6-B462-101A4E18C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468344" y="2072447"/>
            <a:ext cx="2777770" cy="22857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86F5B0-E4BA-46B3-9DD7-29CFF9E19937}"/>
              </a:ext>
            </a:extLst>
          </p:cNvPr>
          <p:cNvSpPr>
            <a:spLocks noGrp="1"/>
          </p:cNvSpPr>
          <p:nvPr>
            <p:ph type="title"/>
          </p:nvPr>
        </p:nvSpPr>
        <p:spPr/>
        <p:txBody>
          <a:bodyPr/>
          <a:lstStyle/>
          <a:p>
            <a:r>
              <a:rPr lang="en-US" dirty="0"/>
              <a:t>ACR: Today, Tomorrow and Beyond</a:t>
            </a:r>
          </a:p>
        </p:txBody>
      </p:sp>
      <p:sp>
        <p:nvSpPr>
          <p:cNvPr id="3" name="Text Placeholder 2">
            <a:extLst>
              <a:ext uri="{FF2B5EF4-FFF2-40B4-BE49-F238E27FC236}">
                <a16:creationId xmlns:a16="http://schemas.microsoft.com/office/drawing/2014/main" id="{2B7748BD-E271-406D-935B-E13614237456}"/>
              </a:ext>
            </a:extLst>
          </p:cNvPr>
          <p:cNvSpPr>
            <a:spLocks noGrp="1"/>
          </p:cNvSpPr>
          <p:nvPr>
            <p:ph type="body" sz="quarter" idx="10"/>
          </p:nvPr>
        </p:nvSpPr>
        <p:spPr>
          <a:xfrm>
            <a:off x="595839" y="1463929"/>
            <a:ext cx="5315914" cy="5590569"/>
          </a:xfrm>
        </p:spPr>
        <p:txBody>
          <a:bodyPr/>
          <a:lstStyle/>
          <a:p>
            <a:pPr marL="571443" indent="-571443">
              <a:buFont typeface="Arial" panose="020B0604020202020204" pitchFamily="34" charset="0"/>
              <a:buChar char="•"/>
            </a:pPr>
            <a:r>
              <a:rPr lang="en-US" dirty="0"/>
              <a:t>Container Artifacts</a:t>
            </a:r>
          </a:p>
          <a:p>
            <a:pPr marL="804569" lvl="1" indent="-571443">
              <a:buFont typeface="Arial" panose="020B0604020202020204" pitchFamily="34" charset="0"/>
              <a:buChar char="•"/>
            </a:pPr>
            <a:r>
              <a:rPr lang="en-US" dirty="0"/>
              <a:t>Images (Docker &amp; OCI)</a:t>
            </a:r>
          </a:p>
          <a:p>
            <a:pPr marL="804569" lvl="1" indent="-571443">
              <a:buFont typeface="Arial" panose="020B0604020202020204" pitchFamily="34" charset="0"/>
              <a:buChar char="•"/>
            </a:pPr>
            <a:r>
              <a:rPr lang="en-US" dirty="0"/>
              <a:t>Helm Charts</a:t>
            </a:r>
          </a:p>
          <a:p>
            <a:pPr marL="804569" lvl="1" indent="-571443">
              <a:buFont typeface="Arial" panose="020B0604020202020204" pitchFamily="34" charset="0"/>
              <a:buChar char="•"/>
            </a:pPr>
            <a:r>
              <a:rPr lang="en-US" dirty="0"/>
              <a:t>Meta-data</a:t>
            </a:r>
          </a:p>
          <a:p>
            <a:pPr marL="571443" indent="-571443">
              <a:buFont typeface="Arial" panose="020B0604020202020204" pitchFamily="34" charset="0"/>
              <a:buChar char="•"/>
            </a:pPr>
            <a:r>
              <a:rPr lang="en-US" dirty="0"/>
              <a:t>Security</a:t>
            </a:r>
          </a:p>
          <a:p>
            <a:pPr marL="804569" lvl="1" indent="-571443">
              <a:buFont typeface="Arial" panose="020B0604020202020204" pitchFamily="34" charset="0"/>
              <a:buChar char="•"/>
            </a:pPr>
            <a:r>
              <a:rPr lang="en-US" dirty="0"/>
              <a:t>Stored</a:t>
            </a:r>
          </a:p>
          <a:p>
            <a:pPr marL="804569" lvl="1" indent="-571443">
              <a:buFont typeface="Arial" panose="020B0604020202020204" pitchFamily="34" charset="0"/>
              <a:buChar char="•"/>
            </a:pPr>
            <a:r>
              <a:rPr lang="en-US" dirty="0"/>
              <a:t>Authenticated</a:t>
            </a:r>
          </a:p>
          <a:p>
            <a:pPr marL="804569" lvl="1" indent="-571443">
              <a:buFont typeface="Arial" panose="020B0604020202020204" pitchFamily="34" charset="0"/>
              <a:buChar char="•"/>
            </a:pPr>
            <a:r>
              <a:rPr lang="en-US" dirty="0"/>
              <a:t>Scanned</a:t>
            </a:r>
          </a:p>
          <a:p>
            <a:pPr marL="804569" lvl="1" indent="-571443">
              <a:buFont typeface="Arial" panose="020B0604020202020204" pitchFamily="34" charset="0"/>
              <a:buChar char="•"/>
            </a:pPr>
            <a:r>
              <a:rPr lang="en-US" dirty="0"/>
              <a:t>Signed</a:t>
            </a:r>
          </a:p>
          <a:p>
            <a:pPr marL="571443" indent="-571443">
              <a:buFont typeface="Arial" panose="020B0604020202020204" pitchFamily="34" charset="0"/>
              <a:buChar char="•"/>
            </a:pPr>
            <a:r>
              <a:rPr lang="en-US" dirty="0"/>
              <a:t>Geo Replicated and Redundant</a:t>
            </a:r>
          </a:p>
          <a:p>
            <a:pPr marL="571443" indent="-571443">
              <a:buFont typeface="Arial" panose="020B0604020202020204" pitchFamily="34" charset="0"/>
              <a:buChar char="•"/>
            </a:pPr>
            <a:r>
              <a:rPr lang="en-US" dirty="0"/>
              <a:t>OS &amp; Framework Patching</a:t>
            </a:r>
          </a:p>
          <a:p>
            <a:pPr marL="571443" indent="-571443">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6E602BD4-ABFF-43D9-846A-7A9D83AB7D62}"/>
              </a:ext>
            </a:extLst>
          </p:cNvPr>
          <p:cNvSpPr>
            <a:spLocks noGrp="1"/>
          </p:cNvSpPr>
          <p:nvPr>
            <p:ph type="body" sz="quarter" idx="12"/>
          </p:nvPr>
        </p:nvSpPr>
        <p:spPr>
          <a:xfrm>
            <a:off x="6524616" y="1463928"/>
            <a:ext cx="5315914" cy="3609706"/>
          </a:xfrm>
        </p:spPr>
        <p:txBody>
          <a:bodyPr/>
          <a:lstStyle/>
          <a:p>
            <a:pPr marL="571443" indent="-571443">
              <a:buFont typeface="Arial" panose="020B0604020202020204" pitchFamily="34" charset="0"/>
              <a:buChar char="•"/>
            </a:pPr>
            <a:r>
              <a:rPr lang="en-US" dirty="0"/>
              <a:t>Image Management</a:t>
            </a:r>
          </a:p>
          <a:p>
            <a:pPr marL="832091" lvl="1" indent="-571443">
              <a:buFont typeface="Arial" panose="020B0604020202020204" pitchFamily="34" charset="0"/>
              <a:buChar char="•"/>
            </a:pPr>
            <a:r>
              <a:rPr lang="en-US" dirty="0"/>
              <a:t>Import</a:t>
            </a:r>
          </a:p>
          <a:p>
            <a:pPr marL="832091" lvl="1" indent="-571443">
              <a:buFont typeface="Arial" panose="020B0604020202020204" pitchFamily="34" charset="0"/>
              <a:buChar char="•"/>
            </a:pPr>
            <a:r>
              <a:rPr lang="en-US" dirty="0"/>
              <a:t>Purge Policies</a:t>
            </a:r>
          </a:p>
          <a:p>
            <a:pPr marL="571443" indent="-571443">
              <a:buFont typeface="Arial" panose="020B0604020202020204" pitchFamily="34" charset="0"/>
              <a:buChar char="•"/>
            </a:pPr>
            <a:r>
              <a:rPr lang="en-US" dirty="0" err="1"/>
              <a:t>Eventing</a:t>
            </a:r>
            <a:endParaRPr lang="en-US" dirty="0"/>
          </a:p>
          <a:p>
            <a:pPr marL="804569" lvl="1" indent="-571443">
              <a:buFont typeface="Arial" panose="020B0604020202020204" pitchFamily="34" charset="0"/>
              <a:buChar char="•"/>
            </a:pPr>
            <a:r>
              <a:rPr lang="en-US" dirty="0"/>
              <a:t>Webhooks</a:t>
            </a:r>
          </a:p>
          <a:p>
            <a:pPr marL="804569" lvl="1" indent="-571443">
              <a:buFont typeface="Arial" panose="020B0604020202020204" pitchFamily="34" charset="0"/>
              <a:buChar char="•"/>
            </a:pPr>
            <a:r>
              <a:rPr lang="en-US" dirty="0"/>
              <a:t>Event Grid</a:t>
            </a:r>
          </a:p>
          <a:p>
            <a:pPr marL="571443" indent="-571443">
              <a:buFont typeface="Arial" panose="020B0604020202020204" pitchFamily="34" charset="0"/>
              <a:buChar char="•"/>
            </a:pPr>
            <a:r>
              <a:rPr lang="en-US" dirty="0"/>
              <a:t>Best Practices</a:t>
            </a:r>
          </a:p>
          <a:p>
            <a:endParaRPr lang="en-US" dirty="0"/>
          </a:p>
        </p:txBody>
      </p:sp>
    </p:spTree>
    <p:extLst>
      <p:ext uri="{BB962C8B-B14F-4D97-AF65-F5344CB8AC3E}">
        <p14:creationId xmlns:p14="http://schemas.microsoft.com/office/powerpoint/2010/main" val="2242781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4483E-6 -5.44712E-7 L -0.55923 -0.62415 " pathEditMode="relative" rAng="0" ptsTypes="AA">
                                      <p:cBhvr>
                                        <p:cTn id="6" dur="4000" fill="hold"/>
                                        <p:tgtEl>
                                          <p:spTgt spid="1026"/>
                                        </p:tgtEl>
                                        <p:attrNameLst>
                                          <p:attrName>ppt_x</p:attrName>
                                          <p:attrName>ppt_y</p:attrName>
                                        </p:attrNameLst>
                                      </p:cBhvr>
                                      <p:rCtr x="-27968" y="-312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D60A-8A68-4433-9782-4A84DA2EE6AB}"/>
              </a:ext>
            </a:extLst>
          </p:cNvPr>
          <p:cNvSpPr>
            <a:spLocks noGrp="1"/>
          </p:cNvSpPr>
          <p:nvPr>
            <p:ph type="title"/>
          </p:nvPr>
        </p:nvSpPr>
        <p:spPr>
          <a:xfrm>
            <a:off x="600062" y="466301"/>
            <a:ext cx="11237870" cy="565027"/>
          </a:xfrm>
        </p:spPr>
        <p:txBody>
          <a:bodyPr/>
          <a:lstStyle/>
          <a:p>
            <a:r>
              <a:rPr lang="en-US" dirty="0"/>
              <a:t>Container OS &amp; Framework Patching</a:t>
            </a:r>
          </a:p>
        </p:txBody>
      </p:sp>
      <p:pic>
        <p:nvPicPr>
          <p:cNvPr id="4" name="Graphic 3">
            <a:extLst>
              <a:ext uri="{FF2B5EF4-FFF2-40B4-BE49-F238E27FC236}">
                <a16:creationId xmlns:a16="http://schemas.microsoft.com/office/drawing/2014/main" id="{076C188D-59B8-4015-9D7D-BFD403BA90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7184" y="2253791"/>
            <a:ext cx="1865207" cy="1865207"/>
          </a:xfrm>
          <a:prstGeom prst="rect">
            <a:avLst/>
          </a:prstGeom>
        </p:spPr>
      </p:pic>
      <p:pic>
        <p:nvPicPr>
          <p:cNvPr id="7" name="Picture 6">
            <a:extLst>
              <a:ext uri="{FF2B5EF4-FFF2-40B4-BE49-F238E27FC236}">
                <a16:creationId xmlns:a16="http://schemas.microsoft.com/office/drawing/2014/main" id="{943A1406-5808-4559-AD6B-C296733351A7}"/>
              </a:ext>
            </a:extLst>
          </p:cNvPr>
          <p:cNvPicPr>
            <a:picLocks noChangeAspect="1"/>
          </p:cNvPicPr>
          <p:nvPr/>
        </p:nvPicPr>
        <p:blipFill>
          <a:blip r:embed="rId4"/>
          <a:stretch>
            <a:fillRect/>
          </a:stretch>
        </p:blipFill>
        <p:spPr>
          <a:xfrm>
            <a:off x="1979677" y="4462997"/>
            <a:ext cx="862735" cy="857245"/>
          </a:xfrm>
          <a:prstGeom prst="rect">
            <a:avLst/>
          </a:prstGeom>
        </p:spPr>
      </p:pic>
      <p:pic>
        <p:nvPicPr>
          <p:cNvPr id="9" name="Graphic 8">
            <a:extLst>
              <a:ext uri="{FF2B5EF4-FFF2-40B4-BE49-F238E27FC236}">
                <a16:creationId xmlns:a16="http://schemas.microsoft.com/office/drawing/2014/main" id="{621C1734-41AB-4B32-9390-93878843E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1855" y="1952167"/>
            <a:ext cx="2468455" cy="2468455"/>
          </a:xfrm>
          <a:prstGeom prst="rect">
            <a:avLst/>
          </a:prstGeom>
        </p:spPr>
      </p:pic>
      <p:grpSp>
        <p:nvGrpSpPr>
          <p:cNvPr id="31" name="Group 30">
            <a:extLst>
              <a:ext uri="{FF2B5EF4-FFF2-40B4-BE49-F238E27FC236}">
                <a16:creationId xmlns:a16="http://schemas.microsoft.com/office/drawing/2014/main" id="{7424A6A9-38ED-4BB4-9E01-F45EE413896A}"/>
              </a:ext>
            </a:extLst>
          </p:cNvPr>
          <p:cNvGrpSpPr/>
          <p:nvPr/>
        </p:nvGrpSpPr>
        <p:grpSpPr>
          <a:xfrm>
            <a:off x="928300" y="2090046"/>
            <a:ext cx="2933072" cy="1005511"/>
            <a:chOff x="910094" y="2049251"/>
            <a:chExt cx="2875822" cy="985885"/>
          </a:xfrm>
        </p:grpSpPr>
        <p:pic>
          <p:nvPicPr>
            <p:cNvPr id="5" name="Graphic 4">
              <a:extLst>
                <a:ext uri="{FF2B5EF4-FFF2-40B4-BE49-F238E27FC236}">
                  <a16:creationId xmlns:a16="http://schemas.microsoft.com/office/drawing/2014/main" id="{74DC6FCE-D771-4C64-B711-44973FF87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370" y="2049251"/>
              <a:ext cx="900546" cy="900546"/>
            </a:xfrm>
            <a:prstGeom prst="rect">
              <a:avLst/>
            </a:prstGeom>
          </p:spPr>
        </p:pic>
        <p:grpSp>
          <p:nvGrpSpPr>
            <p:cNvPr id="25" name="Group 24">
              <a:extLst>
                <a:ext uri="{FF2B5EF4-FFF2-40B4-BE49-F238E27FC236}">
                  <a16:creationId xmlns:a16="http://schemas.microsoft.com/office/drawing/2014/main" id="{A9E44DFD-BFD9-4A83-AB9D-F7E1AA784B4B}"/>
                </a:ext>
              </a:extLst>
            </p:cNvPr>
            <p:cNvGrpSpPr/>
            <p:nvPr/>
          </p:nvGrpSpPr>
          <p:grpSpPr>
            <a:xfrm>
              <a:off x="910094" y="2132026"/>
              <a:ext cx="1144645" cy="886965"/>
              <a:chOff x="1577773" y="2029935"/>
              <a:chExt cx="1144645" cy="886965"/>
            </a:xfrm>
          </p:grpSpPr>
          <p:pic>
            <p:nvPicPr>
              <p:cNvPr id="8" name="Picture 7" descr="Image result for docker hub logo">
                <a:extLst>
                  <a:ext uri="{FF2B5EF4-FFF2-40B4-BE49-F238E27FC236}">
                    <a16:creationId xmlns:a16="http://schemas.microsoft.com/office/drawing/2014/main" id="{5FA6AA12-CEDA-4894-B28D-95779B22A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773" y="2029935"/>
                <a:ext cx="1144645" cy="65087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2C9E09E-62CD-4796-AB38-9FF5A207B3D4}"/>
                  </a:ext>
                </a:extLst>
              </p:cNvPr>
              <p:cNvSpPr/>
              <p:nvPr/>
            </p:nvSpPr>
            <p:spPr>
              <a:xfrm>
                <a:off x="1688376" y="2636182"/>
                <a:ext cx="926600"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Docker Hub</a:t>
                </a:r>
              </a:p>
            </p:txBody>
          </p:sp>
        </p:grpSp>
        <p:pic>
          <p:nvPicPr>
            <p:cNvPr id="24" name="Picture 23">
              <a:extLst>
                <a:ext uri="{FF2B5EF4-FFF2-40B4-BE49-F238E27FC236}">
                  <a16:creationId xmlns:a16="http://schemas.microsoft.com/office/drawing/2014/main" id="{280672FB-402F-4723-AFBF-D609952DBFA4}"/>
                </a:ext>
              </a:extLst>
            </p:cNvPr>
            <p:cNvPicPr>
              <a:picLocks noChangeAspect="1"/>
            </p:cNvPicPr>
            <p:nvPr/>
          </p:nvPicPr>
          <p:blipFill>
            <a:blip r:embed="rId8"/>
            <a:stretch>
              <a:fillRect/>
            </a:stretch>
          </p:blipFill>
          <p:spPr>
            <a:xfrm>
              <a:off x="2183697" y="2132026"/>
              <a:ext cx="702671" cy="686215"/>
            </a:xfrm>
            <a:prstGeom prst="rect">
              <a:avLst/>
            </a:prstGeom>
          </p:spPr>
        </p:pic>
        <p:sp>
          <p:nvSpPr>
            <p:cNvPr id="26" name="Rectangle 25">
              <a:extLst>
                <a:ext uri="{FF2B5EF4-FFF2-40B4-BE49-F238E27FC236}">
                  <a16:creationId xmlns:a16="http://schemas.microsoft.com/office/drawing/2014/main" id="{2A373808-1E84-4B71-A3C3-B73B1890A3F7}"/>
                </a:ext>
              </a:extLst>
            </p:cNvPr>
            <p:cNvSpPr/>
            <p:nvPr/>
          </p:nvSpPr>
          <p:spPr>
            <a:xfrm>
              <a:off x="2260741" y="2738273"/>
              <a:ext cx="487634"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MCR</a:t>
              </a:r>
            </a:p>
          </p:txBody>
        </p:sp>
        <p:sp>
          <p:nvSpPr>
            <p:cNvPr id="27" name="Rectangle 26">
              <a:extLst>
                <a:ext uri="{FF2B5EF4-FFF2-40B4-BE49-F238E27FC236}">
                  <a16:creationId xmlns:a16="http://schemas.microsoft.com/office/drawing/2014/main" id="{B1DC13E2-5246-4EA0-8BD5-BF8E0AEF51A0}"/>
                </a:ext>
              </a:extLst>
            </p:cNvPr>
            <p:cNvSpPr/>
            <p:nvPr/>
          </p:nvSpPr>
          <p:spPr>
            <a:xfrm>
              <a:off x="3116512" y="2738273"/>
              <a:ext cx="443198" cy="280718"/>
            </a:xfrm>
            <a:prstGeom prst="rect">
              <a:avLst/>
            </a:prstGeom>
          </p:spPr>
          <p:txBody>
            <a:bodyPr wrap="none">
              <a:spAutoFit/>
            </a:bodyPr>
            <a:lstStyle/>
            <a:p>
              <a:pPr algn="ctr" defTabSz="932573"/>
              <a:r>
                <a:rPr lang="en-US" sz="1224" dirty="0">
                  <a:solidFill>
                    <a:sysClr val="windowText" lastClr="000000"/>
                  </a:solidFill>
                  <a:latin typeface="Calibri" panose="020F0502020204030204"/>
                </a:rPr>
                <a:t>ACR</a:t>
              </a:r>
            </a:p>
          </p:txBody>
        </p:sp>
        <p:sp>
          <p:nvSpPr>
            <p:cNvPr id="28" name="Lightning Bolt 27">
              <a:extLst>
                <a:ext uri="{FF2B5EF4-FFF2-40B4-BE49-F238E27FC236}">
                  <a16:creationId xmlns:a16="http://schemas.microsoft.com/office/drawing/2014/main" id="{0E18C73F-7BA1-43CB-8626-F8B0BC58EE71}"/>
                </a:ext>
              </a:extLst>
            </p:cNvPr>
            <p:cNvSpPr/>
            <p:nvPr/>
          </p:nvSpPr>
          <p:spPr>
            <a:xfrm>
              <a:off x="2896544" y="2718407"/>
              <a:ext cx="208258" cy="31672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grpSp>
      <p:sp>
        <p:nvSpPr>
          <p:cNvPr id="30" name="Lightning Bolt 29">
            <a:extLst>
              <a:ext uri="{FF2B5EF4-FFF2-40B4-BE49-F238E27FC236}">
                <a16:creationId xmlns:a16="http://schemas.microsoft.com/office/drawing/2014/main" id="{DEEE2A81-6626-4865-B444-7326BE67EC57}"/>
              </a:ext>
            </a:extLst>
          </p:cNvPr>
          <p:cNvSpPr/>
          <p:nvPr/>
        </p:nvSpPr>
        <p:spPr>
          <a:xfrm>
            <a:off x="2736209" y="4538474"/>
            <a:ext cx="212404" cy="32303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32" name="Rectangle 31">
            <a:extLst>
              <a:ext uri="{FF2B5EF4-FFF2-40B4-BE49-F238E27FC236}">
                <a16:creationId xmlns:a16="http://schemas.microsoft.com/office/drawing/2014/main" id="{F9432CA9-FB17-4370-AE7E-6778CE88C267}"/>
              </a:ext>
            </a:extLst>
          </p:cNvPr>
          <p:cNvSpPr/>
          <p:nvPr/>
        </p:nvSpPr>
        <p:spPr bwMode="auto">
          <a:xfrm>
            <a:off x="928300" y="1630830"/>
            <a:ext cx="3066439" cy="162551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dirty="0">
                <a:solidFill>
                  <a:sysClr val="windowText" lastClr="000000"/>
                </a:solidFill>
                <a:ea typeface="Segoe UI" pitchFamily="34" charset="0"/>
                <a:cs typeface="Segoe UI" pitchFamily="34" charset="0"/>
              </a:rPr>
              <a:t>Registries</a:t>
            </a:r>
          </a:p>
        </p:txBody>
      </p:sp>
      <p:sp>
        <p:nvSpPr>
          <p:cNvPr id="33" name="Rectangle 32">
            <a:extLst>
              <a:ext uri="{FF2B5EF4-FFF2-40B4-BE49-F238E27FC236}">
                <a16:creationId xmlns:a16="http://schemas.microsoft.com/office/drawing/2014/main" id="{13E4B48A-1E2C-46A5-91B6-8BA9ED83FCA5}"/>
              </a:ext>
            </a:extLst>
          </p:cNvPr>
          <p:cNvSpPr/>
          <p:nvPr/>
        </p:nvSpPr>
        <p:spPr bwMode="auto">
          <a:xfrm>
            <a:off x="921100" y="3938818"/>
            <a:ext cx="3066439" cy="162551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dirty="0">
                <a:solidFill>
                  <a:sysClr val="windowText" lastClr="000000"/>
                </a:solidFill>
                <a:ea typeface="Segoe UI" pitchFamily="34" charset="0"/>
                <a:cs typeface="Segoe UI" pitchFamily="34" charset="0"/>
              </a:rPr>
              <a:t>SCC Providers</a:t>
            </a:r>
          </a:p>
        </p:txBody>
      </p:sp>
      <p:pic>
        <p:nvPicPr>
          <p:cNvPr id="34" name="Picture 2" descr="Related image">
            <a:extLst>
              <a:ext uri="{FF2B5EF4-FFF2-40B4-BE49-F238E27FC236}">
                <a16:creationId xmlns:a16="http://schemas.microsoft.com/office/drawing/2014/main" id="{C067C7DD-3B2F-4A21-9BE2-7E14ED30D0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579" t="19617" r="25733" b="15444"/>
          <a:stretch/>
        </p:blipFill>
        <p:spPr bwMode="auto">
          <a:xfrm>
            <a:off x="3806143" y="-525722"/>
            <a:ext cx="411673" cy="4062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linux icon">
            <a:extLst>
              <a:ext uri="{FF2B5EF4-FFF2-40B4-BE49-F238E27FC236}">
                <a16:creationId xmlns:a16="http://schemas.microsoft.com/office/drawing/2014/main" id="{697C487A-E28D-45A3-8546-51A1E2CE6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0655" y="-537846"/>
            <a:ext cx="409434" cy="40943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2D4AE8B8-95E2-462E-A0B7-91BB7A58E466}"/>
              </a:ext>
            </a:extLst>
          </p:cNvPr>
          <p:cNvSpPr/>
          <p:nvPr/>
        </p:nvSpPr>
        <p:spPr>
          <a:xfrm>
            <a:off x="4178197" y="-478553"/>
            <a:ext cx="713608" cy="382308"/>
          </a:xfrm>
          <a:prstGeom prst="rect">
            <a:avLst/>
          </a:prstGeom>
        </p:spPr>
        <p:txBody>
          <a:bodyPr wrap="none">
            <a:spAutoFit/>
          </a:bodyPr>
          <a:lstStyle/>
          <a:p>
            <a:r>
              <a:rPr lang="en-US" sz="1836" b="1" dirty="0"/>
              <a:t>.NET</a:t>
            </a:r>
          </a:p>
        </p:txBody>
      </p:sp>
      <p:pic>
        <p:nvPicPr>
          <p:cNvPr id="37" name="Picture 8" descr="Image result for java icon">
            <a:extLst>
              <a:ext uri="{FF2B5EF4-FFF2-40B4-BE49-F238E27FC236}">
                <a16:creationId xmlns:a16="http://schemas.microsoft.com/office/drawing/2014/main" id="{20C13A5C-396F-4ED7-B302-D6CA3B2439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3822" y="-591794"/>
            <a:ext cx="536838" cy="5368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4872C2-851F-4E99-BB3D-47E66EF6B758}"/>
              </a:ext>
            </a:extLst>
          </p:cNvPr>
          <p:cNvPicPr>
            <a:picLocks noChangeAspect="1"/>
          </p:cNvPicPr>
          <p:nvPr/>
        </p:nvPicPr>
        <p:blipFill>
          <a:blip r:embed="rId12"/>
          <a:stretch>
            <a:fillRect/>
          </a:stretch>
        </p:blipFill>
        <p:spPr>
          <a:xfrm>
            <a:off x="2454319" y="-410925"/>
            <a:ext cx="461180" cy="282513"/>
          </a:xfrm>
          <a:prstGeom prst="rect">
            <a:avLst/>
          </a:prstGeom>
        </p:spPr>
      </p:pic>
      <p:pic>
        <p:nvPicPr>
          <p:cNvPr id="41" name="Picture 40">
            <a:extLst>
              <a:ext uri="{FF2B5EF4-FFF2-40B4-BE49-F238E27FC236}">
                <a16:creationId xmlns:a16="http://schemas.microsoft.com/office/drawing/2014/main" id="{6706EC91-C366-4BA0-A5A4-814F14DB0937}"/>
              </a:ext>
            </a:extLst>
          </p:cNvPr>
          <p:cNvPicPr>
            <a:picLocks noChangeAspect="1"/>
          </p:cNvPicPr>
          <p:nvPr/>
        </p:nvPicPr>
        <p:blipFill>
          <a:blip r:embed="rId13"/>
          <a:stretch>
            <a:fillRect/>
          </a:stretch>
        </p:blipFill>
        <p:spPr>
          <a:xfrm>
            <a:off x="5736320" y="-547297"/>
            <a:ext cx="447844" cy="447844"/>
          </a:xfrm>
          <a:prstGeom prst="rect">
            <a:avLst/>
          </a:prstGeom>
        </p:spPr>
      </p:pic>
      <p:cxnSp>
        <p:nvCxnSpPr>
          <p:cNvPr id="43" name="Straight Arrow Connector 42">
            <a:extLst>
              <a:ext uri="{FF2B5EF4-FFF2-40B4-BE49-F238E27FC236}">
                <a16:creationId xmlns:a16="http://schemas.microsoft.com/office/drawing/2014/main" id="{1EA26DAF-4150-4148-98CC-76357ED76293}"/>
              </a:ext>
            </a:extLst>
          </p:cNvPr>
          <p:cNvCxnSpPr>
            <a:cxnSpLocks/>
            <a:stCxn id="33" idx="3"/>
            <a:endCxn id="4" idx="1"/>
          </p:cNvCxnSpPr>
          <p:nvPr/>
        </p:nvCxnSpPr>
        <p:spPr>
          <a:xfrm flipV="1">
            <a:off x="3987540" y="3186394"/>
            <a:ext cx="1189645" cy="1565178"/>
          </a:xfrm>
          <a:prstGeom prst="straightConnector1">
            <a:avLst/>
          </a:prstGeom>
          <a:ln w="57150">
            <a:solidFill>
              <a:srgbClr val="F74A3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E42B7CA-5546-42A3-A9ED-34734F252183}"/>
              </a:ext>
            </a:extLst>
          </p:cNvPr>
          <p:cNvCxnSpPr>
            <a:cxnSpLocks/>
            <a:stCxn id="32" idx="3"/>
            <a:endCxn id="4" idx="1"/>
          </p:cNvCxnSpPr>
          <p:nvPr/>
        </p:nvCxnSpPr>
        <p:spPr>
          <a:xfrm>
            <a:off x="3994740" y="2443585"/>
            <a:ext cx="1182445" cy="742809"/>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9BBC71-A0D3-483F-83EB-D7A4D560A90B}"/>
              </a:ext>
            </a:extLst>
          </p:cNvPr>
          <p:cNvCxnSpPr>
            <a:cxnSpLocks/>
            <a:stCxn id="4" idx="3"/>
            <a:endCxn id="9" idx="1"/>
          </p:cNvCxnSpPr>
          <p:nvPr/>
        </p:nvCxnSpPr>
        <p:spPr>
          <a:xfrm>
            <a:off x="7042391" y="3186394"/>
            <a:ext cx="1059463" cy="0"/>
          </a:xfrm>
          <a:prstGeom prst="straightConnector1">
            <a:avLst/>
          </a:prstGeom>
          <a:ln w="57150">
            <a:solidFill>
              <a:srgbClr val="59B4D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2925D7-548D-42D2-A13A-0216FED48ED0}"/>
              </a:ext>
            </a:extLst>
          </p:cNvPr>
          <p:cNvSpPr/>
          <p:nvPr/>
        </p:nvSpPr>
        <p:spPr>
          <a:xfrm>
            <a:off x="5503543" y="4152771"/>
            <a:ext cx="1122551" cy="374846"/>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ACR Tasks</a:t>
            </a:r>
          </a:p>
        </p:txBody>
      </p:sp>
      <p:sp>
        <p:nvSpPr>
          <p:cNvPr id="58" name="Rectangle 57">
            <a:extLst>
              <a:ext uri="{FF2B5EF4-FFF2-40B4-BE49-F238E27FC236}">
                <a16:creationId xmlns:a16="http://schemas.microsoft.com/office/drawing/2014/main" id="{2D47B626-A839-4D00-A113-76337E584A5C}"/>
              </a:ext>
            </a:extLst>
          </p:cNvPr>
          <p:cNvSpPr/>
          <p:nvPr/>
        </p:nvSpPr>
        <p:spPr>
          <a:xfrm>
            <a:off x="8560027" y="4092376"/>
            <a:ext cx="1972558" cy="670445"/>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Azure </a:t>
            </a:r>
            <a:br>
              <a:rPr lang="en-US" sz="1836" dirty="0">
                <a:solidFill>
                  <a:sysClr val="windowText" lastClr="000000"/>
                </a:solidFill>
                <a:latin typeface="Calibri" panose="020F0502020204030204"/>
              </a:rPr>
            </a:br>
            <a:r>
              <a:rPr lang="en-US" sz="1836" dirty="0">
                <a:solidFill>
                  <a:sysClr val="windowText" lastClr="000000"/>
                </a:solidFill>
                <a:latin typeface="Calibri" panose="020F0502020204030204"/>
              </a:rPr>
              <a:t>Container Registry</a:t>
            </a:r>
          </a:p>
        </p:txBody>
      </p:sp>
      <p:sp>
        <p:nvSpPr>
          <p:cNvPr id="59" name="Rectangle 58">
            <a:extLst>
              <a:ext uri="{FF2B5EF4-FFF2-40B4-BE49-F238E27FC236}">
                <a16:creationId xmlns:a16="http://schemas.microsoft.com/office/drawing/2014/main" id="{25701724-B8F8-4B3E-9EB6-3C77463DE944}"/>
              </a:ext>
            </a:extLst>
          </p:cNvPr>
          <p:cNvSpPr/>
          <p:nvPr/>
        </p:nvSpPr>
        <p:spPr>
          <a:xfrm>
            <a:off x="173355" y="3396742"/>
            <a:ext cx="1495490" cy="382308"/>
          </a:xfrm>
          <a:prstGeom prst="rect">
            <a:avLst/>
          </a:prstGeom>
        </p:spPr>
        <p:txBody>
          <a:bodyPr wrap="none">
            <a:spAutoFit/>
          </a:bodyPr>
          <a:lstStyle/>
          <a:p>
            <a:pPr algn="ctr" defTabSz="932573"/>
            <a:r>
              <a:rPr lang="en-US" sz="1836" dirty="0">
                <a:solidFill>
                  <a:sysClr val="windowText" lastClr="000000"/>
                </a:solidFill>
                <a:latin typeface="Calibri" panose="020F0502020204030204"/>
              </a:rPr>
              <a:t>Build Triggers</a:t>
            </a:r>
          </a:p>
        </p:txBody>
      </p:sp>
      <p:sp>
        <p:nvSpPr>
          <p:cNvPr id="60" name="Rectangle 59">
            <a:extLst>
              <a:ext uri="{FF2B5EF4-FFF2-40B4-BE49-F238E27FC236}">
                <a16:creationId xmlns:a16="http://schemas.microsoft.com/office/drawing/2014/main" id="{68E4781A-E449-4357-B4ED-8120490BB963}"/>
              </a:ext>
            </a:extLst>
          </p:cNvPr>
          <p:cNvSpPr/>
          <p:nvPr/>
        </p:nvSpPr>
        <p:spPr>
          <a:xfrm>
            <a:off x="5318259" y="6339881"/>
            <a:ext cx="1798377" cy="374846"/>
          </a:xfrm>
          <a:prstGeom prst="rect">
            <a:avLst/>
          </a:prstGeom>
        </p:spPr>
        <p:txBody>
          <a:bodyPr wrap="none">
            <a:spAutoFit/>
          </a:bodyPr>
          <a:lstStyle/>
          <a:p>
            <a:pPr algn="ctr" defTabSz="932573"/>
            <a:r>
              <a:rPr lang="en-US" sz="1836" dirty="0">
                <a:solidFill>
                  <a:sysClr val="windowText" lastClr="000000"/>
                </a:solidFill>
                <a:latin typeface="Calibri" panose="020F0502020204030204"/>
                <a:hlinkClick r:id="rId14"/>
              </a:rPr>
              <a:t>aka.ms/acr/tasks</a:t>
            </a:r>
            <a:endParaRPr lang="en-US" sz="1836" dirty="0">
              <a:solidFill>
                <a:sysClr val="windowText" lastClr="000000"/>
              </a:solidFill>
              <a:latin typeface="Calibri" panose="020F0502020204030204"/>
            </a:endParaRPr>
          </a:p>
        </p:txBody>
      </p:sp>
      <p:pic>
        <p:nvPicPr>
          <p:cNvPr id="38" name="Picture 6" descr="Brigade">
            <a:extLst>
              <a:ext uri="{FF2B5EF4-FFF2-40B4-BE49-F238E27FC236}">
                <a16:creationId xmlns:a16="http://schemas.microsoft.com/office/drawing/2014/main" id="{AE60A87E-3712-4244-9048-D48536DA82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3483" y="5327319"/>
            <a:ext cx="956485" cy="5820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215563D4-8045-4427-8F98-9B22439E4FC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894" t="13662" r="7384" b="10942"/>
          <a:stretch/>
        </p:blipFill>
        <p:spPr bwMode="auto">
          <a:xfrm>
            <a:off x="6969448" y="5252946"/>
            <a:ext cx="855412" cy="76124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zapier.cachefly.net/storage/services/59152a3a91bfe0ddd2fc9b978448593a.128x128.png">
            <a:extLst>
              <a:ext uri="{FF2B5EF4-FFF2-40B4-BE49-F238E27FC236}">
                <a16:creationId xmlns:a16="http://schemas.microsoft.com/office/drawing/2014/main" id="{551D51D2-0032-4848-AA9D-54307AAB892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9704" t="22115" r="21627" b="23287"/>
          <a:stretch/>
        </p:blipFill>
        <p:spPr bwMode="auto">
          <a:xfrm>
            <a:off x="4459742" y="5269113"/>
            <a:ext cx="709526" cy="6603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https://wiki.jenkins-ci.org/download/attachments/2916393/logo-title.png?version=1&amp;modificationDate=1302753947000">
            <a:extLst>
              <a:ext uri="{FF2B5EF4-FFF2-40B4-BE49-F238E27FC236}">
                <a16:creationId xmlns:a16="http://schemas.microsoft.com/office/drawing/2014/main" id="{95B2A336-37AA-4ED9-A3D4-1C37ADD238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72203"/>
          <a:stretch/>
        </p:blipFill>
        <p:spPr bwMode="auto">
          <a:xfrm>
            <a:off x="6315004" y="5252947"/>
            <a:ext cx="612678" cy="70886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412EF762-89F5-4922-B847-EF09BD4AE25E}"/>
              </a:ext>
            </a:extLst>
          </p:cNvPr>
          <p:cNvSpPr/>
          <p:nvPr/>
        </p:nvSpPr>
        <p:spPr>
          <a:xfrm rot="16200000">
            <a:off x="5795710" y="3213531"/>
            <a:ext cx="570159" cy="3242096"/>
          </a:xfrm>
          <a:prstGeom prst="rightBrace">
            <a:avLst>
              <a:gd name="adj1" fmla="val 8333"/>
              <a:gd name="adj2" fmla="val 49759"/>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4144146516"/>
      </p:ext>
    </p:extLst>
  </p:cSld>
  <p:clrMapOvr>
    <a:masterClrMapping/>
  </p:clrMapOvr>
  <p:transition advTm="736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612">
              <a:solidFill>
                <a:sysClr val="windowText" lastClr="000000"/>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68846F8-9FD8-457A-B649-8445A93B6192}"/>
              </a:ext>
            </a:extLst>
          </p:cNvPr>
          <p:cNvSpPr/>
          <p:nvPr/>
        </p:nvSpPr>
        <p:spPr bwMode="auto">
          <a:xfrm>
            <a:off x="3206787" y="146387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45527" y="42720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3" name="Rectangle 122">
            <a:extLst>
              <a:ext uri="{FF2B5EF4-FFF2-40B4-BE49-F238E27FC236}">
                <a16:creationId xmlns:a16="http://schemas.microsoft.com/office/drawing/2014/main" id="{560279DE-FD59-40EB-94F0-44E9D2BE9107}"/>
              </a:ext>
            </a:extLst>
          </p:cNvPr>
          <p:cNvSpPr/>
          <p:nvPr/>
        </p:nvSpPr>
        <p:spPr>
          <a:xfrm>
            <a:off x="6634799" y="1018001"/>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endParaRPr lang="en-US" sz="501" kern="0">
              <a:solidFill>
                <a:srgbClr val="FFFFFF"/>
              </a:solidFill>
              <a:latin typeface="Calibri"/>
            </a:endParaRPr>
          </a:p>
        </p:txBody>
      </p:sp>
      <p:sp>
        <p:nvSpPr>
          <p:cNvPr id="181" name="Rectangle 180">
            <a:extLst>
              <a:ext uri="{FF2B5EF4-FFF2-40B4-BE49-F238E27FC236}">
                <a16:creationId xmlns:a16="http://schemas.microsoft.com/office/drawing/2014/main" id="{4384F4CF-29AB-4DD1-AF7F-1BC45E5DAA53}"/>
              </a:ext>
            </a:extLst>
          </p:cNvPr>
          <p:cNvSpPr/>
          <p:nvPr/>
        </p:nvSpPr>
        <p:spPr>
          <a:xfrm>
            <a:off x="6634799" y="1018156"/>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endParaRPr lang="en-US" sz="501" kern="0">
              <a:solidFill>
                <a:srgbClr val="FFFFFF"/>
              </a:solidFill>
              <a:latin typeface="Calibri"/>
            </a:endParaRPr>
          </a:p>
        </p:txBody>
      </p:sp>
      <p:sp>
        <p:nvSpPr>
          <p:cNvPr id="182" name="Rectangle 181">
            <a:extLst>
              <a:ext uri="{FF2B5EF4-FFF2-40B4-BE49-F238E27FC236}">
                <a16:creationId xmlns:a16="http://schemas.microsoft.com/office/drawing/2014/main" id="{763ACD6F-A37B-48DA-A4EC-8237D7DDFADE}"/>
              </a:ext>
            </a:extLst>
          </p:cNvPr>
          <p:cNvSpPr/>
          <p:nvPr/>
        </p:nvSpPr>
        <p:spPr>
          <a:xfrm>
            <a:off x="6634799" y="1018156"/>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err="1">
                <a:solidFill>
                  <a:srgbClr val="FFFFFF"/>
                </a:solidFill>
                <a:latin typeface="Calibri"/>
              </a:rPr>
              <a:t>test:t</a:t>
            </a:r>
            <a:endParaRPr lang="en-US" sz="501" kern="0">
              <a:solidFill>
                <a:srgbClr val="FFFFFF"/>
              </a:solidFill>
              <a:latin typeface="Calibri"/>
            </a:endParaRP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6BDF8B65-B022-CE44-AD05-08D8305B4A78}"/>
              </a:ext>
            </a:extLst>
          </p:cNvPr>
          <p:cNvPicPr>
            <a:picLocks noChangeAspect="1"/>
          </p:cNvPicPr>
          <p:nvPr/>
        </p:nvPicPr>
        <p:blipFill>
          <a:blip r:embed="rId4"/>
          <a:stretch>
            <a:fillRect/>
          </a:stretch>
        </p:blipFill>
        <p:spPr>
          <a:xfrm>
            <a:off x="11452941" y="3282839"/>
            <a:ext cx="650461" cy="495510"/>
          </a:xfrm>
          <a:prstGeom prst="rect">
            <a:avLst/>
          </a:prstGeom>
        </p:spPr>
      </p:pic>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34" name="Straight Connector 33">
            <a:extLst>
              <a:ext uri="{FF2B5EF4-FFF2-40B4-BE49-F238E27FC236}">
                <a16:creationId xmlns:a16="http://schemas.microsoft.com/office/drawing/2014/main" id="{F555114C-ACC3-E949-8886-C338B3E01924}"/>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dirty="0">
                <a:solidFill>
                  <a:sysClr val="windowText" lastClr="000000"/>
                </a:solidFill>
                <a:ea typeface="Segoe UI" pitchFamily="34" charset="0"/>
                <a:cs typeface="Segoe UI" pitchFamily="34" charset="0"/>
              </a:endParaRP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6570A59-75D5-48B0-BDA4-ED586FBA139B}"/>
              </a:ext>
            </a:extLst>
          </p:cNvPr>
          <p:cNvGrpSpPr/>
          <p:nvPr/>
        </p:nvGrpSpPr>
        <p:grpSpPr>
          <a:xfrm>
            <a:off x="7894083" y="1348780"/>
            <a:ext cx="528559" cy="152253"/>
            <a:chOff x="4915038" y="3602196"/>
            <a:chExt cx="920461" cy="265141"/>
          </a:xfrm>
        </p:grpSpPr>
        <p:sp>
          <p:nvSpPr>
            <p:cNvPr id="42" name="Rectangle 41">
              <a:extLst>
                <a:ext uri="{FF2B5EF4-FFF2-40B4-BE49-F238E27FC236}">
                  <a16:creationId xmlns:a16="http://schemas.microsoft.com/office/drawing/2014/main" id="{122F014D-1FBD-40A4-8866-7268B79D05D8}"/>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8" name="Rectangle 97">
              <a:extLst>
                <a:ext uri="{FF2B5EF4-FFF2-40B4-BE49-F238E27FC236}">
                  <a16:creationId xmlns:a16="http://schemas.microsoft.com/office/drawing/2014/main" id="{9996684E-8F8B-41BE-8820-C3CCC8C5EA3E}"/>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12"/>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12"/>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79" name="Straight Arrow Connector 178">
            <a:extLst>
              <a:ext uri="{FF2B5EF4-FFF2-40B4-BE49-F238E27FC236}">
                <a16:creationId xmlns:a16="http://schemas.microsoft.com/office/drawing/2014/main" id="{0A620C13-D5F5-4523-9E58-8AE0A2404A57}"/>
              </a:ext>
            </a:extLst>
          </p:cNvPr>
          <p:cNvCxnSpPr>
            <a:cxnSpLocks/>
            <a:stCxn id="178" idx="3"/>
            <a:endCxn id="141" idx="1"/>
          </p:cNvCxnSpPr>
          <p:nvPr/>
        </p:nvCxnSpPr>
        <p:spPr>
          <a:xfrm>
            <a:off x="9730221" y="1119000"/>
            <a:ext cx="1722309" cy="122702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31510C-14FC-417C-B775-BE7DD53D6B40}"/>
              </a:ext>
            </a:extLst>
          </p:cNvPr>
          <p:cNvGrpSpPr/>
          <p:nvPr/>
        </p:nvGrpSpPr>
        <p:grpSpPr>
          <a:xfrm>
            <a:off x="11224211" y="2098260"/>
            <a:ext cx="1109621" cy="654297"/>
            <a:chOff x="2361586" y="6252336"/>
            <a:chExt cx="1087962" cy="641526"/>
          </a:xfrm>
        </p:grpSpPr>
        <p:pic>
          <p:nvPicPr>
            <p:cNvPr id="141" name="Picture 140">
              <a:extLst>
                <a:ext uri="{FF2B5EF4-FFF2-40B4-BE49-F238E27FC236}">
                  <a16:creationId xmlns:a16="http://schemas.microsoft.com/office/drawing/2014/main" id="{A84E7F91-7B37-464B-9DB3-E7969D880CC2}"/>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84" name="TextBox 183">
              <a:extLst>
                <a:ext uri="{FF2B5EF4-FFF2-40B4-BE49-F238E27FC236}">
                  <a16:creationId xmlns:a16="http://schemas.microsoft.com/office/drawing/2014/main" id="{153F5952-03AE-47A9-9366-C27C9E8B297C}"/>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cxnSp>
        <p:nvCxnSpPr>
          <p:cNvPr id="192" name="Straight Arrow Connector 191">
            <a:extLst>
              <a:ext uri="{FF2B5EF4-FFF2-40B4-BE49-F238E27FC236}">
                <a16:creationId xmlns:a16="http://schemas.microsoft.com/office/drawing/2014/main" id="{2B943DF7-C545-4DCB-9CD8-BB1748A0F0D1}"/>
              </a:ext>
            </a:extLst>
          </p:cNvPr>
          <p:cNvCxnSpPr>
            <a:cxnSpLocks/>
            <a:stCxn id="102" idx="3"/>
            <a:endCxn id="109" idx="1"/>
          </p:cNvCxnSpPr>
          <p:nvPr/>
        </p:nvCxnSpPr>
        <p:spPr>
          <a:xfrm>
            <a:off x="10707945" y="1119001"/>
            <a:ext cx="709043" cy="2131397"/>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721D5B4-22F1-4099-8195-2AA53A0E3E58}"/>
              </a:ext>
            </a:extLst>
          </p:cNvPr>
          <p:cNvGrpSpPr/>
          <p:nvPr/>
        </p:nvGrpSpPr>
        <p:grpSpPr>
          <a:xfrm>
            <a:off x="11403727" y="3023867"/>
            <a:ext cx="735391" cy="453060"/>
            <a:chOff x="3240661" y="1005909"/>
            <a:chExt cx="540854" cy="333210"/>
          </a:xfrm>
        </p:grpSpPr>
        <p:grpSp>
          <p:nvGrpSpPr>
            <p:cNvPr id="106" name="Group 105">
              <a:extLst>
                <a:ext uri="{FF2B5EF4-FFF2-40B4-BE49-F238E27FC236}">
                  <a16:creationId xmlns:a16="http://schemas.microsoft.com/office/drawing/2014/main" id="{5BB47E2A-C625-4925-9F78-565960D25D21}"/>
                </a:ext>
              </a:extLst>
            </p:cNvPr>
            <p:cNvGrpSpPr/>
            <p:nvPr/>
          </p:nvGrpSpPr>
          <p:grpSpPr>
            <a:xfrm>
              <a:off x="3240661" y="1005909"/>
              <a:ext cx="540854" cy="333210"/>
              <a:chOff x="1926169" y="1632181"/>
              <a:chExt cx="540854" cy="333210"/>
            </a:xfrm>
          </p:grpSpPr>
          <p:sp>
            <p:nvSpPr>
              <p:cNvPr id="108" name="Rectangle 107">
                <a:extLst>
                  <a:ext uri="{FF2B5EF4-FFF2-40B4-BE49-F238E27FC236}">
                    <a16:creationId xmlns:a16="http://schemas.microsoft.com/office/drawing/2014/main" id="{85D9A804-3C27-4660-A4AE-6FF046358E0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09" name="Rectangle 108">
                <a:extLst>
                  <a:ext uri="{FF2B5EF4-FFF2-40B4-BE49-F238E27FC236}">
                    <a16:creationId xmlns:a16="http://schemas.microsoft.com/office/drawing/2014/main" id="{3A0D653A-276C-43D4-A0E1-EBA3EB1609C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10" name="Group 109">
                <a:extLst>
                  <a:ext uri="{FF2B5EF4-FFF2-40B4-BE49-F238E27FC236}">
                    <a16:creationId xmlns:a16="http://schemas.microsoft.com/office/drawing/2014/main" id="{3BE35534-A20C-45BA-AB50-CB89E5A31243}"/>
                  </a:ext>
                </a:extLst>
              </p:cNvPr>
              <p:cNvGrpSpPr/>
              <p:nvPr/>
            </p:nvGrpSpPr>
            <p:grpSpPr>
              <a:xfrm>
                <a:off x="1989961" y="1665409"/>
                <a:ext cx="413499" cy="266755"/>
                <a:chOff x="1371600" y="2038342"/>
                <a:chExt cx="609600" cy="393263"/>
              </a:xfrm>
            </p:grpSpPr>
            <p:cxnSp>
              <p:nvCxnSpPr>
                <p:cNvPr id="114" name="Straight Connector 113">
                  <a:extLst>
                    <a:ext uri="{FF2B5EF4-FFF2-40B4-BE49-F238E27FC236}">
                      <a16:creationId xmlns:a16="http://schemas.microsoft.com/office/drawing/2014/main" id="{53A2E3ED-AE0F-4D42-B92D-F5A7B308989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15" name="Straight Connector 114">
                  <a:extLst>
                    <a:ext uri="{FF2B5EF4-FFF2-40B4-BE49-F238E27FC236}">
                      <a16:creationId xmlns:a16="http://schemas.microsoft.com/office/drawing/2014/main" id="{380BA36D-7131-4C51-AC92-B5F1EFBDAAD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16" name="Straight Connector 115">
                  <a:extLst>
                    <a:ext uri="{FF2B5EF4-FFF2-40B4-BE49-F238E27FC236}">
                      <a16:creationId xmlns:a16="http://schemas.microsoft.com/office/drawing/2014/main" id="{3386D2F5-91A9-443E-85ED-5CE0EBE612E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17" name="Straight Connector 116">
                  <a:extLst>
                    <a:ext uri="{FF2B5EF4-FFF2-40B4-BE49-F238E27FC236}">
                      <a16:creationId xmlns:a16="http://schemas.microsoft.com/office/drawing/2014/main" id="{229C41B4-5BDE-40F4-A18A-7D3F284A8DD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18" name="Straight Connector 117">
                  <a:extLst>
                    <a:ext uri="{FF2B5EF4-FFF2-40B4-BE49-F238E27FC236}">
                      <a16:creationId xmlns:a16="http://schemas.microsoft.com/office/drawing/2014/main" id="{2C7706AE-1652-405A-B9FD-C65E9F8A15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19" name="Straight Connector 118">
                  <a:extLst>
                    <a:ext uri="{FF2B5EF4-FFF2-40B4-BE49-F238E27FC236}">
                      <a16:creationId xmlns:a16="http://schemas.microsoft.com/office/drawing/2014/main" id="{428BDA2B-88A7-40AC-8F1C-409910D17FB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20" name="Straight Connector 119">
                  <a:extLst>
                    <a:ext uri="{FF2B5EF4-FFF2-40B4-BE49-F238E27FC236}">
                      <a16:creationId xmlns:a16="http://schemas.microsoft.com/office/drawing/2014/main" id="{8D95A60F-D3D7-4369-9C0F-3058A24ED35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21" name="Straight Connector 120">
                  <a:extLst>
                    <a:ext uri="{FF2B5EF4-FFF2-40B4-BE49-F238E27FC236}">
                      <a16:creationId xmlns:a16="http://schemas.microsoft.com/office/drawing/2014/main" id="{419E4DA8-0512-48BE-BAC5-FE0B3DBB96A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22" name="Straight Connector 121">
                  <a:extLst>
                    <a:ext uri="{FF2B5EF4-FFF2-40B4-BE49-F238E27FC236}">
                      <a16:creationId xmlns:a16="http://schemas.microsoft.com/office/drawing/2014/main" id="{F41ECB9F-2EB4-480B-ADC7-32F3A0A645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11" name="Rectangle 110">
                <a:extLst>
                  <a:ext uri="{FF2B5EF4-FFF2-40B4-BE49-F238E27FC236}">
                    <a16:creationId xmlns:a16="http://schemas.microsoft.com/office/drawing/2014/main" id="{01B6FBDE-4698-4D9D-953E-297B441E8D47}"/>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12" name="Rectangle 111">
                <a:extLst>
                  <a:ext uri="{FF2B5EF4-FFF2-40B4-BE49-F238E27FC236}">
                    <a16:creationId xmlns:a16="http://schemas.microsoft.com/office/drawing/2014/main" id="{AFE5FA71-0CEB-4946-8700-0D8D3848C90B}"/>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13" name="Rectangle 112">
                <a:extLst>
                  <a:ext uri="{FF2B5EF4-FFF2-40B4-BE49-F238E27FC236}">
                    <a16:creationId xmlns:a16="http://schemas.microsoft.com/office/drawing/2014/main" id="{80D1C529-290F-4A56-B379-4875D067A58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07" name="Rectangle 106">
              <a:extLst>
                <a:ext uri="{FF2B5EF4-FFF2-40B4-BE49-F238E27FC236}">
                  <a16:creationId xmlns:a16="http://schemas.microsoft.com/office/drawing/2014/main" id="{86F34F62-784A-47B9-9E9A-E6137CFA4EE6}"/>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p:txBody>
        </p:sp>
      </p:grpSp>
      <p:sp>
        <p:nvSpPr>
          <p:cNvPr id="138" name="TextBox 137">
            <a:extLst>
              <a:ext uri="{FF2B5EF4-FFF2-40B4-BE49-F238E27FC236}">
                <a16:creationId xmlns:a16="http://schemas.microsoft.com/office/drawing/2014/main" id="{CF9686BB-676D-4A33-95BF-41822CD1E159}"/>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fx:1</a:t>
            </a:r>
            <a:endParaRPr lang="en-US" sz="1071" baseline="30000" dirty="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fx:1</a:t>
            </a:r>
            <a:endParaRPr lang="en-US" sz="1071" baseline="30000" dirty="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12"/>
          <a:stretch>
            <a:fillRect/>
          </a:stretch>
        </p:blipFill>
        <p:spPr>
          <a:xfrm>
            <a:off x="4165305" y="1026387"/>
            <a:ext cx="114226" cy="11422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3006428" y="442487"/>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744009" y="45777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808917" y="488343"/>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12F53656-CB64-4899-92E4-415EA0D6C176}"/>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46" name="Rectangle 45">
            <a:extLst>
              <a:ext uri="{FF2B5EF4-FFF2-40B4-BE49-F238E27FC236}">
                <a16:creationId xmlns:a16="http://schemas.microsoft.com/office/drawing/2014/main" id="{033EB705-952B-4A85-BC0F-BFE1A02A7E6B}"/>
              </a:ext>
            </a:extLst>
          </p:cNvPr>
          <p:cNvSpPr/>
          <p:nvPr/>
        </p:nvSpPr>
        <p:spPr>
          <a:xfrm>
            <a:off x="316198" y="2664731"/>
            <a:ext cx="3447355" cy="862712"/>
          </a:xfrm>
          <a:prstGeom prst="rect">
            <a:avLst/>
          </a:prstGeom>
          <a:solidFill>
            <a:schemeClr val="tx1"/>
          </a:solidFill>
        </p:spPr>
        <p:txBody>
          <a:bodyPr wrap="square">
            <a:spAutoFit/>
          </a:bodyPr>
          <a:lstStyle/>
          <a:p>
            <a:r>
              <a:rPr lang="en-US" sz="1224" dirty="0">
                <a:solidFill>
                  <a:srgbClr val="569CD6"/>
                </a:solidFill>
                <a:latin typeface="Consolas" panose="020B0609020204030204" pitchFamily="49" charset="0"/>
              </a:rPr>
              <a:t>FROM</a:t>
            </a:r>
            <a:r>
              <a:rPr lang="en-US" sz="1224" dirty="0">
                <a:solidFill>
                  <a:srgbClr val="D4D4D4"/>
                </a:solidFill>
                <a:latin typeface="Consolas" panose="020B0609020204030204" pitchFamily="49" charset="0"/>
              </a:rPr>
              <a:t> jenga.azurecr.io/</a:t>
            </a:r>
            <a:r>
              <a:rPr lang="en-US" sz="1224" dirty="0" err="1">
                <a:solidFill>
                  <a:srgbClr val="D4D4D4"/>
                </a:solidFill>
                <a:latin typeface="Consolas" panose="020B0609020204030204" pitchFamily="49" charset="0"/>
              </a:rPr>
              <a:t>baseimages</a:t>
            </a:r>
            <a:r>
              <a:rPr lang="en-US" sz="1224" dirty="0">
                <a:solidFill>
                  <a:srgbClr val="D4D4D4"/>
                </a:solidFill>
                <a:latin typeface="Consolas" panose="020B0609020204030204" pitchFamily="49" charset="0"/>
              </a:rPr>
              <a:t>/fx:1</a:t>
            </a:r>
          </a:p>
          <a:p>
            <a:r>
              <a:rPr lang="en-US" sz="1224" dirty="0">
                <a:solidFill>
                  <a:srgbClr val="569CD6"/>
                </a:solidFill>
                <a:latin typeface="Consolas" panose="020B0609020204030204" pitchFamily="49" charset="0"/>
              </a:rPr>
              <a:t>COPY</a:t>
            </a:r>
            <a:r>
              <a:rPr lang="en-US" sz="1224" dirty="0">
                <a:solidFill>
                  <a:srgbClr val="D4D4D4"/>
                </a:solidFill>
                <a:latin typeface="Consolas" panose="020B0609020204030204" pitchFamily="49" charset="0"/>
              </a:rPr>
              <a:t> . /output</a:t>
            </a:r>
          </a:p>
          <a:p>
            <a:r>
              <a:rPr lang="en-US" sz="1224" dirty="0">
                <a:solidFill>
                  <a:srgbClr val="569CD6"/>
                </a:solidFill>
                <a:latin typeface="Consolas" panose="020B0609020204030204" pitchFamily="49" charset="0"/>
              </a:rPr>
              <a:t>EXPOSE</a:t>
            </a:r>
            <a:r>
              <a:rPr lang="en-US" sz="1224" dirty="0">
                <a:solidFill>
                  <a:srgbClr val="D4D4D4"/>
                </a:solidFill>
                <a:latin typeface="Consolas" panose="020B0609020204030204" pitchFamily="49" charset="0"/>
              </a:rPr>
              <a:t> 80</a:t>
            </a:r>
          </a:p>
          <a:p>
            <a:r>
              <a:rPr lang="en-US" sz="1224" dirty="0">
                <a:solidFill>
                  <a:srgbClr val="569CD6"/>
                </a:solidFill>
                <a:latin typeface="Consolas" panose="020B0609020204030204" pitchFamily="49" charset="0"/>
              </a:rPr>
              <a:t>ENTRYPOINT</a:t>
            </a:r>
            <a:r>
              <a:rPr lang="en-US" sz="1224" dirty="0">
                <a:solidFill>
                  <a:srgbClr val="D4D4D4"/>
                </a:solidFill>
                <a:latin typeface="Consolas" panose="020B0609020204030204" pitchFamily="49" charset="0"/>
              </a:rPr>
              <a:t> [</a:t>
            </a:r>
            <a:r>
              <a:rPr lang="en-US" sz="1224" dirty="0">
                <a:solidFill>
                  <a:srgbClr val="CE9178"/>
                </a:solidFill>
                <a:latin typeface="Consolas" panose="020B0609020204030204" pitchFamily="49" charset="0"/>
              </a:rPr>
              <a:t>"</a:t>
            </a:r>
            <a:r>
              <a:rPr lang="en-US" sz="1224" dirty="0" err="1">
                <a:solidFill>
                  <a:srgbClr val="CE9178"/>
                </a:solidFill>
                <a:latin typeface="Consolas" panose="020B0609020204030204" pitchFamily="49" charset="0"/>
              </a:rPr>
              <a:t>entryPoint</a:t>
            </a:r>
            <a:r>
              <a:rPr lang="en-US" sz="1224" dirty="0">
                <a:solidFill>
                  <a:srgbClr val="CE9178"/>
                </a:solidFill>
                <a:latin typeface="Consolas" panose="020B0609020204030204" pitchFamily="49" charset="0"/>
              </a:rPr>
              <a:t>"</a:t>
            </a:r>
            <a:r>
              <a:rPr lang="en-US" sz="1224" dirty="0">
                <a:solidFill>
                  <a:srgbClr val="D4D4D4"/>
                </a:solidFill>
                <a:latin typeface="Consolas" panose="020B0609020204030204" pitchFamily="49" charset="0"/>
              </a:rPr>
              <a:t>]</a:t>
            </a:r>
          </a:p>
        </p:txBody>
      </p:sp>
      <p:sp>
        <p:nvSpPr>
          <p:cNvPr id="99" name="Rectangle 98">
            <a:extLst>
              <a:ext uri="{FF2B5EF4-FFF2-40B4-BE49-F238E27FC236}">
                <a16:creationId xmlns:a16="http://schemas.microsoft.com/office/drawing/2014/main" id="{D8589BA2-C7DB-4C44-8563-820619CAB59E}"/>
              </a:ext>
            </a:extLst>
          </p:cNvPr>
          <p:cNvSpPr/>
          <p:nvPr/>
        </p:nvSpPr>
        <p:spPr>
          <a:xfrm>
            <a:off x="330397" y="3603144"/>
            <a:ext cx="3909078" cy="1246982"/>
          </a:xfrm>
          <a:prstGeom prst="rect">
            <a:avLst/>
          </a:prstGeom>
          <a:solidFill>
            <a:schemeClr val="tx1"/>
          </a:solidFill>
        </p:spPr>
        <p:txBody>
          <a:bodyPr wrap="square">
            <a:spAutoFit/>
          </a:bodyPr>
          <a:lstStyle/>
          <a:p>
            <a:r>
              <a:rPr lang="en-US" sz="1224" dirty="0">
                <a:solidFill>
                  <a:srgbClr val="569CD6"/>
                </a:solidFill>
                <a:latin typeface="Consolas" panose="020B0609020204030204" pitchFamily="49" charset="0"/>
              </a:rPr>
              <a:t>az acr build-task create \</a:t>
            </a:r>
          </a:p>
          <a:p>
            <a:r>
              <a:rPr lang="en-US" sz="1224" dirty="0">
                <a:solidFill>
                  <a:srgbClr val="569CD6"/>
                </a:solidFill>
                <a:latin typeface="Consolas" panose="020B0609020204030204" pitchFamily="49" charset="0"/>
              </a:rPr>
              <a:t>	–n </a:t>
            </a:r>
            <a:r>
              <a:rPr lang="en-US" sz="1224" dirty="0">
                <a:solidFill>
                  <a:srgbClr val="CE9178"/>
                </a:solidFill>
                <a:latin typeface="Consolas" panose="020B0609020204030204" pitchFamily="49" charset="0"/>
              </a:rPr>
              <a:t>Web-Build</a:t>
            </a:r>
            <a:r>
              <a:rPr lang="en-US" sz="1224" dirty="0">
                <a:solidFill>
                  <a:srgbClr val="569CD6"/>
                </a:solidFill>
                <a:latin typeface="Consolas" panose="020B0609020204030204" pitchFamily="49" charset="0"/>
              </a:rPr>
              <a:t> \</a:t>
            </a:r>
          </a:p>
          <a:p>
            <a:r>
              <a:rPr lang="en-US" sz="1224" dirty="0">
                <a:solidFill>
                  <a:srgbClr val="569CD6"/>
                </a:solidFill>
                <a:latin typeface="Consolas" panose="020B0609020204030204" pitchFamily="49" charset="0"/>
              </a:rPr>
              <a:t>	–t </a:t>
            </a:r>
            <a:r>
              <a:rPr lang="en-US" sz="1224" dirty="0">
                <a:solidFill>
                  <a:srgbClr val="CE9178"/>
                </a:solidFill>
                <a:latin typeface="Consolas" panose="020B0609020204030204" pitchFamily="49" charset="0"/>
              </a:rPr>
              <a:t>web:${{.Build.ID}}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569CD6"/>
                </a:solidFill>
                <a:latin typeface="Consolas" panose="020B0609020204030204" pitchFamily="49" charset="0"/>
              </a:rPr>
              <a:t>	–c </a:t>
            </a:r>
            <a:r>
              <a:rPr lang="en-US" sz="1224" dirty="0">
                <a:solidFill>
                  <a:srgbClr val="CE9178"/>
                </a:solidFill>
                <a:latin typeface="Consolas" panose="020B0609020204030204" pitchFamily="49" charset="0"/>
              </a:rPr>
              <a:t>github.com/demo42/web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569CD6"/>
                </a:solidFill>
                <a:latin typeface="Consolas" panose="020B0609020204030204" pitchFamily="49" charset="0"/>
              </a:rPr>
              <a:t>	–-git-access-token </a:t>
            </a:r>
            <a:r>
              <a:rPr lang="en-US" sz="1224" dirty="0">
                <a:solidFill>
                  <a:srgbClr val="CE9178"/>
                </a:solidFill>
                <a:latin typeface="Consolas" panose="020B0609020204030204" pitchFamily="49" charset="0"/>
              </a:rPr>
              <a:t>$PAT </a:t>
            </a:r>
            <a:r>
              <a:rPr lang="en-US" sz="1224" dirty="0">
                <a:solidFill>
                  <a:srgbClr val="569CD6"/>
                </a:solidFill>
                <a:latin typeface="Consolas" panose="020B0609020204030204" pitchFamily="49" charset="0"/>
              </a:rPr>
              <a:t>\</a:t>
            </a:r>
            <a:endParaRPr lang="en-US" sz="1224" dirty="0">
              <a:solidFill>
                <a:srgbClr val="CE9178"/>
              </a:solidFill>
              <a:latin typeface="Consolas" panose="020B0609020204030204" pitchFamily="49" charset="0"/>
            </a:endParaRPr>
          </a:p>
          <a:p>
            <a:r>
              <a:rPr lang="en-US" sz="1224" dirty="0">
                <a:solidFill>
                  <a:srgbClr val="CE9178"/>
                </a:solidFill>
                <a:latin typeface="Consolas" panose="020B0609020204030204" pitchFamily="49" charset="0"/>
              </a:rPr>
              <a:t>	</a:t>
            </a:r>
            <a:r>
              <a:rPr lang="en-US" sz="1224" dirty="0">
                <a:solidFill>
                  <a:srgbClr val="569CD6"/>
                </a:solidFill>
                <a:latin typeface="Consolas" panose="020B0609020204030204" pitchFamily="49" charset="0"/>
              </a:rPr>
              <a:t>–r </a:t>
            </a:r>
            <a:r>
              <a:rPr lang="en-US" sz="1224" dirty="0" err="1">
                <a:solidFill>
                  <a:srgbClr val="CE9178"/>
                </a:solidFill>
                <a:latin typeface="Consolas" panose="020B0609020204030204" pitchFamily="49" charset="0"/>
              </a:rPr>
              <a:t>jenga</a:t>
            </a:r>
            <a:endParaRPr lang="en-US" sz="1224" dirty="0">
              <a:solidFill>
                <a:srgbClr val="D4D4D4"/>
              </a:solidFill>
              <a:latin typeface="Consolas" panose="020B0609020204030204" pitchFamily="49" charset="0"/>
            </a:endParaRPr>
          </a:p>
        </p:txBody>
      </p:sp>
      <p:sp>
        <p:nvSpPr>
          <p:cNvPr id="128" name="Speech Bubble: Rectangle with Corners Rounded 127">
            <a:extLst>
              <a:ext uri="{FF2B5EF4-FFF2-40B4-BE49-F238E27FC236}">
                <a16:creationId xmlns:a16="http://schemas.microsoft.com/office/drawing/2014/main" id="{4EF7D5BA-B60A-42CA-8CA3-804CB199AC2E}"/>
              </a:ext>
            </a:extLst>
          </p:cNvPr>
          <p:cNvSpPr/>
          <p:nvPr/>
        </p:nvSpPr>
        <p:spPr>
          <a:xfrm>
            <a:off x="3656410" y="2878344"/>
            <a:ext cx="5133745" cy="649861"/>
          </a:xfrm>
          <a:prstGeom prst="wedgeRoundRectCallout">
            <a:avLst>
              <a:gd name="adj1" fmla="val -20622"/>
              <a:gd name="adj2" fmla="val -295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docker build succeeds (including any unit tests),</a:t>
            </a:r>
          </a:p>
          <a:p>
            <a:pPr algn="ctr"/>
            <a:r>
              <a:rPr lang="en-US" sz="1632"/>
              <a:t>Save the context &amp; base image dependencies</a:t>
            </a:r>
          </a:p>
        </p:txBody>
      </p:sp>
      <p:grpSp>
        <p:nvGrpSpPr>
          <p:cNvPr id="160" name="Group 159">
            <a:extLst>
              <a:ext uri="{FF2B5EF4-FFF2-40B4-BE49-F238E27FC236}">
                <a16:creationId xmlns:a16="http://schemas.microsoft.com/office/drawing/2014/main" id="{B454AFF7-32F6-4D89-953B-1D92916B155C}"/>
              </a:ext>
            </a:extLst>
          </p:cNvPr>
          <p:cNvGrpSpPr/>
          <p:nvPr/>
        </p:nvGrpSpPr>
        <p:grpSpPr>
          <a:xfrm>
            <a:off x="11402308" y="1853568"/>
            <a:ext cx="735391" cy="453060"/>
            <a:chOff x="3240661" y="1005909"/>
            <a:chExt cx="540854" cy="333210"/>
          </a:xfrm>
        </p:grpSpPr>
        <p:grpSp>
          <p:nvGrpSpPr>
            <p:cNvPr id="161" name="Group 160">
              <a:extLst>
                <a:ext uri="{FF2B5EF4-FFF2-40B4-BE49-F238E27FC236}">
                  <a16:creationId xmlns:a16="http://schemas.microsoft.com/office/drawing/2014/main" id="{B41E4823-7807-4658-88E8-D329B0383EC3}"/>
                </a:ext>
              </a:extLst>
            </p:cNvPr>
            <p:cNvGrpSpPr/>
            <p:nvPr/>
          </p:nvGrpSpPr>
          <p:grpSpPr>
            <a:xfrm>
              <a:off x="3240661" y="1005909"/>
              <a:ext cx="540854" cy="333210"/>
              <a:chOff x="1926169" y="1632181"/>
              <a:chExt cx="540854" cy="333210"/>
            </a:xfrm>
          </p:grpSpPr>
          <p:sp>
            <p:nvSpPr>
              <p:cNvPr id="163" name="Rectangle 162">
                <a:extLst>
                  <a:ext uri="{FF2B5EF4-FFF2-40B4-BE49-F238E27FC236}">
                    <a16:creationId xmlns:a16="http://schemas.microsoft.com/office/drawing/2014/main" id="{8E5A0AD5-1837-4FAD-BA5D-815C75977C9D}"/>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4" name="Rectangle 163">
                <a:extLst>
                  <a:ext uri="{FF2B5EF4-FFF2-40B4-BE49-F238E27FC236}">
                    <a16:creationId xmlns:a16="http://schemas.microsoft.com/office/drawing/2014/main" id="{8A6E02EB-41C6-4818-9FF6-0AABB57CD5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5" name="Group 164">
                <a:extLst>
                  <a:ext uri="{FF2B5EF4-FFF2-40B4-BE49-F238E27FC236}">
                    <a16:creationId xmlns:a16="http://schemas.microsoft.com/office/drawing/2014/main" id="{36C4C52D-4814-428B-94DC-CA49E584CB6C}"/>
                  </a:ext>
                </a:extLst>
              </p:cNvPr>
              <p:cNvGrpSpPr/>
              <p:nvPr/>
            </p:nvGrpSpPr>
            <p:grpSpPr>
              <a:xfrm>
                <a:off x="1989961" y="1665409"/>
                <a:ext cx="413499" cy="266755"/>
                <a:chOff x="1371600" y="2038342"/>
                <a:chExt cx="609600" cy="393263"/>
              </a:xfrm>
            </p:grpSpPr>
            <p:cxnSp>
              <p:nvCxnSpPr>
                <p:cNvPr id="169" name="Straight Connector 168">
                  <a:extLst>
                    <a:ext uri="{FF2B5EF4-FFF2-40B4-BE49-F238E27FC236}">
                      <a16:creationId xmlns:a16="http://schemas.microsoft.com/office/drawing/2014/main" id="{E2EC1DC4-0E0C-45EF-A3D1-19B6385B18E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70" name="Straight Connector 169">
                  <a:extLst>
                    <a:ext uri="{FF2B5EF4-FFF2-40B4-BE49-F238E27FC236}">
                      <a16:creationId xmlns:a16="http://schemas.microsoft.com/office/drawing/2014/main" id="{6ED9BAFB-D727-46D6-810C-F9541E0975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71" name="Straight Connector 170">
                  <a:extLst>
                    <a:ext uri="{FF2B5EF4-FFF2-40B4-BE49-F238E27FC236}">
                      <a16:creationId xmlns:a16="http://schemas.microsoft.com/office/drawing/2014/main" id="{FF3EFBF8-3589-429B-A0C9-5D3D0383CEC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72" name="Straight Connector 171">
                  <a:extLst>
                    <a:ext uri="{FF2B5EF4-FFF2-40B4-BE49-F238E27FC236}">
                      <a16:creationId xmlns:a16="http://schemas.microsoft.com/office/drawing/2014/main" id="{01F1A492-4280-4ADC-8351-0820CA825C3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73" name="Straight Connector 172">
                  <a:extLst>
                    <a:ext uri="{FF2B5EF4-FFF2-40B4-BE49-F238E27FC236}">
                      <a16:creationId xmlns:a16="http://schemas.microsoft.com/office/drawing/2014/main" id="{499E42E4-2438-4006-AA82-51CF7D4ED1C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74" name="Straight Connector 173">
                  <a:extLst>
                    <a:ext uri="{FF2B5EF4-FFF2-40B4-BE49-F238E27FC236}">
                      <a16:creationId xmlns:a16="http://schemas.microsoft.com/office/drawing/2014/main" id="{E60B4817-414D-4A2F-B807-6AAE938872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75" name="Straight Connector 174">
                  <a:extLst>
                    <a:ext uri="{FF2B5EF4-FFF2-40B4-BE49-F238E27FC236}">
                      <a16:creationId xmlns:a16="http://schemas.microsoft.com/office/drawing/2014/main" id="{2209C889-6A29-45AE-A190-FB91E133AE3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76" name="Straight Connector 175">
                  <a:extLst>
                    <a:ext uri="{FF2B5EF4-FFF2-40B4-BE49-F238E27FC236}">
                      <a16:creationId xmlns:a16="http://schemas.microsoft.com/office/drawing/2014/main" id="{77C60A69-0C7F-4B7D-A55B-C800335BD38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77" name="Straight Connector 176">
                  <a:extLst>
                    <a:ext uri="{FF2B5EF4-FFF2-40B4-BE49-F238E27FC236}">
                      <a16:creationId xmlns:a16="http://schemas.microsoft.com/office/drawing/2014/main" id="{6B76ADDF-42EC-4EEF-8391-7196151B236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6" name="Rectangle 165">
                <a:extLst>
                  <a:ext uri="{FF2B5EF4-FFF2-40B4-BE49-F238E27FC236}">
                    <a16:creationId xmlns:a16="http://schemas.microsoft.com/office/drawing/2014/main" id="{40CBEF5B-AFBE-4494-9F11-2C8956440CF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7" name="Rectangle 166">
                <a:extLst>
                  <a:ext uri="{FF2B5EF4-FFF2-40B4-BE49-F238E27FC236}">
                    <a16:creationId xmlns:a16="http://schemas.microsoft.com/office/drawing/2014/main" id="{9F88A028-A1B6-4BE8-8F6C-21CFD799203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8" name="Rectangle 167">
                <a:extLst>
                  <a:ext uri="{FF2B5EF4-FFF2-40B4-BE49-F238E27FC236}">
                    <a16:creationId xmlns:a16="http://schemas.microsoft.com/office/drawing/2014/main" id="{551060C4-3B92-4DB6-AB9F-CBBBA468BEF1}"/>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2" name="Rectangle 161">
              <a:extLst>
                <a:ext uri="{FF2B5EF4-FFF2-40B4-BE49-F238E27FC236}">
                  <a16:creationId xmlns:a16="http://schemas.microsoft.com/office/drawing/2014/main" id="{38DB9D69-7147-4227-A3B3-402F01EBFF5D}"/>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p:txBody>
        </p:sp>
      </p:grpSp>
      <p:grpSp>
        <p:nvGrpSpPr>
          <p:cNvPr id="142" name="Group 141">
            <a:extLst>
              <a:ext uri="{FF2B5EF4-FFF2-40B4-BE49-F238E27FC236}">
                <a16:creationId xmlns:a16="http://schemas.microsoft.com/office/drawing/2014/main" id="{733AFBCE-441F-43CA-ADB9-CBE928F80800}"/>
              </a:ext>
            </a:extLst>
          </p:cNvPr>
          <p:cNvGrpSpPr/>
          <p:nvPr/>
        </p:nvGrpSpPr>
        <p:grpSpPr>
          <a:xfrm>
            <a:off x="11400407" y="1440345"/>
            <a:ext cx="735391" cy="453060"/>
            <a:chOff x="3240661" y="1005909"/>
            <a:chExt cx="540854" cy="333210"/>
          </a:xfrm>
        </p:grpSpPr>
        <p:grpSp>
          <p:nvGrpSpPr>
            <p:cNvPr id="143" name="Group 142">
              <a:extLst>
                <a:ext uri="{FF2B5EF4-FFF2-40B4-BE49-F238E27FC236}">
                  <a16:creationId xmlns:a16="http://schemas.microsoft.com/office/drawing/2014/main" id="{A90BB725-4EAA-4BAC-878A-9C891E664A6B}"/>
                </a:ext>
              </a:extLst>
            </p:cNvPr>
            <p:cNvGrpSpPr/>
            <p:nvPr/>
          </p:nvGrpSpPr>
          <p:grpSpPr>
            <a:xfrm>
              <a:off x="3240661" y="1005909"/>
              <a:ext cx="540854" cy="333210"/>
              <a:chOff x="1926169" y="1632181"/>
              <a:chExt cx="540854" cy="333210"/>
            </a:xfrm>
          </p:grpSpPr>
          <p:sp>
            <p:nvSpPr>
              <p:cNvPr id="145" name="Rectangle 144">
                <a:extLst>
                  <a:ext uri="{FF2B5EF4-FFF2-40B4-BE49-F238E27FC236}">
                    <a16:creationId xmlns:a16="http://schemas.microsoft.com/office/drawing/2014/main" id="{57E34CFF-3D59-43B3-B59E-C77C56C64CFE}"/>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46" name="Rectangle 145">
                <a:extLst>
                  <a:ext uri="{FF2B5EF4-FFF2-40B4-BE49-F238E27FC236}">
                    <a16:creationId xmlns:a16="http://schemas.microsoft.com/office/drawing/2014/main" id="{64244B23-2C49-4D33-AB01-EBFB5B4D29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47" name="Group 146">
                <a:extLst>
                  <a:ext uri="{FF2B5EF4-FFF2-40B4-BE49-F238E27FC236}">
                    <a16:creationId xmlns:a16="http://schemas.microsoft.com/office/drawing/2014/main" id="{020DB613-D61D-4054-9142-0BEB72CDD4FE}"/>
                  </a:ext>
                </a:extLst>
              </p:cNvPr>
              <p:cNvGrpSpPr/>
              <p:nvPr/>
            </p:nvGrpSpPr>
            <p:grpSpPr>
              <a:xfrm>
                <a:off x="1989961" y="1665409"/>
                <a:ext cx="413499" cy="266755"/>
                <a:chOff x="1371600" y="2038342"/>
                <a:chExt cx="609600" cy="393263"/>
              </a:xfrm>
            </p:grpSpPr>
            <p:cxnSp>
              <p:nvCxnSpPr>
                <p:cNvPr id="151" name="Straight Connector 150">
                  <a:extLst>
                    <a:ext uri="{FF2B5EF4-FFF2-40B4-BE49-F238E27FC236}">
                      <a16:creationId xmlns:a16="http://schemas.microsoft.com/office/drawing/2014/main" id="{D4D700AD-DF3B-4AB2-A3BB-3A414F96C0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2" name="Straight Connector 151">
                  <a:extLst>
                    <a:ext uri="{FF2B5EF4-FFF2-40B4-BE49-F238E27FC236}">
                      <a16:creationId xmlns:a16="http://schemas.microsoft.com/office/drawing/2014/main" id="{711BB10F-0F88-43FC-8208-C3742E6424C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 name="Straight Connector 152">
                  <a:extLst>
                    <a:ext uri="{FF2B5EF4-FFF2-40B4-BE49-F238E27FC236}">
                      <a16:creationId xmlns:a16="http://schemas.microsoft.com/office/drawing/2014/main" id="{01476F78-6422-4F6C-9370-FCDBE60CE31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4" name="Straight Connector 153">
                  <a:extLst>
                    <a:ext uri="{FF2B5EF4-FFF2-40B4-BE49-F238E27FC236}">
                      <a16:creationId xmlns:a16="http://schemas.microsoft.com/office/drawing/2014/main" id="{26CE5A29-78F3-4087-B50B-D83FC47FD1E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5" name="Straight Connector 154">
                  <a:extLst>
                    <a:ext uri="{FF2B5EF4-FFF2-40B4-BE49-F238E27FC236}">
                      <a16:creationId xmlns:a16="http://schemas.microsoft.com/office/drawing/2014/main" id="{45A4163F-A638-4606-85A9-3F67F10794D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6" name="Straight Connector 155">
                  <a:extLst>
                    <a:ext uri="{FF2B5EF4-FFF2-40B4-BE49-F238E27FC236}">
                      <a16:creationId xmlns:a16="http://schemas.microsoft.com/office/drawing/2014/main" id="{7A3838B3-1F7B-447C-842B-9417B28EAD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 name="Straight Connector 156">
                  <a:extLst>
                    <a:ext uri="{FF2B5EF4-FFF2-40B4-BE49-F238E27FC236}">
                      <a16:creationId xmlns:a16="http://schemas.microsoft.com/office/drawing/2014/main" id="{5BE83784-4409-42BE-AA0D-3BA39923AB3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8" name="Straight Connector 157">
                  <a:extLst>
                    <a:ext uri="{FF2B5EF4-FFF2-40B4-BE49-F238E27FC236}">
                      <a16:creationId xmlns:a16="http://schemas.microsoft.com/office/drawing/2014/main" id="{B1FD3384-8652-4743-B81E-561684CE7AC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9" name="Straight Connector 158">
                  <a:extLst>
                    <a:ext uri="{FF2B5EF4-FFF2-40B4-BE49-F238E27FC236}">
                      <a16:creationId xmlns:a16="http://schemas.microsoft.com/office/drawing/2014/main" id="{02F0708E-D69E-43AA-A836-DC70238177D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48" name="Rectangle 147">
                <a:extLst>
                  <a:ext uri="{FF2B5EF4-FFF2-40B4-BE49-F238E27FC236}">
                    <a16:creationId xmlns:a16="http://schemas.microsoft.com/office/drawing/2014/main" id="{343330D9-E7FA-440E-ADCB-17BCB47B3046}"/>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49" name="Rectangle 148">
                <a:extLst>
                  <a:ext uri="{FF2B5EF4-FFF2-40B4-BE49-F238E27FC236}">
                    <a16:creationId xmlns:a16="http://schemas.microsoft.com/office/drawing/2014/main" id="{142A3552-7C3C-4202-B215-11FF9A75CE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0" name="Rectangle 149">
                <a:extLst>
                  <a:ext uri="{FF2B5EF4-FFF2-40B4-BE49-F238E27FC236}">
                    <a16:creationId xmlns:a16="http://schemas.microsoft.com/office/drawing/2014/main" id="{B9C86534-4B5B-4254-AC49-05EEE7DD8CA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44" name="Rectangle 143">
              <a:extLst>
                <a:ext uri="{FF2B5EF4-FFF2-40B4-BE49-F238E27FC236}">
                  <a16:creationId xmlns:a16="http://schemas.microsoft.com/office/drawing/2014/main" id="{F09FF916-370B-4538-B9D1-362C5DFCA227}"/>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test:1</a:t>
              </a:r>
            </a:p>
          </p:txBody>
        </p:sp>
      </p:grp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12"/>
          <a:stretch>
            <a:fillRect/>
          </a:stretch>
        </p:blipFill>
        <p:spPr>
          <a:xfrm>
            <a:off x="3218379" y="1467218"/>
            <a:ext cx="114226" cy="114226"/>
          </a:xfrm>
          <a:prstGeom prst="rect">
            <a:avLst/>
          </a:prstGeom>
        </p:spPr>
      </p:pic>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189" name="Rectangle 188">
            <a:extLst>
              <a:ext uri="{FF2B5EF4-FFF2-40B4-BE49-F238E27FC236}">
                <a16:creationId xmlns:a16="http://schemas.microsoft.com/office/drawing/2014/main" id="{23AA871A-0A05-4B87-AE11-019DF53CED98}"/>
              </a:ext>
            </a:extLst>
          </p:cNvPr>
          <p:cNvSpPr/>
          <p:nvPr/>
        </p:nvSpPr>
        <p:spPr bwMode="auto">
          <a:xfrm>
            <a:off x="2035650" y="1007141"/>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d5ab1fa </a:t>
            </a:r>
          </a:p>
        </p:txBody>
      </p:sp>
    </p:spTree>
    <p:custDataLst>
      <p:tags r:id="rId1"/>
    </p:custDataLst>
    <p:extLst>
      <p:ext uri="{BB962C8B-B14F-4D97-AF65-F5344CB8AC3E}">
        <p14:creationId xmlns:p14="http://schemas.microsoft.com/office/powerpoint/2010/main" val="3181934647"/>
      </p:ext>
    </p:extLst>
  </p:cSld>
  <p:clrMapOvr>
    <a:masterClrMapping/>
  </p:clrMapOvr>
  <mc:AlternateContent xmlns:mc="http://schemas.openxmlformats.org/markup-compatibility/2006" xmlns:p14="http://schemas.microsoft.com/office/powerpoint/2010/main">
    <mc:Choice Requires="p14">
      <p:transition spd="med" p14:dur="700" advTm="32798">
        <p:fade/>
      </p:transition>
    </mc:Choice>
    <mc:Fallback xmlns="">
      <p:transition spd="med" advTm="327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9"/>
                                        </p:tgtEl>
                                      </p:cBhvr>
                                    </p:animEffect>
                                    <p:set>
                                      <p:cBhvr>
                                        <p:cTn id="22" dur="1" fill="hold">
                                          <p:stCondLst>
                                            <p:cond delay="499"/>
                                          </p:stCondLst>
                                        </p:cTn>
                                        <p:tgtEl>
                                          <p:spTgt spid="9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wipe(left)">
                                      <p:cBhvr>
                                        <p:cTn id="30" dur="500"/>
                                        <p:tgtEl>
                                          <p:spTgt spid="90"/>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fade">
                                      <p:cBhvr>
                                        <p:cTn id="38" dur="500"/>
                                        <p:tgtEl>
                                          <p:spTgt spid="19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500"/>
                                        <p:tgtEl>
                                          <p:spTgt spid="1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42" presetClass="path" presetSubtype="0" accel="50000" decel="50000" fill="hold" nodeType="withEffect">
                                  <p:stCondLst>
                                    <p:cond delay="0"/>
                                  </p:stCondLst>
                                  <p:childTnLst>
                                    <p:animMotion origin="layout" path="M 4.58333E-6 -3.7037E-6 L -0.08959 0.06621 " pathEditMode="relative" rAng="0" ptsTypes="AA">
                                      <p:cBhvr>
                                        <p:cTn id="65" dur="2000" fill="hold"/>
                                        <p:tgtEl>
                                          <p:spTgt spid="125"/>
                                        </p:tgtEl>
                                        <p:attrNameLst>
                                          <p:attrName>ppt_x</p:attrName>
                                          <p:attrName>ppt_y</p:attrName>
                                        </p:attrNameLst>
                                      </p:cBhvr>
                                      <p:rCtr x="-4479" y="3310"/>
                                    </p:animMotion>
                                  </p:childTnLst>
                                </p:cTn>
                              </p:par>
                              <p:par>
                                <p:cTn id="66" presetID="10" presetClass="entr" presetSubtype="0" fill="hold" grpId="0" nodeType="withEffect">
                                  <p:stCondLst>
                                    <p:cond delay="1500"/>
                                  </p:stCondLst>
                                  <p:childTnLst>
                                    <p:set>
                                      <p:cBhvr>
                                        <p:cTn id="67" dur="1" fill="hold">
                                          <p:stCondLst>
                                            <p:cond delay="0"/>
                                          </p:stCondLst>
                                        </p:cTn>
                                        <p:tgtEl>
                                          <p:spTgt spid="180"/>
                                        </p:tgtEl>
                                        <p:attrNameLst>
                                          <p:attrName>style.visibility</p:attrName>
                                        </p:attrNameLst>
                                      </p:cBhvr>
                                      <p:to>
                                        <p:strVal val="visible"/>
                                      </p:to>
                                    </p:set>
                                    <p:animEffect transition="in" filter="fade">
                                      <p:cBhvr>
                                        <p:cTn id="68" dur="500"/>
                                        <p:tgtEl>
                                          <p:spTgt spid="180"/>
                                        </p:tgtEl>
                                      </p:cBhvr>
                                    </p:animEffect>
                                  </p:childTnLst>
                                </p:cTn>
                              </p:par>
                              <p:par>
                                <p:cTn id="69" presetID="10" presetClass="exit" presetSubtype="0" fill="hold" nodeType="withEffect">
                                  <p:stCondLst>
                                    <p:cond delay="1800"/>
                                  </p:stCondLst>
                                  <p:childTnLst>
                                    <p:animEffect transition="out" filter="fade">
                                      <p:cBhvr>
                                        <p:cTn id="70" dur="500"/>
                                        <p:tgtEl>
                                          <p:spTgt spid="125"/>
                                        </p:tgtEl>
                                      </p:cBhvr>
                                    </p:animEffect>
                                    <p:set>
                                      <p:cBhvr>
                                        <p:cTn id="71" dur="1" fill="hold">
                                          <p:stCondLst>
                                            <p:cond delay="499"/>
                                          </p:stCondLst>
                                        </p:cTn>
                                        <p:tgtEl>
                                          <p:spTgt spid="125"/>
                                        </p:tgtEl>
                                        <p:attrNameLst>
                                          <p:attrName>style.visibility</p:attrName>
                                        </p:attrNameLst>
                                      </p:cBhvr>
                                      <p:to>
                                        <p:strVal val="hidden"/>
                                      </p:to>
                                    </p:set>
                                  </p:childTnLst>
                                </p:cTn>
                              </p:par>
                              <p:par>
                                <p:cTn id="72" presetID="42" presetClass="path" presetSubtype="0" accel="50000" decel="50000" fill="hold" grpId="1" nodeType="withEffect">
                                  <p:stCondLst>
                                    <p:cond delay="0"/>
                                  </p:stCondLst>
                                  <p:childTnLst>
                                    <p:animMotion origin="layout" path="M -4.16667E-7 -2.22222E-6 L -0.13789 0.13588 " pathEditMode="relative" rAng="0" ptsTypes="AA">
                                      <p:cBhvr>
                                        <p:cTn id="73" dur="2000" fill="hold"/>
                                        <p:tgtEl>
                                          <p:spTgt spid="126"/>
                                        </p:tgtEl>
                                        <p:attrNameLst>
                                          <p:attrName>ppt_x</p:attrName>
                                          <p:attrName>ppt_y</p:attrName>
                                        </p:attrNameLst>
                                      </p:cBhvr>
                                      <p:rCtr x="-6901" y="6782"/>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28"/>
                                        </p:tgtEl>
                                      </p:cBhvr>
                                    </p:animEffect>
                                    <p:set>
                                      <p:cBhvr>
                                        <p:cTn id="78" dur="1" fill="hold">
                                          <p:stCondLst>
                                            <p:cond delay="499"/>
                                          </p:stCondLst>
                                        </p:cTn>
                                        <p:tgtEl>
                                          <p:spTgt spid="1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up)">
                                      <p:cBhvr>
                                        <p:cTn id="83" dur="500"/>
                                        <p:tgtEl>
                                          <p:spTgt spid="92"/>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wipe(left)">
                                      <p:cBhvr>
                                        <p:cTn id="95" dur="500"/>
                                        <p:tgtEl>
                                          <p:spTgt spid="95"/>
                                        </p:tgtEl>
                                      </p:cBhvr>
                                    </p:animEffect>
                                  </p:childTnLst>
                                </p:cTn>
                              </p:par>
                            </p:childTnLst>
                          </p:cTn>
                        </p:par>
                        <p:par>
                          <p:cTn id="96" fill="hold">
                            <p:stCondLst>
                              <p:cond delay="2000"/>
                            </p:stCondLst>
                            <p:childTnLst>
                              <p:par>
                                <p:cTn id="97" presetID="9" presetClass="exit" presetSubtype="0" fill="hold" nodeType="afterEffect">
                                  <p:stCondLst>
                                    <p:cond delay="400"/>
                                  </p:stCondLst>
                                  <p:childTnLst>
                                    <p:animEffect transition="out" filter="dissolve">
                                      <p:cBhvr>
                                        <p:cTn id="98" dur="500"/>
                                        <p:tgtEl>
                                          <p:spTgt spid="43"/>
                                        </p:tgtEl>
                                      </p:cBhvr>
                                    </p:animEffect>
                                    <p:set>
                                      <p:cBhvr>
                                        <p:cTn id="99" dur="1" fill="hold">
                                          <p:stCondLst>
                                            <p:cond delay="499"/>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fade">
                                      <p:cBhvr>
                                        <p:cTn id="104" dur="500"/>
                                        <p:tgtEl>
                                          <p:spTgt spid="178"/>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wipe(left)">
                                      <p:cBhvr>
                                        <p:cTn id="108" dur="500"/>
                                        <p:tgtEl>
                                          <p:spTgt spid="179"/>
                                        </p:tgtEl>
                                      </p:cBhvr>
                                    </p:animEffect>
                                  </p:childTnLst>
                                </p:cTn>
                              </p:par>
                            </p:childTnLst>
                          </p:cTn>
                        </p:par>
                        <p:par>
                          <p:cTn id="109" fill="hold">
                            <p:stCondLst>
                              <p:cond delay="1000"/>
                            </p:stCondLst>
                            <p:childTnLst>
                              <p:par>
                                <p:cTn id="110" presetID="10" presetClass="entr" presetSubtype="0" fill="hold" grpId="1"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fade">
                                      <p:cBhvr>
                                        <p:cTn id="112" dur="500"/>
                                        <p:tgtEl>
                                          <p:spTgt spid="182"/>
                                        </p:tgtEl>
                                      </p:cBhvr>
                                    </p:animEffect>
                                  </p:childTnLst>
                                </p:cTn>
                              </p:par>
                              <p:par>
                                <p:cTn id="113" presetID="42" presetClass="path" presetSubtype="0" accel="50000" decel="50000" fill="hold" grpId="0" nodeType="withEffect">
                                  <p:stCondLst>
                                    <p:cond delay="0"/>
                                  </p:stCondLst>
                                  <p:childTnLst>
                                    <p:animMotion origin="layout" path="M -2.08333E-6 -2.22222E-6 L 0.39401 0.07894 " pathEditMode="relative" rAng="0" ptsTypes="AA">
                                      <p:cBhvr>
                                        <p:cTn id="114" dur="2000" fill="hold"/>
                                        <p:tgtEl>
                                          <p:spTgt spid="182"/>
                                        </p:tgtEl>
                                        <p:attrNameLst>
                                          <p:attrName>ppt_x</p:attrName>
                                          <p:attrName>ppt_y</p:attrName>
                                        </p:attrNameLst>
                                      </p:cBhvr>
                                      <p:rCtr x="19701" y="3935"/>
                                    </p:animMotion>
                                  </p:childTnLst>
                                </p:cTn>
                              </p:par>
                              <p:par>
                                <p:cTn id="115" presetID="10" presetClass="entr" presetSubtype="0" fill="hold" nodeType="withEffect">
                                  <p:stCondLst>
                                    <p:cond delay="150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23"/>
                                        </p:tgtEl>
                                        <p:attrNameLst>
                                          <p:attrName>style.visibility</p:attrName>
                                        </p:attrNameLst>
                                      </p:cBhvr>
                                      <p:to>
                                        <p:strVal val="visible"/>
                                      </p:to>
                                    </p:set>
                                    <p:animEffect transition="in" filter="fade">
                                      <p:cBhvr>
                                        <p:cTn id="120" dur="500"/>
                                        <p:tgtEl>
                                          <p:spTgt spid="123"/>
                                        </p:tgtEl>
                                      </p:cBhvr>
                                    </p:animEffect>
                                  </p:childTnLst>
                                </p:cTn>
                              </p:par>
                              <p:par>
                                <p:cTn id="121" presetID="42" presetClass="path" presetSubtype="0" accel="50000" decel="50000" fill="hold" grpId="0" nodeType="withEffect">
                                  <p:stCondLst>
                                    <p:cond delay="0"/>
                                  </p:stCondLst>
                                  <p:childTnLst>
                                    <p:animMotion origin="layout" path="M -1.45833E-6 -3.7037E-7 L 0.39531 0.13773 " pathEditMode="relative" rAng="0" ptsTypes="AA">
                                      <p:cBhvr>
                                        <p:cTn id="122" dur="2000" fill="hold"/>
                                        <p:tgtEl>
                                          <p:spTgt spid="123"/>
                                        </p:tgtEl>
                                        <p:attrNameLst>
                                          <p:attrName>ppt_x</p:attrName>
                                          <p:attrName>ppt_y</p:attrName>
                                        </p:attrNameLst>
                                      </p:cBhvr>
                                      <p:rCtr x="19466" y="6968"/>
                                    </p:animMotion>
                                  </p:childTnLst>
                                </p:cTn>
                              </p:par>
                              <p:par>
                                <p:cTn id="123" presetID="10" presetClass="entr" presetSubtype="0" fill="hold" nodeType="withEffect">
                                  <p:stCondLst>
                                    <p:cond delay="150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85"/>
                                        </p:tgtEl>
                                        <p:attrNameLst>
                                          <p:attrName>style.visibility</p:attrName>
                                        </p:attrNameLst>
                                      </p:cBhvr>
                                      <p:to>
                                        <p:strVal val="visible"/>
                                      </p:to>
                                    </p:set>
                                    <p:animEffect transition="in" filter="wipe(left)">
                                      <p:cBhvr>
                                        <p:cTn id="130" dur="1000"/>
                                        <p:tgtEl>
                                          <p:spTgt spid="185"/>
                                        </p:tgtEl>
                                      </p:cBhvr>
                                    </p:animEffect>
                                  </p:childTnLst>
                                </p:cTn>
                              </p:par>
                              <p:par>
                                <p:cTn id="131" presetID="10" presetClass="exit" presetSubtype="0" fill="hold" nodeType="withEffect">
                                  <p:stCondLst>
                                    <p:cond delay="0"/>
                                  </p:stCondLst>
                                  <p:childTnLst>
                                    <p:animEffect transition="out" filter="fade">
                                      <p:cBhvr>
                                        <p:cTn id="132" dur="500"/>
                                        <p:tgtEl>
                                          <p:spTgt spid="179"/>
                                        </p:tgtEl>
                                      </p:cBhvr>
                                    </p:animEffect>
                                    <p:set>
                                      <p:cBhvr>
                                        <p:cTn id="133" dur="1" fill="hold">
                                          <p:stCondLst>
                                            <p:cond delay="499"/>
                                          </p:stCondLst>
                                        </p:cTn>
                                        <p:tgtEl>
                                          <p:spTgt spid="17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0"/>
                                        </p:tgtEl>
                                      </p:cBhvr>
                                    </p:animEffect>
                                    <p:set>
                                      <p:cBhvr>
                                        <p:cTn id="139" dur="1" fill="hold">
                                          <p:stCondLst>
                                            <p:cond delay="499"/>
                                          </p:stCondLst>
                                        </p:cTn>
                                        <p:tgtEl>
                                          <p:spTgt spid="160"/>
                                        </p:tgtEl>
                                        <p:attrNameLst>
                                          <p:attrName>style.visibility</p:attrName>
                                        </p:attrNameLst>
                                      </p:cBhvr>
                                      <p:to>
                                        <p:strVal val="hidden"/>
                                      </p:to>
                                    </p:set>
                                  </p:childTnLst>
                                </p:cTn>
                              </p:par>
                              <p:par>
                                <p:cTn id="140" presetID="10" presetClass="exit" presetSubtype="0" fill="hold" grpId="2" nodeType="withEffect">
                                  <p:stCondLst>
                                    <p:cond delay="0"/>
                                  </p:stCondLst>
                                  <p:childTnLst>
                                    <p:animEffect transition="out" filter="fade">
                                      <p:cBhvr>
                                        <p:cTn id="141" dur="500"/>
                                        <p:tgtEl>
                                          <p:spTgt spid="182"/>
                                        </p:tgtEl>
                                      </p:cBhvr>
                                    </p:animEffect>
                                    <p:set>
                                      <p:cBhvr>
                                        <p:cTn id="142" dur="1" fill="hold">
                                          <p:stCondLst>
                                            <p:cond delay="499"/>
                                          </p:stCondLst>
                                        </p:cTn>
                                        <p:tgtEl>
                                          <p:spTgt spid="182"/>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123"/>
                                        </p:tgtEl>
                                      </p:cBhvr>
                                    </p:animEffect>
                                    <p:set>
                                      <p:cBhvr>
                                        <p:cTn id="145" dur="1" fill="hold">
                                          <p:stCondLst>
                                            <p:cond delay="499"/>
                                          </p:stCondLst>
                                        </p:cTn>
                                        <p:tgtEl>
                                          <p:spTgt spid="123"/>
                                        </p:tgtEl>
                                        <p:attrNameLst>
                                          <p:attrName>style.visibility</p:attrName>
                                        </p:attrNameLst>
                                      </p:cBhvr>
                                      <p:to>
                                        <p:strVal val="hidden"/>
                                      </p:to>
                                    </p:set>
                                  </p:childTnLst>
                                </p:cTn>
                              </p:par>
                              <p:par>
                                <p:cTn id="146" presetID="10" presetClass="entr" presetSubtype="0" fill="hold" grpId="0" nodeType="withEffect">
                                  <p:stCondLst>
                                    <p:cond delay="60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par>
                          <p:cTn id="149" fill="hold">
                            <p:stCondLst>
                              <p:cond delay="1100"/>
                            </p:stCondLst>
                            <p:childTnLst>
                              <p:par>
                                <p:cTn id="150" presetID="22" presetClass="entr" presetSubtype="1"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up)">
                                      <p:cBhvr>
                                        <p:cTn id="152" dur="500"/>
                                        <p:tgtEl>
                                          <p:spTgt spid="192"/>
                                        </p:tgtEl>
                                      </p:cBhvr>
                                    </p:animEffect>
                                  </p:childTnLst>
                                </p:cTn>
                              </p:par>
                            </p:childTnLst>
                          </p:cTn>
                        </p:par>
                        <p:par>
                          <p:cTn id="153" fill="hold">
                            <p:stCondLst>
                              <p:cond delay="1600"/>
                            </p:stCondLst>
                            <p:childTnLst>
                              <p:par>
                                <p:cTn id="154" presetID="10" presetClass="entr" presetSubtype="0" fill="hold" grpId="1"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fade">
                                      <p:cBhvr>
                                        <p:cTn id="156" dur="500"/>
                                        <p:tgtEl>
                                          <p:spTgt spid="181"/>
                                        </p:tgtEl>
                                      </p:cBhvr>
                                    </p:animEffect>
                                  </p:childTnLst>
                                </p:cTn>
                              </p:par>
                              <p:par>
                                <p:cTn id="157" presetID="42" presetClass="path" presetSubtype="0" accel="50000" decel="50000" fill="hold" grpId="0" nodeType="withEffect">
                                  <p:stCondLst>
                                    <p:cond delay="0"/>
                                  </p:stCondLst>
                                  <p:childTnLst>
                                    <p:animMotion origin="layout" path="M -2.08333E-6 -2.22222E-6 L 0.39558 0.30556 " pathEditMode="relative" rAng="0" ptsTypes="AA">
                                      <p:cBhvr>
                                        <p:cTn id="158" dur="2000" fill="hold"/>
                                        <p:tgtEl>
                                          <p:spTgt spid="181"/>
                                        </p:tgtEl>
                                        <p:attrNameLst>
                                          <p:attrName>ppt_x</p:attrName>
                                          <p:attrName>ppt_y</p:attrName>
                                        </p:attrNameLst>
                                      </p:cBhvr>
                                      <p:rCtr x="19779" y="15278"/>
                                    </p:animMotion>
                                  </p:childTnLst>
                                </p:cTn>
                              </p:par>
                              <p:par>
                                <p:cTn id="159" presetID="10" presetClass="entr" presetSubtype="0" fill="hold" nodeType="withEffect">
                                  <p:stCondLst>
                                    <p:cond delay="170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23" grpId="0" animBg="1"/>
      <p:bldP spid="123" grpId="1" animBg="1"/>
      <p:bldP spid="123" grpId="2" animBg="1"/>
      <p:bldP spid="181" grpId="0" animBg="1"/>
      <p:bldP spid="181" grpId="1" animBg="1"/>
      <p:bldP spid="182" grpId="0" animBg="1"/>
      <p:bldP spid="182" grpId="1" animBg="1"/>
      <p:bldP spid="182" grpId="2" animBg="1"/>
      <p:bldP spid="83" grpId="0" animBg="1"/>
      <p:bldP spid="85" grpId="0" animBg="1"/>
      <p:bldP spid="89" grpId="0" animBg="1"/>
      <p:bldP spid="102" grpId="0" animBg="1"/>
      <p:bldP spid="178" grpId="0" animBg="1"/>
      <p:bldP spid="86" grpId="0" animBg="1"/>
      <p:bldP spid="82" grpId="0" animBg="1"/>
      <p:bldP spid="126" grpId="0" animBg="1"/>
      <p:bldP spid="126" grpId="1" animBg="1"/>
      <p:bldP spid="46" grpId="0" animBg="1"/>
      <p:bldP spid="46" grpId="1" animBg="1"/>
      <p:bldP spid="99" grpId="0" animBg="1"/>
      <p:bldP spid="99" grpId="1" animBg="1"/>
      <p:bldP spid="128" grpId="0" animBg="1"/>
      <p:bldP spid="128" grpId="1" animBg="1"/>
      <p:bldP spid="197" grpId="0" animBg="1"/>
      <p:bldP spid="18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4C309066-1C38-4FCC-8F33-E45C58F2929B}"/>
              </a:ext>
            </a:extLst>
          </p:cNvPr>
          <p:cNvGrpSpPr/>
          <p:nvPr/>
        </p:nvGrpSpPr>
        <p:grpSpPr>
          <a:xfrm>
            <a:off x="11224211" y="2098260"/>
            <a:ext cx="1109621" cy="654297"/>
            <a:chOff x="2361586" y="6252336"/>
            <a:chExt cx="1087962" cy="641526"/>
          </a:xfrm>
        </p:grpSpPr>
        <p:pic>
          <p:nvPicPr>
            <p:cNvPr id="162" name="Picture 161">
              <a:extLst>
                <a:ext uri="{FF2B5EF4-FFF2-40B4-BE49-F238E27FC236}">
                  <a16:creationId xmlns:a16="http://schemas.microsoft.com/office/drawing/2014/main" id="{6C50F4F3-AF26-47C1-A4BE-A5CD5BAFECDF}"/>
                </a:ext>
              </a:extLst>
            </p:cNvPr>
            <p:cNvPicPr>
              <a:picLocks noChangeAspect="1"/>
            </p:cNvPicPr>
            <p:nvPr/>
          </p:nvPicPr>
          <p:blipFill>
            <a:blip r:embed="rId4"/>
            <a:stretch>
              <a:fillRect/>
            </a:stretch>
          </p:blipFill>
          <p:spPr>
            <a:xfrm>
              <a:off x="2585448" y="6252336"/>
              <a:ext cx="637765" cy="485838"/>
            </a:xfrm>
            <a:prstGeom prst="rect">
              <a:avLst/>
            </a:prstGeom>
          </p:spPr>
        </p:pic>
        <p:sp>
          <p:nvSpPr>
            <p:cNvPr id="163" name="TextBox 162">
              <a:extLst>
                <a:ext uri="{FF2B5EF4-FFF2-40B4-BE49-F238E27FC236}">
                  <a16:creationId xmlns:a16="http://schemas.microsoft.com/office/drawing/2014/main" id="{FCE5B999-E05B-4A85-8879-B3B6DCF6F2A1}"/>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pic>
        <p:nvPicPr>
          <p:cNvPr id="159" name="Picture 158">
            <a:extLst>
              <a:ext uri="{FF2B5EF4-FFF2-40B4-BE49-F238E27FC236}">
                <a16:creationId xmlns:a16="http://schemas.microsoft.com/office/drawing/2014/main" id="{E664AF37-2DF3-4430-AB6D-8154BB6E29D8}"/>
              </a:ext>
            </a:extLst>
          </p:cNvPr>
          <p:cNvPicPr>
            <a:picLocks noChangeAspect="1"/>
          </p:cNvPicPr>
          <p:nvPr/>
        </p:nvPicPr>
        <p:blipFill>
          <a:blip r:embed="rId4"/>
          <a:stretch>
            <a:fillRect/>
          </a:stretch>
        </p:blipFill>
        <p:spPr>
          <a:xfrm>
            <a:off x="11452941" y="3282839"/>
            <a:ext cx="650461" cy="495510"/>
          </a:xfrm>
          <a:prstGeom prst="rect">
            <a:avLst/>
          </a:prstGeom>
        </p:spPr>
      </p:pic>
      <p:cxnSp>
        <p:nvCxnSpPr>
          <p:cNvPr id="160" name="Straight Connector 159">
            <a:extLst>
              <a:ext uri="{FF2B5EF4-FFF2-40B4-BE49-F238E27FC236}">
                <a16:creationId xmlns:a16="http://schemas.microsoft.com/office/drawing/2014/main" id="{B2848207-3271-4FEC-A054-9912978E3EB3}"/>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1763C6E5-0CB7-4B46-942F-2844F07C2BD2}"/>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206" name="Rectangle 205">
            <a:extLst>
              <a:ext uri="{FF2B5EF4-FFF2-40B4-BE49-F238E27FC236}">
                <a16:creationId xmlns:a16="http://schemas.microsoft.com/office/drawing/2014/main" id="{71E822CE-DDD3-4446-BB47-0987E9DA59EB}"/>
              </a:ext>
            </a:extLst>
          </p:cNvPr>
          <p:cNvSpPr/>
          <p:nvPr/>
        </p:nvSpPr>
        <p:spPr bwMode="auto">
          <a:xfrm>
            <a:off x="415247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5"/>
          <a:stretch>
            <a:fillRect/>
          </a:stretch>
        </p:blipFill>
        <p:spPr>
          <a:xfrm>
            <a:off x="4165305" y="1403601"/>
            <a:ext cx="114226" cy="11422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82326" y="1385497"/>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45527" y="42720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10"/>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5"/>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5"/>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endParaRPr lang="en-US" sz="1071"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5"/>
          <a:stretch>
            <a:fillRect/>
          </a:stretch>
        </p:blipFill>
        <p:spPr>
          <a:xfrm>
            <a:off x="4165305" y="1026387"/>
            <a:ext cx="114226" cy="114226"/>
          </a:xfrm>
          <a:prstGeom prst="rect">
            <a:avLst/>
          </a:prstGeom>
        </p:spPr>
      </p:pic>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3006428" y="442487"/>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744009" y="457772"/>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808917" y="488343"/>
            <a:ext cx="0" cy="6567323"/>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791143"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web:sha@ya</a:t>
            </a:r>
            <a:endParaRPr lang="en-US" sz="918"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30397" y="1385497"/>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535691" y="1495769"/>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379285" y="1496214"/>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741FD1C0-3409-45E6-A06A-BD44718051FD}"/>
              </a:ext>
            </a:extLst>
          </p:cNvPr>
          <p:cNvGrpSpPr/>
          <p:nvPr/>
        </p:nvGrpSpPr>
        <p:grpSpPr>
          <a:xfrm>
            <a:off x="7894083" y="1725993"/>
            <a:ext cx="528559" cy="152253"/>
            <a:chOff x="4915038" y="3602196"/>
            <a:chExt cx="920461" cy="265141"/>
          </a:xfrm>
        </p:grpSpPr>
        <p:sp>
          <p:nvSpPr>
            <p:cNvPr id="215" name="Rectangle 214">
              <a:extLst>
                <a:ext uri="{FF2B5EF4-FFF2-40B4-BE49-F238E27FC236}">
                  <a16:creationId xmlns:a16="http://schemas.microsoft.com/office/drawing/2014/main" id="{E4BAE500-3DC4-4111-9660-B6458930DAE0}"/>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6" name="Rectangle 215">
              <a:extLst>
                <a:ext uri="{FF2B5EF4-FFF2-40B4-BE49-F238E27FC236}">
                  <a16:creationId xmlns:a16="http://schemas.microsoft.com/office/drawing/2014/main" id="{E024D273-3433-4DA1-AECC-C15C259896BF}"/>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19" name="Rectangle 218">
            <a:extLst>
              <a:ext uri="{FF2B5EF4-FFF2-40B4-BE49-F238E27FC236}">
                <a16:creationId xmlns:a16="http://schemas.microsoft.com/office/drawing/2014/main" id="{3D8F5739-6404-48F6-ABA7-FFBEE2D2BFE1}"/>
              </a:ext>
            </a:extLst>
          </p:cNvPr>
          <p:cNvSpPr/>
          <p:nvPr/>
        </p:nvSpPr>
        <p:spPr bwMode="auto">
          <a:xfrm>
            <a:off x="9948680"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5"/>
          <a:stretch>
            <a:fillRect/>
          </a:stretch>
        </p:blipFill>
        <p:spPr>
          <a:xfrm>
            <a:off x="3378677" y="1487120"/>
            <a:ext cx="208529" cy="20852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97095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223" name="Straight Arrow Connector 222">
            <a:extLst>
              <a:ext uri="{FF2B5EF4-FFF2-40B4-BE49-F238E27FC236}">
                <a16:creationId xmlns:a16="http://schemas.microsoft.com/office/drawing/2014/main" id="{15E13100-FA15-418A-99D5-1790D84AC887}"/>
              </a:ext>
            </a:extLst>
          </p:cNvPr>
          <p:cNvCxnSpPr>
            <a:cxnSpLocks/>
            <a:stCxn id="222" idx="3"/>
            <a:endCxn id="162" idx="1"/>
          </p:cNvCxnSpPr>
          <p:nvPr/>
        </p:nvCxnSpPr>
        <p:spPr>
          <a:xfrm>
            <a:off x="9730221" y="1496214"/>
            <a:ext cx="1722309" cy="84980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730220" y="1496214"/>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191">
            <a:extLst>
              <a:ext uri="{FF2B5EF4-FFF2-40B4-BE49-F238E27FC236}">
                <a16:creationId xmlns:a16="http://schemas.microsoft.com/office/drawing/2014/main" id="{992C50D2-7F05-4EDC-A3E5-9EBD86A77C3E}"/>
              </a:ext>
            </a:extLst>
          </p:cNvPr>
          <p:cNvCxnSpPr>
            <a:cxnSpLocks/>
            <a:stCxn id="219" idx="3"/>
            <a:endCxn id="159" idx="1"/>
          </p:cNvCxnSpPr>
          <p:nvPr/>
        </p:nvCxnSpPr>
        <p:spPr>
          <a:xfrm>
            <a:off x="10707945" y="1496214"/>
            <a:ext cx="744996" cy="2034380"/>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963156" y="1385052"/>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93674" y="1496214"/>
            <a:ext cx="198750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634799" y="1395215"/>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634799" y="1395370"/>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634799" y="1395370"/>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endParaRPr lang="en-US" sz="50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620021"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web:2</a:t>
            </a:r>
          </a:p>
        </p:txBody>
      </p:sp>
      <p:grpSp>
        <p:nvGrpSpPr>
          <p:cNvPr id="227" name="Group 226">
            <a:extLst>
              <a:ext uri="{FF2B5EF4-FFF2-40B4-BE49-F238E27FC236}">
                <a16:creationId xmlns:a16="http://schemas.microsoft.com/office/drawing/2014/main" id="{6AA3BAD3-050E-4FB5-A9B6-1399F30E1E3A}"/>
              </a:ext>
            </a:extLst>
          </p:cNvPr>
          <p:cNvGrpSpPr/>
          <p:nvPr/>
        </p:nvGrpSpPr>
        <p:grpSpPr>
          <a:xfrm>
            <a:off x="11403727" y="3013818"/>
            <a:ext cx="735391" cy="453060"/>
            <a:chOff x="3240661" y="1005909"/>
            <a:chExt cx="540854" cy="333210"/>
          </a:xfrm>
        </p:grpSpPr>
        <p:grpSp>
          <p:nvGrpSpPr>
            <p:cNvPr id="228" name="Group 227">
              <a:extLst>
                <a:ext uri="{FF2B5EF4-FFF2-40B4-BE49-F238E27FC236}">
                  <a16:creationId xmlns:a16="http://schemas.microsoft.com/office/drawing/2014/main" id="{BC47A098-4DF4-40D2-A318-07D8712F587F}"/>
                </a:ext>
              </a:extLst>
            </p:cNvPr>
            <p:cNvGrpSpPr/>
            <p:nvPr/>
          </p:nvGrpSpPr>
          <p:grpSpPr>
            <a:xfrm>
              <a:off x="3240661" y="1005909"/>
              <a:ext cx="540854" cy="333210"/>
              <a:chOff x="1926169" y="1632181"/>
              <a:chExt cx="540854" cy="333210"/>
            </a:xfrm>
          </p:grpSpPr>
          <p:sp>
            <p:nvSpPr>
              <p:cNvPr id="230" name="Rectangle 229">
                <a:extLst>
                  <a:ext uri="{FF2B5EF4-FFF2-40B4-BE49-F238E27FC236}">
                    <a16:creationId xmlns:a16="http://schemas.microsoft.com/office/drawing/2014/main" id="{6EE3CE6C-D90E-4197-AA01-E132B63FACB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1" name="Rectangle 230">
                <a:extLst>
                  <a:ext uri="{FF2B5EF4-FFF2-40B4-BE49-F238E27FC236}">
                    <a16:creationId xmlns:a16="http://schemas.microsoft.com/office/drawing/2014/main" id="{99C746FB-CA5A-4892-B55B-7FC0657E111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232" name="Group 231">
                <a:extLst>
                  <a:ext uri="{FF2B5EF4-FFF2-40B4-BE49-F238E27FC236}">
                    <a16:creationId xmlns:a16="http://schemas.microsoft.com/office/drawing/2014/main" id="{8C72C9AF-EF4E-4636-887C-8AB1B389C4C1}"/>
                  </a:ext>
                </a:extLst>
              </p:cNvPr>
              <p:cNvGrpSpPr/>
              <p:nvPr/>
            </p:nvGrpSpPr>
            <p:grpSpPr>
              <a:xfrm>
                <a:off x="1989961" y="1665409"/>
                <a:ext cx="413499" cy="266755"/>
                <a:chOff x="1371600" y="2038342"/>
                <a:chExt cx="609600" cy="393263"/>
              </a:xfrm>
            </p:grpSpPr>
            <p:cxnSp>
              <p:nvCxnSpPr>
                <p:cNvPr id="236" name="Straight Connector 235">
                  <a:extLst>
                    <a:ext uri="{FF2B5EF4-FFF2-40B4-BE49-F238E27FC236}">
                      <a16:creationId xmlns:a16="http://schemas.microsoft.com/office/drawing/2014/main" id="{38A3BCF5-95A3-411A-A939-4020CE3CA9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37" name="Straight Connector 236">
                  <a:extLst>
                    <a:ext uri="{FF2B5EF4-FFF2-40B4-BE49-F238E27FC236}">
                      <a16:creationId xmlns:a16="http://schemas.microsoft.com/office/drawing/2014/main" id="{2C0F99D1-DC3D-4B4F-9043-708B1985400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38" name="Straight Connector 237">
                  <a:extLst>
                    <a:ext uri="{FF2B5EF4-FFF2-40B4-BE49-F238E27FC236}">
                      <a16:creationId xmlns:a16="http://schemas.microsoft.com/office/drawing/2014/main" id="{14A1CC8A-42FD-414C-B3AD-6F6AAD846F7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39" name="Straight Connector 238">
                  <a:extLst>
                    <a:ext uri="{FF2B5EF4-FFF2-40B4-BE49-F238E27FC236}">
                      <a16:creationId xmlns:a16="http://schemas.microsoft.com/office/drawing/2014/main" id="{05070C00-0816-4A60-AE68-BE2ED4FD470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40" name="Straight Connector 239">
                  <a:extLst>
                    <a:ext uri="{FF2B5EF4-FFF2-40B4-BE49-F238E27FC236}">
                      <a16:creationId xmlns:a16="http://schemas.microsoft.com/office/drawing/2014/main" id="{F84C62DF-9FCC-49C8-9D5F-4EC49693DB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41" name="Straight Connector 240">
                  <a:extLst>
                    <a:ext uri="{FF2B5EF4-FFF2-40B4-BE49-F238E27FC236}">
                      <a16:creationId xmlns:a16="http://schemas.microsoft.com/office/drawing/2014/main" id="{C5E64BD0-B653-45DD-BE9E-F395E61A64B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42" name="Straight Connector 241">
                  <a:extLst>
                    <a:ext uri="{FF2B5EF4-FFF2-40B4-BE49-F238E27FC236}">
                      <a16:creationId xmlns:a16="http://schemas.microsoft.com/office/drawing/2014/main" id="{1F90CA78-7659-4673-9904-69476F72B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43" name="Straight Connector 242">
                  <a:extLst>
                    <a:ext uri="{FF2B5EF4-FFF2-40B4-BE49-F238E27FC236}">
                      <a16:creationId xmlns:a16="http://schemas.microsoft.com/office/drawing/2014/main" id="{C1A878E1-57E4-49F1-B6A3-8291CBF43E6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44" name="Straight Connector 243">
                  <a:extLst>
                    <a:ext uri="{FF2B5EF4-FFF2-40B4-BE49-F238E27FC236}">
                      <a16:creationId xmlns:a16="http://schemas.microsoft.com/office/drawing/2014/main" id="{FB9C3396-9956-411E-8C56-55E2A83A0BA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33" name="Rectangle 232">
                <a:extLst>
                  <a:ext uri="{FF2B5EF4-FFF2-40B4-BE49-F238E27FC236}">
                    <a16:creationId xmlns:a16="http://schemas.microsoft.com/office/drawing/2014/main" id="{6185D1B8-4F40-4646-9349-C7F565F1B2A8}"/>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4" name="Rectangle 233">
                <a:extLst>
                  <a:ext uri="{FF2B5EF4-FFF2-40B4-BE49-F238E27FC236}">
                    <a16:creationId xmlns:a16="http://schemas.microsoft.com/office/drawing/2014/main" id="{B4BAA53A-9A9C-4089-AFDC-54EE116F020D}"/>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35" name="Rectangle 234">
                <a:extLst>
                  <a:ext uri="{FF2B5EF4-FFF2-40B4-BE49-F238E27FC236}">
                    <a16:creationId xmlns:a16="http://schemas.microsoft.com/office/drawing/2014/main" id="{F5D51DD2-1D5F-457E-8681-3462B1EC90A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29" name="Rectangle 228">
              <a:extLst>
                <a:ext uri="{FF2B5EF4-FFF2-40B4-BE49-F238E27FC236}">
                  <a16:creationId xmlns:a16="http://schemas.microsoft.com/office/drawing/2014/main" id="{7D2FCAB2-5BD2-4173-8CF5-B6C335A2A893}"/>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sp>
        <p:nvSpPr>
          <p:cNvPr id="340" name="Speech Bubble: Rectangle with Corners Rounded 339">
            <a:extLst>
              <a:ext uri="{FF2B5EF4-FFF2-40B4-BE49-F238E27FC236}">
                <a16:creationId xmlns:a16="http://schemas.microsoft.com/office/drawing/2014/main" id="{FEA0EB20-611F-44F9-BDB0-4EA431C4E6AD}"/>
              </a:ext>
            </a:extLst>
          </p:cNvPr>
          <p:cNvSpPr/>
          <p:nvPr/>
        </p:nvSpPr>
        <p:spPr>
          <a:xfrm>
            <a:off x="1647958" y="3036278"/>
            <a:ext cx="2965338" cy="574812"/>
          </a:xfrm>
          <a:prstGeom prst="wedgeRoundRectCallout">
            <a:avLst>
              <a:gd name="adj1" fmla="val -499"/>
              <a:gd name="adj2" fmla="val -3042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Base image updates restore the previous context</a:t>
            </a:r>
          </a:p>
        </p:txBody>
      </p:sp>
      <p:sp>
        <p:nvSpPr>
          <p:cNvPr id="341" name="Speech Bubble: Rectangle with Corners Rounded 340">
            <a:extLst>
              <a:ext uri="{FF2B5EF4-FFF2-40B4-BE49-F238E27FC236}">
                <a16:creationId xmlns:a16="http://schemas.microsoft.com/office/drawing/2014/main" id="{B4F5A6DE-8178-4FF5-BAAD-70F40AC8470C}"/>
              </a:ext>
            </a:extLst>
          </p:cNvPr>
          <p:cNvSpPr/>
          <p:nvPr/>
        </p:nvSpPr>
        <p:spPr>
          <a:xfrm>
            <a:off x="854738" y="2323397"/>
            <a:ext cx="3002414" cy="609960"/>
          </a:xfrm>
          <a:prstGeom prst="wedgeRoundRectCallout">
            <a:avLst>
              <a:gd name="adj1" fmla="val -52376"/>
              <a:gd name="adj2" fmla="val -167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err="1"/>
              <a:t>fx</a:t>
            </a:r>
            <a:r>
              <a:rPr lang="en-US" sz="1632" dirty="0"/>
              <a:t> ships an OS &amp;/or FX Patch, using the stable 1 tag</a:t>
            </a:r>
          </a:p>
        </p:txBody>
      </p:sp>
      <p:sp>
        <p:nvSpPr>
          <p:cNvPr id="342" name="Speech Bubble: Rectangle with Corners Rounded 341">
            <a:extLst>
              <a:ext uri="{FF2B5EF4-FFF2-40B4-BE49-F238E27FC236}">
                <a16:creationId xmlns:a16="http://schemas.microsoft.com/office/drawing/2014/main" id="{616E6B67-177D-42DA-80AF-4E0FAA3DB896}"/>
              </a:ext>
            </a:extLst>
          </p:cNvPr>
          <p:cNvSpPr/>
          <p:nvPr/>
        </p:nvSpPr>
        <p:spPr>
          <a:xfrm>
            <a:off x="4349101" y="2298938"/>
            <a:ext cx="3446924" cy="609960"/>
          </a:xfrm>
          <a:prstGeom prst="wedgeRoundRectCallout">
            <a:avLst>
              <a:gd name="adj1" fmla="val -70369"/>
              <a:gd name="adj2" fmla="val -616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The build-task is monitoring changes based on the last build</a:t>
            </a:r>
          </a:p>
        </p:txBody>
      </p:sp>
      <p:sp>
        <p:nvSpPr>
          <p:cNvPr id="343" name="Speech Bubble: Rectangle with Corners Rounded 342">
            <a:extLst>
              <a:ext uri="{FF2B5EF4-FFF2-40B4-BE49-F238E27FC236}">
                <a16:creationId xmlns:a16="http://schemas.microsoft.com/office/drawing/2014/main" id="{0CD20430-F11D-4098-BADF-CC951F4AA7DD}"/>
              </a:ext>
            </a:extLst>
          </p:cNvPr>
          <p:cNvSpPr/>
          <p:nvPr/>
        </p:nvSpPr>
        <p:spPr>
          <a:xfrm>
            <a:off x="4764626" y="3036278"/>
            <a:ext cx="3888974" cy="572621"/>
          </a:xfrm>
          <a:prstGeom prst="wedgeRoundRectCallout">
            <a:avLst>
              <a:gd name="adj1" fmla="val -36207"/>
              <a:gd name="adj2" fmla="val -290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Build &amp; Unit Tests Succeed,</a:t>
            </a:r>
          </a:p>
          <a:p>
            <a:pPr algn="ctr"/>
            <a:r>
              <a:rPr lang="en-US" sz="1632"/>
              <a:t>Update the base image dependencies</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5"/>
          <a:stretch>
            <a:fillRect/>
          </a:stretch>
        </p:blipFill>
        <p:spPr>
          <a:xfrm>
            <a:off x="3218379" y="1467218"/>
            <a:ext cx="114226" cy="11422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958874" y="1384605"/>
            <a:ext cx="42645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grpSp>
        <p:nvGrpSpPr>
          <p:cNvPr id="248" name="Group 247">
            <a:extLst>
              <a:ext uri="{FF2B5EF4-FFF2-40B4-BE49-F238E27FC236}">
                <a16:creationId xmlns:a16="http://schemas.microsoft.com/office/drawing/2014/main" id="{B129CFB1-3673-4075-9FFE-E86C0AADDB6A}"/>
              </a:ext>
            </a:extLst>
          </p:cNvPr>
          <p:cNvGrpSpPr/>
          <p:nvPr/>
        </p:nvGrpSpPr>
        <p:grpSpPr>
          <a:xfrm>
            <a:off x="11402308" y="1850501"/>
            <a:ext cx="735391" cy="453060"/>
            <a:chOff x="3240661" y="1005909"/>
            <a:chExt cx="540854" cy="333210"/>
          </a:xfrm>
        </p:grpSpPr>
        <p:grpSp>
          <p:nvGrpSpPr>
            <p:cNvPr id="249" name="Group 248">
              <a:extLst>
                <a:ext uri="{FF2B5EF4-FFF2-40B4-BE49-F238E27FC236}">
                  <a16:creationId xmlns:a16="http://schemas.microsoft.com/office/drawing/2014/main" id="{DD505E1F-9BB2-4D0C-8D52-0EF81378D87F}"/>
                </a:ext>
              </a:extLst>
            </p:cNvPr>
            <p:cNvGrpSpPr/>
            <p:nvPr/>
          </p:nvGrpSpPr>
          <p:grpSpPr>
            <a:xfrm>
              <a:off x="3240661" y="1005909"/>
              <a:ext cx="540854" cy="333210"/>
              <a:chOff x="1926169" y="1632181"/>
              <a:chExt cx="540854" cy="333210"/>
            </a:xfrm>
          </p:grpSpPr>
          <p:sp>
            <p:nvSpPr>
              <p:cNvPr id="251" name="Rectangle 250">
                <a:extLst>
                  <a:ext uri="{FF2B5EF4-FFF2-40B4-BE49-F238E27FC236}">
                    <a16:creationId xmlns:a16="http://schemas.microsoft.com/office/drawing/2014/main" id="{9F79E9AA-412B-4840-B77C-50840B71566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2" name="Rectangle 251">
                <a:extLst>
                  <a:ext uri="{FF2B5EF4-FFF2-40B4-BE49-F238E27FC236}">
                    <a16:creationId xmlns:a16="http://schemas.microsoft.com/office/drawing/2014/main" id="{DE58F06D-79C8-4D01-BD19-EA3BD66C975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253" name="Group 252">
                <a:extLst>
                  <a:ext uri="{FF2B5EF4-FFF2-40B4-BE49-F238E27FC236}">
                    <a16:creationId xmlns:a16="http://schemas.microsoft.com/office/drawing/2014/main" id="{572114CA-778F-43AF-B79F-E79A26F1722E}"/>
                  </a:ext>
                </a:extLst>
              </p:cNvPr>
              <p:cNvGrpSpPr/>
              <p:nvPr/>
            </p:nvGrpSpPr>
            <p:grpSpPr>
              <a:xfrm>
                <a:off x="1989961" y="1665409"/>
                <a:ext cx="413499" cy="266755"/>
                <a:chOff x="1371600" y="2038342"/>
                <a:chExt cx="609600" cy="393263"/>
              </a:xfrm>
            </p:grpSpPr>
            <p:cxnSp>
              <p:nvCxnSpPr>
                <p:cNvPr id="257" name="Straight Connector 256">
                  <a:extLst>
                    <a:ext uri="{FF2B5EF4-FFF2-40B4-BE49-F238E27FC236}">
                      <a16:creationId xmlns:a16="http://schemas.microsoft.com/office/drawing/2014/main" id="{6F7B51D3-4BB1-4763-9675-E8B404DF96A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58" name="Straight Connector 257">
                  <a:extLst>
                    <a:ext uri="{FF2B5EF4-FFF2-40B4-BE49-F238E27FC236}">
                      <a16:creationId xmlns:a16="http://schemas.microsoft.com/office/drawing/2014/main" id="{635F88F6-D161-426A-ABC7-65FF32C5216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59" name="Straight Connector 258">
                  <a:extLst>
                    <a:ext uri="{FF2B5EF4-FFF2-40B4-BE49-F238E27FC236}">
                      <a16:creationId xmlns:a16="http://schemas.microsoft.com/office/drawing/2014/main" id="{1A488675-344C-442D-B500-C820AEA8FC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60" name="Straight Connector 259">
                  <a:extLst>
                    <a:ext uri="{FF2B5EF4-FFF2-40B4-BE49-F238E27FC236}">
                      <a16:creationId xmlns:a16="http://schemas.microsoft.com/office/drawing/2014/main" id="{F4F734EA-93EB-421F-83B8-77EAD4FA50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61" name="Straight Connector 260">
                  <a:extLst>
                    <a:ext uri="{FF2B5EF4-FFF2-40B4-BE49-F238E27FC236}">
                      <a16:creationId xmlns:a16="http://schemas.microsoft.com/office/drawing/2014/main" id="{9862CA80-60EA-4DA4-BB4E-61C9414A079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62" name="Straight Connector 261">
                  <a:extLst>
                    <a:ext uri="{FF2B5EF4-FFF2-40B4-BE49-F238E27FC236}">
                      <a16:creationId xmlns:a16="http://schemas.microsoft.com/office/drawing/2014/main" id="{6BBBBC53-02DF-4F2C-A21C-414B8B6E1FA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263" name="Straight Connector 262">
                  <a:extLst>
                    <a:ext uri="{FF2B5EF4-FFF2-40B4-BE49-F238E27FC236}">
                      <a16:creationId xmlns:a16="http://schemas.microsoft.com/office/drawing/2014/main" id="{4477834F-F8B5-44A9-AE26-2944C37FB7E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264" name="Straight Connector 263">
                  <a:extLst>
                    <a:ext uri="{FF2B5EF4-FFF2-40B4-BE49-F238E27FC236}">
                      <a16:creationId xmlns:a16="http://schemas.microsoft.com/office/drawing/2014/main" id="{79B6C9E6-B990-42D9-91CA-36FC64A081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265" name="Straight Connector 264">
                  <a:extLst>
                    <a:ext uri="{FF2B5EF4-FFF2-40B4-BE49-F238E27FC236}">
                      <a16:creationId xmlns:a16="http://schemas.microsoft.com/office/drawing/2014/main" id="{9852623B-773B-49B7-8A4F-A480E6861A4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54" name="Rectangle 253">
                <a:extLst>
                  <a:ext uri="{FF2B5EF4-FFF2-40B4-BE49-F238E27FC236}">
                    <a16:creationId xmlns:a16="http://schemas.microsoft.com/office/drawing/2014/main" id="{43EE22D8-41BB-49E9-8CA7-C9DBC1FC2061}"/>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5" name="Rectangle 254">
                <a:extLst>
                  <a:ext uri="{FF2B5EF4-FFF2-40B4-BE49-F238E27FC236}">
                    <a16:creationId xmlns:a16="http://schemas.microsoft.com/office/drawing/2014/main" id="{3360507C-B546-4307-8E88-7C7154A5786A}"/>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56" name="Rectangle 255">
                <a:extLst>
                  <a:ext uri="{FF2B5EF4-FFF2-40B4-BE49-F238E27FC236}">
                    <a16:creationId xmlns:a16="http://schemas.microsoft.com/office/drawing/2014/main" id="{AFB88277-50C8-4767-9CE1-E4BD81CEB7A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50" name="Rectangle 249">
              <a:extLst>
                <a:ext uri="{FF2B5EF4-FFF2-40B4-BE49-F238E27FC236}">
                  <a16:creationId xmlns:a16="http://schemas.microsoft.com/office/drawing/2014/main" id="{3D89EB73-BF18-4711-A8F6-0B7FFDE7AC07}"/>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grpSp>
        <p:nvGrpSpPr>
          <p:cNvPr id="322" name="Group 321">
            <a:extLst>
              <a:ext uri="{FF2B5EF4-FFF2-40B4-BE49-F238E27FC236}">
                <a16:creationId xmlns:a16="http://schemas.microsoft.com/office/drawing/2014/main" id="{F3371385-09A0-47EE-A9AF-ABF6497AF5F8}"/>
              </a:ext>
            </a:extLst>
          </p:cNvPr>
          <p:cNvGrpSpPr/>
          <p:nvPr/>
        </p:nvGrpSpPr>
        <p:grpSpPr>
          <a:xfrm>
            <a:off x="11400407" y="1441577"/>
            <a:ext cx="735391" cy="453060"/>
            <a:chOff x="3240661" y="1005909"/>
            <a:chExt cx="540854" cy="333210"/>
          </a:xfrm>
        </p:grpSpPr>
        <p:grpSp>
          <p:nvGrpSpPr>
            <p:cNvPr id="323" name="Group 322">
              <a:extLst>
                <a:ext uri="{FF2B5EF4-FFF2-40B4-BE49-F238E27FC236}">
                  <a16:creationId xmlns:a16="http://schemas.microsoft.com/office/drawing/2014/main" id="{DA55C3FE-B6D1-407F-B4FC-13751BEA0E7C}"/>
                </a:ext>
              </a:extLst>
            </p:cNvPr>
            <p:cNvGrpSpPr/>
            <p:nvPr/>
          </p:nvGrpSpPr>
          <p:grpSpPr>
            <a:xfrm>
              <a:off x="3240661" y="1005909"/>
              <a:ext cx="540854" cy="333210"/>
              <a:chOff x="1926169" y="1632181"/>
              <a:chExt cx="540854" cy="333210"/>
            </a:xfrm>
          </p:grpSpPr>
          <p:sp>
            <p:nvSpPr>
              <p:cNvPr id="325" name="Rectangle 324">
                <a:extLst>
                  <a:ext uri="{FF2B5EF4-FFF2-40B4-BE49-F238E27FC236}">
                    <a16:creationId xmlns:a16="http://schemas.microsoft.com/office/drawing/2014/main" id="{658F3EFC-837B-4F1B-88AA-1752AB321DF6}"/>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26" name="Rectangle 325">
                <a:extLst>
                  <a:ext uri="{FF2B5EF4-FFF2-40B4-BE49-F238E27FC236}">
                    <a16:creationId xmlns:a16="http://schemas.microsoft.com/office/drawing/2014/main" id="{AE51AE74-ADE6-4493-B74A-42E8EE82F06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327" name="Group 326">
                <a:extLst>
                  <a:ext uri="{FF2B5EF4-FFF2-40B4-BE49-F238E27FC236}">
                    <a16:creationId xmlns:a16="http://schemas.microsoft.com/office/drawing/2014/main" id="{E933AE1F-A1F3-47C6-8B7B-4703F49251E0}"/>
                  </a:ext>
                </a:extLst>
              </p:cNvPr>
              <p:cNvGrpSpPr/>
              <p:nvPr/>
            </p:nvGrpSpPr>
            <p:grpSpPr>
              <a:xfrm>
                <a:off x="1989961" y="1665409"/>
                <a:ext cx="413499" cy="266755"/>
                <a:chOff x="1371600" y="2038342"/>
                <a:chExt cx="609600" cy="393263"/>
              </a:xfrm>
            </p:grpSpPr>
            <p:cxnSp>
              <p:nvCxnSpPr>
                <p:cNvPr id="331" name="Straight Connector 330">
                  <a:extLst>
                    <a:ext uri="{FF2B5EF4-FFF2-40B4-BE49-F238E27FC236}">
                      <a16:creationId xmlns:a16="http://schemas.microsoft.com/office/drawing/2014/main" id="{B737603A-61D1-41FD-B7B3-0B87916C6E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2" name="Straight Connector 331">
                  <a:extLst>
                    <a:ext uri="{FF2B5EF4-FFF2-40B4-BE49-F238E27FC236}">
                      <a16:creationId xmlns:a16="http://schemas.microsoft.com/office/drawing/2014/main" id="{2F6964D0-D4F5-4D62-8348-30972C901A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 name="Straight Connector 332">
                  <a:extLst>
                    <a:ext uri="{FF2B5EF4-FFF2-40B4-BE49-F238E27FC236}">
                      <a16:creationId xmlns:a16="http://schemas.microsoft.com/office/drawing/2014/main" id="{B01F6D05-6D64-4769-9F31-5D69C56DBD3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 name="Straight Connector 333">
                  <a:extLst>
                    <a:ext uri="{FF2B5EF4-FFF2-40B4-BE49-F238E27FC236}">
                      <a16:creationId xmlns:a16="http://schemas.microsoft.com/office/drawing/2014/main" id="{860574F7-C328-4AEA-9552-DD6CFDB131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 name="Straight Connector 334">
                  <a:extLst>
                    <a:ext uri="{FF2B5EF4-FFF2-40B4-BE49-F238E27FC236}">
                      <a16:creationId xmlns:a16="http://schemas.microsoft.com/office/drawing/2014/main" id="{8F9CB8EA-9C73-4F4B-B5FB-8D068F80366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 name="Straight Connector 335">
                  <a:extLst>
                    <a:ext uri="{FF2B5EF4-FFF2-40B4-BE49-F238E27FC236}">
                      <a16:creationId xmlns:a16="http://schemas.microsoft.com/office/drawing/2014/main" id="{7405B709-9C48-415F-9160-28177A40DF0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7" name="Straight Connector 336">
                  <a:extLst>
                    <a:ext uri="{FF2B5EF4-FFF2-40B4-BE49-F238E27FC236}">
                      <a16:creationId xmlns:a16="http://schemas.microsoft.com/office/drawing/2014/main" id="{10752040-AB83-4DAA-800A-F51A436F10D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 name="Straight Connector 337">
                  <a:extLst>
                    <a:ext uri="{FF2B5EF4-FFF2-40B4-BE49-F238E27FC236}">
                      <a16:creationId xmlns:a16="http://schemas.microsoft.com/office/drawing/2014/main" id="{D54CCB8A-C1C8-4EAB-88EC-295C56BD88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9" name="Straight Connector 338">
                  <a:extLst>
                    <a:ext uri="{FF2B5EF4-FFF2-40B4-BE49-F238E27FC236}">
                      <a16:creationId xmlns:a16="http://schemas.microsoft.com/office/drawing/2014/main" id="{D5CCA65B-471D-4530-B33D-05B62F2E35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8" name="Rectangle 327">
                <a:extLst>
                  <a:ext uri="{FF2B5EF4-FFF2-40B4-BE49-F238E27FC236}">
                    <a16:creationId xmlns:a16="http://schemas.microsoft.com/office/drawing/2014/main" id="{CD218C33-0265-4F81-95DB-81B552C5FA1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29" name="Rectangle 328">
                <a:extLst>
                  <a:ext uri="{FF2B5EF4-FFF2-40B4-BE49-F238E27FC236}">
                    <a16:creationId xmlns:a16="http://schemas.microsoft.com/office/drawing/2014/main" id="{7EC7FEA2-9F25-4DF8-BE26-875595E4D75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30" name="Rectangle 329">
                <a:extLst>
                  <a:ext uri="{FF2B5EF4-FFF2-40B4-BE49-F238E27FC236}">
                    <a16:creationId xmlns:a16="http://schemas.microsoft.com/office/drawing/2014/main" id="{738CAEA1-1989-490E-84E5-BCD81EED488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324" name="Rectangle 323">
              <a:extLst>
                <a:ext uri="{FF2B5EF4-FFF2-40B4-BE49-F238E27FC236}">
                  <a16:creationId xmlns:a16="http://schemas.microsoft.com/office/drawing/2014/main" id="{56A0F872-B440-416C-8A7C-C4413AF4DEF8}"/>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p>
          </p:txBody>
        </p:sp>
      </p:grpSp>
      <p:sp>
        <p:nvSpPr>
          <p:cNvPr id="187" name="TextBox 186">
            <a:extLst>
              <a:ext uri="{FF2B5EF4-FFF2-40B4-BE49-F238E27FC236}">
                <a16:creationId xmlns:a16="http://schemas.microsoft.com/office/drawing/2014/main" id="{FE1FBEC3-6209-4DA0-93F5-C4598A93739E}"/>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spTree>
    <p:custDataLst>
      <p:tags r:id="rId1"/>
    </p:custDataLst>
    <p:extLst>
      <p:ext uri="{BB962C8B-B14F-4D97-AF65-F5344CB8AC3E}">
        <p14:creationId xmlns:p14="http://schemas.microsoft.com/office/powerpoint/2010/main" val="1074837283"/>
      </p:ext>
    </p:extLst>
  </p:cSld>
  <p:clrMapOvr>
    <a:masterClrMapping/>
  </p:clrMapOvr>
  <mc:AlternateContent xmlns:mc="http://schemas.openxmlformats.org/markup-compatibility/2006" xmlns:p14="http://schemas.microsoft.com/office/powerpoint/2010/main">
    <mc:Choice Requires="p14">
      <p:transition spd="med" p14:dur="700" advTm="30917">
        <p:fade/>
      </p:transition>
    </mc:Choice>
    <mc:Fallback xmlns="">
      <p:transition spd="med" advTm="309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wipe(left)">
                                      <p:cBhvr>
                                        <p:cTn id="20" dur="500"/>
                                        <p:tgtEl>
                                          <p:spTgt spid="2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xit" presetSubtype="0" fill="hold" grpId="1" nodeType="withEffect">
                                  <p:stCondLst>
                                    <p:cond delay="0"/>
                                  </p:stCondLst>
                                  <p:childTnLst>
                                    <p:animEffect transition="out" filter="fade">
                                      <p:cBhvr>
                                        <p:cTn id="27" dur="500"/>
                                        <p:tgtEl>
                                          <p:spTgt spid="341"/>
                                        </p:tgtEl>
                                      </p:cBhvr>
                                    </p:animEffect>
                                    <p:set>
                                      <p:cBhvr>
                                        <p:cTn id="28" dur="1" fill="hold">
                                          <p:stCondLst>
                                            <p:cond delay="499"/>
                                          </p:stCondLst>
                                        </p:cTn>
                                        <p:tgtEl>
                                          <p:spTgt spid="34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42"/>
                                        </p:tgtEl>
                                      </p:cBhvr>
                                    </p:animEffect>
                                    <p:set>
                                      <p:cBhvr>
                                        <p:cTn id="31" dur="1" fill="hold">
                                          <p:stCondLst>
                                            <p:cond delay="499"/>
                                          </p:stCondLst>
                                        </p:cTn>
                                        <p:tgtEl>
                                          <p:spTgt spid="34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500"/>
                                        <p:tgtEl>
                                          <p:spTgt spid="20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0"/>
                                        </p:tgtEl>
                                        <p:attrNameLst>
                                          <p:attrName>style.visibility</p:attrName>
                                        </p:attrNameLst>
                                      </p:cBhvr>
                                      <p:to>
                                        <p:strVal val="visible"/>
                                      </p:to>
                                    </p:set>
                                    <p:animEffect transition="in" filter="fade">
                                      <p:cBhvr>
                                        <p:cTn id="39" dur="500"/>
                                        <p:tgtEl>
                                          <p:spTgt spid="340"/>
                                        </p:tgtEl>
                                      </p:cBhvr>
                                    </p:animEffect>
                                  </p:childTnLst>
                                </p:cTn>
                              </p:par>
                              <p:par>
                                <p:cTn id="40" presetID="10" presetClass="entr" presetSubtype="0" fill="hold" nodeType="with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par>
                                <p:cTn id="43" presetID="10" presetClass="entr" presetSubtype="0" fill="hold"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fade">
                                      <p:cBhvr>
                                        <p:cTn id="45" dur="500"/>
                                        <p:tgtEl>
                                          <p:spTgt spid="221"/>
                                        </p:tgtEl>
                                      </p:cBhvr>
                                    </p:animEffect>
                                  </p:childTnLst>
                                </p:cTn>
                              </p:par>
                              <p:par>
                                <p:cTn id="46" presetID="42" presetClass="path" presetSubtype="0" accel="50000" decel="50000" fill="hold" nodeType="withEffect">
                                  <p:stCondLst>
                                    <p:cond delay="0"/>
                                  </p:stCondLst>
                                  <p:childTnLst>
                                    <p:animMotion origin="layout" path="M 1.875E-6 -4.81481E-6 L 0.09193 -0.01365 " pathEditMode="relative" rAng="0" ptsTypes="AA">
                                      <p:cBhvr>
                                        <p:cTn id="47" dur="2000" fill="hold"/>
                                        <p:tgtEl>
                                          <p:spTgt spid="221"/>
                                        </p:tgtEl>
                                        <p:attrNameLst>
                                          <p:attrName>ppt_x</p:attrName>
                                          <p:attrName>ppt_y</p:attrName>
                                        </p:attrNameLst>
                                      </p:cBhvr>
                                      <p:rCtr x="4596" y="-694"/>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45"/>
                                        </p:tgtEl>
                                        <p:attrNameLst>
                                          <p:attrName>style.visibility</p:attrName>
                                        </p:attrNameLst>
                                      </p:cBhvr>
                                      <p:to>
                                        <p:strVal val="visible"/>
                                      </p:to>
                                    </p:set>
                                    <p:animEffect transition="in" filter="fade">
                                      <p:cBhvr>
                                        <p:cTn id="51" dur="500"/>
                                        <p:tgtEl>
                                          <p:spTgt spid="245"/>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43"/>
                                        </p:tgtEl>
                                        <p:attrNameLst>
                                          <p:attrName>style.visibility</p:attrName>
                                        </p:attrNameLst>
                                      </p:cBhvr>
                                      <p:to>
                                        <p:strVal val="visible"/>
                                      </p:to>
                                    </p:set>
                                    <p:animEffect transition="in" filter="fade">
                                      <p:cBhvr>
                                        <p:cTn id="55" dur="500"/>
                                        <p:tgtEl>
                                          <p:spTgt spid="3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46"/>
                                        </p:tgtEl>
                                        <p:attrNameLst>
                                          <p:attrName>style.visibility</p:attrName>
                                        </p:attrNameLst>
                                      </p:cBhvr>
                                      <p:to>
                                        <p:strVal val="visible"/>
                                      </p:to>
                                    </p:set>
                                    <p:animEffect transition="in" filter="fade">
                                      <p:cBhvr>
                                        <p:cTn id="60" dur="500"/>
                                        <p:tgtEl>
                                          <p:spTgt spid="346"/>
                                        </p:tgtEl>
                                      </p:cBhvr>
                                    </p:animEffect>
                                  </p:childTnLst>
                                </p:cTn>
                              </p:par>
                              <p:par>
                                <p:cTn id="61" presetID="42" presetClass="path" presetSubtype="0" accel="50000" decel="50000" fill="hold" grpId="1" nodeType="withEffect">
                                  <p:stCondLst>
                                    <p:cond delay="0"/>
                                  </p:stCondLst>
                                  <p:childTnLst>
                                    <p:animMotion origin="layout" path="M 4.58333E-6 2.59259E-6 L -0.1405 0.08102 " pathEditMode="relative" rAng="0" ptsTypes="AA">
                                      <p:cBhvr>
                                        <p:cTn id="62" dur="2000" fill="hold"/>
                                        <p:tgtEl>
                                          <p:spTgt spid="346"/>
                                        </p:tgtEl>
                                        <p:attrNameLst>
                                          <p:attrName>ppt_x</p:attrName>
                                          <p:attrName>ppt_y</p:attrName>
                                        </p:attrNameLst>
                                      </p:cBhvr>
                                      <p:rCtr x="-7031" y="4051"/>
                                    </p:animMotion>
                                  </p:childTnLst>
                                </p:cTn>
                              </p:par>
                              <p:par>
                                <p:cTn id="63" presetID="10" presetClass="exit" presetSubtype="0" fill="hold" grpId="1" nodeType="withEffect">
                                  <p:stCondLst>
                                    <p:cond delay="0"/>
                                  </p:stCondLst>
                                  <p:childTnLst>
                                    <p:animEffect transition="out" filter="fade">
                                      <p:cBhvr>
                                        <p:cTn id="64" dur="500"/>
                                        <p:tgtEl>
                                          <p:spTgt spid="340"/>
                                        </p:tgtEl>
                                      </p:cBhvr>
                                    </p:animEffect>
                                    <p:set>
                                      <p:cBhvr>
                                        <p:cTn id="65" dur="1" fill="hold">
                                          <p:stCondLst>
                                            <p:cond delay="499"/>
                                          </p:stCondLst>
                                        </p:cTn>
                                        <p:tgtEl>
                                          <p:spTgt spid="3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wipe(up)">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343"/>
                                        </p:tgtEl>
                                      </p:cBhvr>
                                    </p:animEffect>
                                    <p:set>
                                      <p:cBhvr>
                                        <p:cTn id="73" dur="1" fill="hold">
                                          <p:stCondLst>
                                            <p:cond delay="499"/>
                                          </p:stCondLst>
                                        </p:cTn>
                                        <p:tgtEl>
                                          <p:spTgt spid="343"/>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07"/>
                                        </p:tgtEl>
                                        <p:attrNameLst>
                                          <p:attrName>style.visibility</p:attrName>
                                        </p:attrNameLst>
                                      </p:cBhvr>
                                      <p:to>
                                        <p:strVal val="visible"/>
                                      </p:to>
                                    </p:set>
                                    <p:animEffect transition="in" filter="fade">
                                      <p:cBhvr>
                                        <p:cTn id="77" dur="500"/>
                                        <p:tgtEl>
                                          <p:spTgt spid="207"/>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25"/>
                                        </p:tgtEl>
                                        <p:attrNameLst>
                                          <p:attrName>style.visibility</p:attrName>
                                        </p:attrNameLst>
                                      </p:cBhvr>
                                      <p:to>
                                        <p:strVal val="visible"/>
                                      </p:to>
                                    </p:set>
                                    <p:animEffect transition="in" filter="fade">
                                      <p:cBhvr>
                                        <p:cTn id="81" dur="500"/>
                                        <p:tgtEl>
                                          <p:spTgt spid="225"/>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wipe(left)">
                                      <p:cBhvr>
                                        <p:cTn id="85" dur="500"/>
                                        <p:tgtEl>
                                          <p:spTgt spid="212"/>
                                        </p:tgtEl>
                                      </p:cBhvr>
                                    </p:animEffect>
                                  </p:childTnLst>
                                </p:cTn>
                              </p:par>
                            </p:childTnLst>
                          </p:cTn>
                        </p:par>
                        <p:par>
                          <p:cTn id="86" fill="hold">
                            <p:stCondLst>
                              <p:cond delay="2000"/>
                            </p:stCondLst>
                            <p:childTnLst>
                              <p:par>
                                <p:cTn id="87" presetID="9" presetClass="exit" presetSubtype="0" fill="hold" nodeType="afterEffect">
                                  <p:stCondLst>
                                    <p:cond delay="400"/>
                                  </p:stCondLst>
                                  <p:childTnLst>
                                    <p:animEffect transition="out" filter="dissolve">
                                      <p:cBhvr>
                                        <p:cTn id="88" dur="500"/>
                                        <p:tgtEl>
                                          <p:spTgt spid="214"/>
                                        </p:tgtEl>
                                      </p:cBhvr>
                                    </p:animEffect>
                                    <p:set>
                                      <p:cBhvr>
                                        <p:cTn id="89" dur="1" fill="hold">
                                          <p:stCondLst>
                                            <p:cond delay="499"/>
                                          </p:stCondLst>
                                        </p:cTn>
                                        <p:tgtEl>
                                          <p:spTgt spid="21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fade">
                                      <p:cBhvr>
                                        <p:cTn id="94" dur="500"/>
                                        <p:tgtEl>
                                          <p:spTgt spid="222"/>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223"/>
                                        </p:tgtEl>
                                        <p:attrNameLst>
                                          <p:attrName>style.visibility</p:attrName>
                                        </p:attrNameLst>
                                      </p:cBhvr>
                                      <p:to>
                                        <p:strVal val="visible"/>
                                      </p:to>
                                    </p:set>
                                    <p:animEffect transition="in" filter="wipe(left)">
                                      <p:cBhvr>
                                        <p:cTn id="98" dur="500"/>
                                        <p:tgtEl>
                                          <p:spTgt spid="223"/>
                                        </p:tgtEl>
                                      </p:cBhvr>
                                    </p:animEffect>
                                  </p:childTnLst>
                                </p:cTn>
                              </p:par>
                            </p:childTnLst>
                          </p:cTn>
                        </p:par>
                        <p:par>
                          <p:cTn id="99" fill="hold">
                            <p:stCondLst>
                              <p:cond delay="1000"/>
                            </p:stCondLst>
                            <p:childTnLst>
                              <p:par>
                                <p:cTn id="100" presetID="10" presetClass="entr" presetSubtype="0" fill="hold" grpId="1"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42" presetClass="path" presetSubtype="0" accel="50000" decel="50000" fill="hold" grpId="0" nodeType="withEffect">
                                  <p:stCondLst>
                                    <p:cond delay="0"/>
                                  </p:stCondLst>
                                  <p:childTnLst>
                                    <p:animMotion origin="layout" path="M -2.08333E-6 2.59259E-6 L 0.39531 0.02477 " pathEditMode="relative" rAng="0" ptsTypes="AA">
                                      <p:cBhvr>
                                        <p:cTn id="104" dur="2000" fill="hold"/>
                                        <p:tgtEl>
                                          <p:spTgt spid="193"/>
                                        </p:tgtEl>
                                        <p:attrNameLst>
                                          <p:attrName>ppt_x</p:attrName>
                                          <p:attrName>ppt_y</p:attrName>
                                        </p:attrNameLst>
                                      </p:cBhvr>
                                      <p:rCtr x="19766" y="1227"/>
                                    </p:animMotion>
                                  </p:childTnLst>
                                </p:cTn>
                              </p:par>
                              <p:par>
                                <p:cTn id="105" presetID="10" presetClass="entr" presetSubtype="0" fill="hold" nodeType="withEffect">
                                  <p:stCondLst>
                                    <p:cond delay="1500"/>
                                  </p:stCondLst>
                                  <p:childTnLst>
                                    <p:set>
                                      <p:cBhvr>
                                        <p:cTn id="106" dur="1" fill="hold">
                                          <p:stCondLst>
                                            <p:cond delay="0"/>
                                          </p:stCondLst>
                                        </p:cTn>
                                        <p:tgtEl>
                                          <p:spTgt spid="322"/>
                                        </p:tgtEl>
                                        <p:attrNameLst>
                                          <p:attrName>style.visibility</p:attrName>
                                        </p:attrNameLst>
                                      </p:cBhvr>
                                      <p:to>
                                        <p:strVal val="visible"/>
                                      </p:to>
                                    </p:set>
                                    <p:animEffect transition="in" filter="fade">
                                      <p:cBhvr>
                                        <p:cTn id="107" dur="500"/>
                                        <p:tgtEl>
                                          <p:spTgt spid="322"/>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89"/>
                                        </p:tgtEl>
                                        <p:attrNameLst>
                                          <p:attrName>style.visibility</p:attrName>
                                        </p:attrNameLst>
                                      </p:cBhvr>
                                      <p:to>
                                        <p:strVal val="visible"/>
                                      </p:to>
                                    </p:set>
                                    <p:animEffect transition="in" filter="fade">
                                      <p:cBhvr>
                                        <p:cTn id="110" dur="500"/>
                                        <p:tgtEl>
                                          <p:spTgt spid="189"/>
                                        </p:tgtEl>
                                      </p:cBhvr>
                                    </p:animEffect>
                                  </p:childTnLst>
                                </p:cTn>
                              </p:par>
                              <p:par>
                                <p:cTn id="111" presetID="42" presetClass="path" presetSubtype="0" accel="50000" decel="50000" fill="hold" grpId="0" nodeType="withEffect">
                                  <p:stCondLst>
                                    <p:cond delay="0"/>
                                  </p:stCondLst>
                                  <p:childTnLst>
                                    <p:animMotion origin="layout" path="M -2.08333E-6 2.59259E-6 L 0.39531 0.08403 " pathEditMode="relative" rAng="0" ptsTypes="AA">
                                      <p:cBhvr>
                                        <p:cTn id="112" dur="2000" fill="hold"/>
                                        <p:tgtEl>
                                          <p:spTgt spid="189"/>
                                        </p:tgtEl>
                                        <p:attrNameLst>
                                          <p:attrName>ppt_x</p:attrName>
                                          <p:attrName>ppt_y</p:attrName>
                                        </p:attrNameLst>
                                      </p:cBhvr>
                                      <p:rCtr x="19766" y="4190"/>
                                    </p:animMotion>
                                  </p:childTnLst>
                                </p:cTn>
                              </p:par>
                              <p:par>
                                <p:cTn id="113" presetID="10" presetClass="entr" presetSubtype="0" fill="hold" nodeType="withEffect">
                                  <p:stCondLst>
                                    <p:cond delay="1500"/>
                                  </p:stCondLst>
                                  <p:childTnLst>
                                    <p:set>
                                      <p:cBhvr>
                                        <p:cTn id="114" dur="1" fill="hold">
                                          <p:stCondLst>
                                            <p:cond delay="0"/>
                                          </p:stCondLst>
                                        </p:cTn>
                                        <p:tgtEl>
                                          <p:spTgt spid="248"/>
                                        </p:tgtEl>
                                        <p:attrNameLst>
                                          <p:attrName>style.visibility</p:attrName>
                                        </p:attrNameLst>
                                      </p:cBhvr>
                                      <p:to>
                                        <p:strVal val="visible"/>
                                      </p:to>
                                    </p:set>
                                    <p:animEffect transition="in" filter="fade">
                                      <p:cBhvr>
                                        <p:cTn id="115" dur="500"/>
                                        <p:tgtEl>
                                          <p:spTgt spid="2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24"/>
                                        </p:tgtEl>
                                        <p:attrNameLst>
                                          <p:attrName>style.visibility</p:attrName>
                                        </p:attrNameLst>
                                      </p:cBhvr>
                                      <p:to>
                                        <p:strVal val="visible"/>
                                      </p:to>
                                    </p:set>
                                    <p:animEffect transition="in" filter="wipe(left)">
                                      <p:cBhvr>
                                        <p:cTn id="120" dur="1000"/>
                                        <p:tgtEl>
                                          <p:spTgt spid="224"/>
                                        </p:tgtEl>
                                      </p:cBhvr>
                                    </p:animEffect>
                                  </p:childTnLst>
                                </p:cTn>
                              </p:par>
                              <p:par>
                                <p:cTn id="121" presetID="10" presetClass="exit" presetSubtype="0" fill="hold"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48"/>
                                        </p:tgtEl>
                                      </p:cBhvr>
                                    </p:animEffect>
                                    <p:set>
                                      <p:cBhvr>
                                        <p:cTn id="126" dur="1" fill="hold">
                                          <p:stCondLst>
                                            <p:cond delay="499"/>
                                          </p:stCondLst>
                                        </p:cTn>
                                        <p:tgtEl>
                                          <p:spTgt spid="248"/>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93"/>
                                        </p:tgtEl>
                                      </p:cBhvr>
                                    </p:animEffect>
                                    <p:set>
                                      <p:cBhvr>
                                        <p:cTn id="129" dur="1" fill="hold">
                                          <p:stCondLst>
                                            <p:cond delay="499"/>
                                          </p:stCondLst>
                                        </p:cTn>
                                        <p:tgtEl>
                                          <p:spTgt spid="193"/>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89"/>
                                        </p:tgtEl>
                                      </p:cBhvr>
                                    </p:animEffect>
                                    <p:set>
                                      <p:cBhvr>
                                        <p:cTn id="132" dur="1" fill="hold">
                                          <p:stCondLst>
                                            <p:cond delay="499"/>
                                          </p:stCondLst>
                                        </p:cTn>
                                        <p:tgtEl>
                                          <p:spTgt spid="189"/>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22"/>
                                        </p:tgtEl>
                                      </p:cBhvr>
                                    </p:animEffect>
                                    <p:set>
                                      <p:cBhvr>
                                        <p:cTn id="135" dur="1" fill="hold">
                                          <p:stCondLst>
                                            <p:cond delay="499"/>
                                          </p:stCondLst>
                                        </p:cTn>
                                        <p:tgtEl>
                                          <p:spTgt spid="322"/>
                                        </p:tgtEl>
                                        <p:attrNameLst>
                                          <p:attrName>style.visibility</p:attrName>
                                        </p:attrNameLst>
                                      </p:cBhvr>
                                      <p:to>
                                        <p:strVal val="hidden"/>
                                      </p:to>
                                    </p:set>
                                  </p:childTnLst>
                                </p:cTn>
                              </p:par>
                              <p:par>
                                <p:cTn id="136" presetID="10" presetClass="entr" presetSubtype="0" fill="hold" grpId="0" nodeType="withEffect">
                                  <p:stCondLst>
                                    <p:cond delay="60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childTnLst>
                          </p:cTn>
                        </p:par>
                        <p:par>
                          <p:cTn id="139" fill="hold">
                            <p:stCondLst>
                              <p:cond delay="1100"/>
                            </p:stCondLst>
                            <p:childTnLst>
                              <p:par>
                                <p:cTn id="140" presetID="22" presetClass="entr" presetSubtype="1" fill="hold" nodeType="afterEffect">
                                  <p:stCondLst>
                                    <p:cond delay="0"/>
                                  </p:stCondLst>
                                  <p:childTnLst>
                                    <p:set>
                                      <p:cBhvr>
                                        <p:cTn id="141" dur="1" fill="hold">
                                          <p:stCondLst>
                                            <p:cond delay="0"/>
                                          </p:stCondLst>
                                        </p:cTn>
                                        <p:tgtEl>
                                          <p:spTgt spid="226"/>
                                        </p:tgtEl>
                                        <p:attrNameLst>
                                          <p:attrName>style.visibility</p:attrName>
                                        </p:attrNameLst>
                                      </p:cBhvr>
                                      <p:to>
                                        <p:strVal val="visible"/>
                                      </p:to>
                                    </p:set>
                                    <p:animEffect transition="in" filter="wipe(up)">
                                      <p:cBhvr>
                                        <p:cTn id="142" dur="500"/>
                                        <p:tgtEl>
                                          <p:spTgt spid="226"/>
                                        </p:tgtEl>
                                      </p:cBhvr>
                                    </p:animEffect>
                                  </p:childTnLst>
                                </p:cTn>
                              </p:par>
                            </p:childTnLst>
                          </p:cTn>
                        </p:par>
                        <p:par>
                          <p:cTn id="143" fill="hold">
                            <p:stCondLst>
                              <p:cond delay="1600"/>
                            </p:stCondLst>
                            <p:childTnLst>
                              <p:par>
                                <p:cTn id="144" presetID="10" presetClass="entr" presetSubtype="0" fill="hold" grpId="1" nodeType="afterEffect">
                                  <p:stCondLst>
                                    <p:cond delay="0"/>
                                  </p:stCondLst>
                                  <p:childTnLst>
                                    <p:set>
                                      <p:cBhvr>
                                        <p:cTn id="145" dur="1" fill="hold">
                                          <p:stCondLst>
                                            <p:cond delay="0"/>
                                          </p:stCondLst>
                                        </p:cTn>
                                        <p:tgtEl>
                                          <p:spTgt spid="190"/>
                                        </p:tgtEl>
                                        <p:attrNameLst>
                                          <p:attrName>style.visibility</p:attrName>
                                        </p:attrNameLst>
                                      </p:cBhvr>
                                      <p:to>
                                        <p:strVal val="visible"/>
                                      </p:to>
                                    </p:set>
                                    <p:animEffect transition="in" filter="fade">
                                      <p:cBhvr>
                                        <p:cTn id="146" dur="500"/>
                                        <p:tgtEl>
                                          <p:spTgt spid="190"/>
                                        </p:tgtEl>
                                      </p:cBhvr>
                                    </p:animEffect>
                                  </p:childTnLst>
                                </p:cTn>
                              </p:par>
                              <p:par>
                                <p:cTn id="147" presetID="42" presetClass="path" presetSubtype="0" accel="50000" decel="50000" fill="hold" grpId="0" nodeType="withEffect">
                                  <p:stCondLst>
                                    <p:cond delay="0"/>
                                  </p:stCondLst>
                                  <p:childTnLst>
                                    <p:animMotion origin="layout" path="M -2.08333E-6 2.59259E-6 L 0.39531 0.25046 " pathEditMode="relative" rAng="0" ptsTypes="AA">
                                      <p:cBhvr>
                                        <p:cTn id="148" dur="2000" fill="hold"/>
                                        <p:tgtEl>
                                          <p:spTgt spid="190"/>
                                        </p:tgtEl>
                                        <p:attrNameLst>
                                          <p:attrName>ppt_x</p:attrName>
                                          <p:attrName>ppt_y</p:attrName>
                                        </p:attrNameLst>
                                      </p:cBhvr>
                                      <p:rCtr x="19766" y="12523"/>
                                    </p:animMotion>
                                  </p:childTnLst>
                                </p:cTn>
                              </p:par>
                              <p:par>
                                <p:cTn id="149" presetID="10" presetClass="entr" presetSubtype="0" fill="hold" nodeType="withEffect">
                                  <p:stCondLst>
                                    <p:cond delay="1700"/>
                                  </p:stCondLst>
                                  <p:childTnLst>
                                    <p:set>
                                      <p:cBhvr>
                                        <p:cTn id="150" dur="1" fill="hold">
                                          <p:stCondLst>
                                            <p:cond delay="0"/>
                                          </p:stCondLst>
                                        </p:cTn>
                                        <p:tgtEl>
                                          <p:spTgt spid="227"/>
                                        </p:tgtEl>
                                        <p:attrNameLst>
                                          <p:attrName>style.visibility</p:attrName>
                                        </p:attrNameLst>
                                      </p:cBhvr>
                                      <p:to>
                                        <p:strVal val="visible"/>
                                      </p:to>
                                    </p:set>
                                    <p:animEffect transition="in" filter="fade">
                                      <p:cBhvr>
                                        <p:cTn id="151"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84" grpId="0" animBg="1"/>
      <p:bldP spid="207" grpId="0" animBg="1"/>
      <p:bldP spid="210" grpId="0" animBg="1"/>
      <p:bldP spid="219" grpId="0" animBg="1"/>
      <p:bldP spid="222" grpId="0" animBg="1"/>
      <p:bldP spid="245" grpId="0" animBg="1"/>
      <p:bldP spid="189" grpId="0" animBg="1"/>
      <p:bldP spid="189" grpId="1" animBg="1"/>
      <p:bldP spid="189" grpId="2" animBg="1"/>
      <p:bldP spid="190" grpId="0" animBg="1"/>
      <p:bldP spid="190" grpId="1" animBg="1"/>
      <p:bldP spid="193" grpId="0" animBg="1"/>
      <p:bldP spid="193" grpId="1" animBg="1"/>
      <p:bldP spid="193" grpId="2" animBg="1"/>
      <p:bldP spid="225" grpId="0" animBg="1"/>
      <p:bldP spid="340" grpId="0" animBg="1"/>
      <p:bldP spid="340" grpId="1" animBg="1"/>
      <p:bldP spid="341" grpId="0" animBg="1"/>
      <p:bldP spid="341" grpId="1" animBg="1"/>
      <p:bldP spid="342" grpId="0" animBg="1"/>
      <p:bldP spid="342" grpId="1" animBg="1"/>
      <p:bldP spid="343" grpId="0" animBg="1"/>
      <p:bldP spid="343" grpId="1" animBg="1"/>
      <p:bldP spid="346" grpId="0" animBg="1"/>
      <p:bldP spid="34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432">
            <a:extLst>
              <a:ext uri="{FF2B5EF4-FFF2-40B4-BE49-F238E27FC236}">
                <a16:creationId xmlns:a16="http://schemas.microsoft.com/office/drawing/2014/main" id="{E3CBED1B-0514-4E6C-AFCE-6F7CEB0D1B3C}"/>
              </a:ext>
            </a:extLst>
          </p:cNvPr>
          <p:cNvSpPr/>
          <p:nvPr/>
        </p:nvSpPr>
        <p:spPr bwMode="auto">
          <a:xfrm>
            <a:off x="4961715" y="1762225"/>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sp>
        <p:nvSpPr>
          <p:cNvPr id="206" name="Rectangle 205">
            <a:extLst>
              <a:ext uri="{FF2B5EF4-FFF2-40B4-BE49-F238E27FC236}">
                <a16:creationId xmlns:a16="http://schemas.microsoft.com/office/drawing/2014/main" id="{71E822CE-DDD3-4446-BB47-0987E9DA59EB}"/>
              </a:ext>
            </a:extLst>
          </p:cNvPr>
          <p:cNvSpPr/>
          <p:nvPr/>
        </p:nvSpPr>
        <p:spPr bwMode="auto">
          <a:xfrm>
            <a:off x="415247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pic>
        <p:nvPicPr>
          <p:cNvPr id="247" name="Picture 246">
            <a:extLst>
              <a:ext uri="{FF2B5EF4-FFF2-40B4-BE49-F238E27FC236}">
                <a16:creationId xmlns:a16="http://schemas.microsoft.com/office/drawing/2014/main" id="{190C72FE-61C1-46CD-B6D0-2327CF5B63AD}"/>
              </a:ext>
            </a:extLst>
          </p:cNvPr>
          <p:cNvPicPr>
            <a:picLocks noChangeAspect="1"/>
          </p:cNvPicPr>
          <p:nvPr/>
        </p:nvPicPr>
        <p:blipFill>
          <a:blip r:embed="rId4"/>
          <a:stretch>
            <a:fillRect/>
          </a:stretch>
        </p:blipFill>
        <p:spPr>
          <a:xfrm>
            <a:off x="4165305" y="1403601"/>
            <a:ext cx="114226" cy="114226"/>
          </a:xfrm>
          <a:prstGeom prst="rect">
            <a:avLst/>
          </a:prstGeom>
        </p:spPr>
      </p:pic>
      <p:sp>
        <p:nvSpPr>
          <p:cNvPr id="284" name="Rectangle 283">
            <a:extLst>
              <a:ext uri="{FF2B5EF4-FFF2-40B4-BE49-F238E27FC236}">
                <a16:creationId xmlns:a16="http://schemas.microsoft.com/office/drawing/2014/main" id="{8FA7C5C3-8EF2-4404-85C9-11D840D04B91}"/>
              </a:ext>
            </a:extLst>
          </p:cNvPr>
          <p:cNvSpPr/>
          <p:nvPr/>
        </p:nvSpPr>
        <p:spPr bwMode="auto">
          <a:xfrm>
            <a:off x="3882326" y="1385497"/>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2</a:t>
            </a:r>
          </a:p>
        </p:txBody>
      </p:sp>
      <p:sp>
        <p:nvSpPr>
          <p:cNvPr id="80" name="Rectangle 79">
            <a:extLst>
              <a:ext uri="{FF2B5EF4-FFF2-40B4-BE49-F238E27FC236}">
                <a16:creationId xmlns:a16="http://schemas.microsoft.com/office/drawing/2014/main" id="{3C1A8B11-7203-D64E-90D5-6D5DC53DC81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127" name="Rectangle 126">
            <a:extLst>
              <a:ext uri="{FF2B5EF4-FFF2-40B4-BE49-F238E27FC236}">
                <a16:creationId xmlns:a16="http://schemas.microsoft.com/office/drawing/2014/main" id="{AD6A1049-CEC5-459A-B569-221E43155EDB}"/>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pic>
        <p:nvPicPr>
          <p:cNvPr id="12" name="Graphic 11">
            <a:extLst>
              <a:ext uri="{FF2B5EF4-FFF2-40B4-BE49-F238E27FC236}">
                <a16:creationId xmlns:a16="http://schemas.microsoft.com/office/drawing/2014/main" id="{4F4C29CC-EE6C-9B42-9F08-B62A494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8356" y="81736"/>
            <a:ext cx="367457" cy="367457"/>
          </a:xfrm>
          <a:prstGeom prst="rect">
            <a:avLst/>
          </a:prstGeom>
        </p:spPr>
      </p:pic>
      <p:sp>
        <p:nvSpPr>
          <p:cNvPr id="13" name="Lightning Bolt 12">
            <a:extLst>
              <a:ext uri="{FF2B5EF4-FFF2-40B4-BE49-F238E27FC236}">
                <a16:creationId xmlns:a16="http://schemas.microsoft.com/office/drawing/2014/main" id="{80C397FB-DA83-974B-9344-2A3F8D9A416E}"/>
              </a:ext>
            </a:extLst>
          </p:cNvPr>
          <p:cNvSpPr/>
          <p:nvPr/>
        </p:nvSpPr>
        <p:spPr>
          <a:xfrm>
            <a:off x="5485950" y="364775"/>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pic>
        <p:nvPicPr>
          <p:cNvPr id="14" name="Graphic 13">
            <a:extLst>
              <a:ext uri="{FF2B5EF4-FFF2-40B4-BE49-F238E27FC236}">
                <a16:creationId xmlns:a16="http://schemas.microsoft.com/office/drawing/2014/main" id="{F1ACEAAE-E25E-904F-AF67-E98FF0E0297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768" r="8472" b="14033"/>
          <a:stretch/>
        </p:blipFill>
        <p:spPr>
          <a:xfrm>
            <a:off x="5929810" y="102691"/>
            <a:ext cx="396231" cy="325544"/>
          </a:xfrm>
          <a:prstGeom prst="rect">
            <a:avLst/>
          </a:prstGeom>
        </p:spPr>
      </p:pic>
      <p:pic>
        <p:nvPicPr>
          <p:cNvPr id="16" name="Picture 15">
            <a:extLst>
              <a:ext uri="{FF2B5EF4-FFF2-40B4-BE49-F238E27FC236}">
                <a16:creationId xmlns:a16="http://schemas.microsoft.com/office/drawing/2014/main" id="{177CA5F4-5F9C-484C-AE37-6BDF4B717842}"/>
              </a:ext>
            </a:extLst>
          </p:cNvPr>
          <p:cNvPicPr>
            <a:picLocks noChangeAspect="1"/>
          </p:cNvPicPr>
          <p:nvPr/>
        </p:nvPicPr>
        <p:blipFill>
          <a:blip r:embed="rId9"/>
          <a:stretch>
            <a:fillRect/>
          </a:stretch>
        </p:blipFill>
        <p:spPr>
          <a:xfrm>
            <a:off x="1837390" y="86505"/>
            <a:ext cx="360211" cy="357919"/>
          </a:xfrm>
          <a:prstGeom prst="rect">
            <a:avLst/>
          </a:prstGeom>
        </p:spPr>
      </p:pic>
      <p:sp>
        <p:nvSpPr>
          <p:cNvPr id="17" name="TextBox 16">
            <a:extLst>
              <a:ext uri="{FF2B5EF4-FFF2-40B4-BE49-F238E27FC236}">
                <a16:creationId xmlns:a16="http://schemas.microsoft.com/office/drawing/2014/main" id="{40668B74-C8FF-A049-8B65-9CEB9A42CACF}"/>
              </a:ext>
            </a:extLst>
          </p:cNvPr>
          <p:cNvSpPr txBox="1"/>
          <p:nvPr/>
        </p:nvSpPr>
        <p:spPr>
          <a:xfrm>
            <a:off x="1145527" y="477078"/>
            <a:ext cx="947951" cy="336138"/>
          </a:xfrm>
          <a:prstGeom prst="rect">
            <a:avLst/>
          </a:prstGeom>
          <a:noFill/>
        </p:spPr>
        <p:txBody>
          <a:bodyPr wrap="square" lIns="0" tIns="0" rIns="0" bIns="0" rtlCol="0" anchor="b" anchorCtr="0">
            <a:spAutoFit/>
          </a:bodyPr>
          <a:lstStyle/>
          <a:p>
            <a:pPr algn="ctr"/>
            <a:r>
              <a:rPr lang="en-US" sz="1071" b="1"/>
              <a:t>Dockerfile </a:t>
            </a:r>
            <a:br>
              <a:rPr lang="en-US" sz="1071" b="1"/>
            </a:br>
            <a:r>
              <a:rPr lang="en-US" sz="1071" b="1"/>
              <a:t>FROM</a:t>
            </a:r>
          </a:p>
        </p:txBody>
      </p:sp>
      <p:sp>
        <p:nvSpPr>
          <p:cNvPr id="18" name="TextBox 17">
            <a:extLst>
              <a:ext uri="{FF2B5EF4-FFF2-40B4-BE49-F238E27FC236}">
                <a16:creationId xmlns:a16="http://schemas.microsoft.com/office/drawing/2014/main" id="{44D25284-B54F-9246-A9B8-7F958832ECE0}"/>
              </a:ext>
            </a:extLst>
          </p:cNvPr>
          <p:cNvSpPr txBox="1"/>
          <p:nvPr/>
        </p:nvSpPr>
        <p:spPr>
          <a:xfrm>
            <a:off x="2031782" y="645146"/>
            <a:ext cx="790230" cy="168070"/>
          </a:xfrm>
          <a:prstGeom prst="rect">
            <a:avLst/>
          </a:prstGeom>
          <a:noFill/>
        </p:spPr>
        <p:txBody>
          <a:bodyPr wrap="square" lIns="0" tIns="0" rIns="0" bIns="0" rtlCol="0" anchor="b" anchorCtr="0">
            <a:spAutoFit/>
          </a:bodyPr>
          <a:lstStyle/>
          <a:p>
            <a:pPr algn="ctr"/>
            <a:r>
              <a:rPr lang="en-US" sz="1071" b="1"/>
              <a:t>Commit Id</a:t>
            </a:r>
          </a:p>
        </p:txBody>
      </p:sp>
      <p:sp>
        <p:nvSpPr>
          <p:cNvPr id="19" name="TextBox 18">
            <a:extLst>
              <a:ext uri="{FF2B5EF4-FFF2-40B4-BE49-F238E27FC236}">
                <a16:creationId xmlns:a16="http://schemas.microsoft.com/office/drawing/2014/main" id="{5692286D-39BF-774D-860E-814E74362E73}"/>
              </a:ext>
            </a:extLst>
          </p:cNvPr>
          <p:cNvSpPr txBox="1"/>
          <p:nvPr/>
        </p:nvSpPr>
        <p:spPr>
          <a:xfrm>
            <a:off x="3207900" y="477078"/>
            <a:ext cx="624080" cy="336138"/>
          </a:xfrm>
          <a:prstGeom prst="rect">
            <a:avLst/>
          </a:prstGeom>
          <a:noFill/>
        </p:spPr>
        <p:txBody>
          <a:bodyPr wrap="square" lIns="0" tIns="0" rIns="0" bIns="0" rtlCol="0" anchor="b" anchorCtr="0">
            <a:spAutoFit/>
          </a:bodyPr>
          <a:lstStyle/>
          <a:p>
            <a:pPr algn="ctr"/>
            <a:r>
              <a:rPr lang="en-US" sz="1071" b="1"/>
              <a:t>Build-task</a:t>
            </a:r>
          </a:p>
        </p:txBody>
      </p:sp>
      <p:sp>
        <p:nvSpPr>
          <p:cNvPr id="21" name="TextBox 20">
            <a:extLst>
              <a:ext uri="{FF2B5EF4-FFF2-40B4-BE49-F238E27FC236}">
                <a16:creationId xmlns:a16="http://schemas.microsoft.com/office/drawing/2014/main" id="{E1367A9D-6423-5147-85A5-CA5C79349038}"/>
              </a:ext>
            </a:extLst>
          </p:cNvPr>
          <p:cNvSpPr txBox="1"/>
          <p:nvPr/>
        </p:nvSpPr>
        <p:spPr>
          <a:xfrm>
            <a:off x="4239475" y="729513"/>
            <a:ext cx="630949" cy="168070"/>
          </a:xfrm>
          <a:prstGeom prst="rect">
            <a:avLst/>
          </a:prstGeom>
          <a:noFill/>
        </p:spPr>
        <p:txBody>
          <a:bodyPr wrap="square" lIns="0" tIns="0" rIns="0" bIns="0" rtlCol="0">
            <a:spAutoFit/>
          </a:bodyPr>
          <a:lstStyle/>
          <a:p>
            <a:r>
              <a:rPr lang="en-US" sz="1071"/>
              <a:t>Context</a:t>
            </a:r>
          </a:p>
        </p:txBody>
      </p:sp>
      <p:sp>
        <p:nvSpPr>
          <p:cNvPr id="23" name="TextBox 22">
            <a:extLst>
              <a:ext uri="{FF2B5EF4-FFF2-40B4-BE49-F238E27FC236}">
                <a16:creationId xmlns:a16="http://schemas.microsoft.com/office/drawing/2014/main" id="{AC410A66-F73F-0A43-BC8E-86B3E157C97B}"/>
              </a:ext>
            </a:extLst>
          </p:cNvPr>
          <p:cNvSpPr txBox="1"/>
          <p:nvPr/>
        </p:nvSpPr>
        <p:spPr>
          <a:xfrm>
            <a:off x="3142681" y="1844261"/>
            <a:ext cx="629730" cy="256093"/>
          </a:xfrm>
          <a:prstGeom prst="rect">
            <a:avLst/>
          </a:prstGeom>
          <a:noFill/>
        </p:spPr>
        <p:txBody>
          <a:bodyPr wrap="square" lIns="0" tIns="0" rIns="0" bIns="0" rtlCol="0">
            <a:spAutoFit/>
          </a:bodyPr>
          <a:lstStyle/>
          <a:p>
            <a:r>
              <a:rPr lang="en-US" sz="816"/>
              <a:t>Dependencies</a:t>
            </a:r>
          </a:p>
        </p:txBody>
      </p:sp>
      <p:sp>
        <p:nvSpPr>
          <p:cNvPr id="24" name="TextBox 23">
            <a:extLst>
              <a:ext uri="{FF2B5EF4-FFF2-40B4-BE49-F238E27FC236}">
                <a16:creationId xmlns:a16="http://schemas.microsoft.com/office/drawing/2014/main" id="{FD91C4F2-3995-D44E-9F46-EFB8AD3137BA}"/>
              </a:ext>
            </a:extLst>
          </p:cNvPr>
          <p:cNvSpPr txBox="1"/>
          <p:nvPr/>
        </p:nvSpPr>
        <p:spPr>
          <a:xfrm>
            <a:off x="5935890" y="645146"/>
            <a:ext cx="810155" cy="168070"/>
          </a:xfrm>
          <a:prstGeom prst="rect">
            <a:avLst/>
          </a:prstGeom>
          <a:noFill/>
        </p:spPr>
        <p:txBody>
          <a:bodyPr wrap="square" lIns="0" tIns="0" rIns="0" bIns="0" rtlCol="0" anchor="b" anchorCtr="0">
            <a:spAutoFit/>
          </a:bodyPr>
          <a:lstStyle/>
          <a:p>
            <a:pPr algn="ctr"/>
            <a:r>
              <a:rPr lang="en-US" sz="1071" b="1"/>
              <a:t>ACR</a:t>
            </a:r>
          </a:p>
        </p:txBody>
      </p:sp>
      <p:sp>
        <p:nvSpPr>
          <p:cNvPr id="27" name="Lightning Bolt 26">
            <a:extLst>
              <a:ext uri="{FF2B5EF4-FFF2-40B4-BE49-F238E27FC236}">
                <a16:creationId xmlns:a16="http://schemas.microsoft.com/office/drawing/2014/main" id="{B0BDA941-31B6-454C-95B9-1257CD3AFE3E}"/>
              </a:ext>
            </a:extLst>
          </p:cNvPr>
          <p:cNvSpPr/>
          <p:nvPr/>
        </p:nvSpPr>
        <p:spPr>
          <a:xfrm>
            <a:off x="6453297" y="378416"/>
            <a:ext cx="128525" cy="195464"/>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sp>
        <p:nvSpPr>
          <p:cNvPr id="59" name="TextBox 58">
            <a:extLst>
              <a:ext uri="{FF2B5EF4-FFF2-40B4-BE49-F238E27FC236}">
                <a16:creationId xmlns:a16="http://schemas.microsoft.com/office/drawing/2014/main" id="{034E54A5-77BA-E34D-BF77-E3425F876515}"/>
              </a:ext>
            </a:extLst>
          </p:cNvPr>
          <p:cNvSpPr txBox="1"/>
          <p:nvPr/>
        </p:nvSpPr>
        <p:spPr>
          <a:xfrm>
            <a:off x="181518" y="645146"/>
            <a:ext cx="1066713" cy="168070"/>
          </a:xfrm>
          <a:prstGeom prst="rect">
            <a:avLst/>
          </a:prstGeom>
          <a:noFill/>
        </p:spPr>
        <p:txBody>
          <a:bodyPr wrap="square" lIns="0" tIns="0" rIns="0" bIns="0" rtlCol="0" anchor="b" anchorCtr="0">
            <a:spAutoFit/>
          </a:bodyPr>
          <a:lstStyle/>
          <a:p>
            <a:pPr algn="ctr"/>
            <a:r>
              <a:rPr lang="en-US" sz="1071" b="1"/>
              <a:t>Base Images</a:t>
            </a:r>
          </a:p>
        </p:txBody>
      </p:sp>
      <p:grpSp>
        <p:nvGrpSpPr>
          <p:cNvPr id="2" name="Group 1">
            <a:extLst>
              <a:ext uri="{FF2B5EF4-FFF2-40B4-BE49-F238E27FC236}">
                <a16:creationId xmlns:a16="http://schemas.microsoft.com/office/drawing/2014/main" id="{86DBE38C-0E66-45C1-88CE-EA50D69DEEC0}"/>
              </a:ext>
            </a:extLst>
          </p:cNvPr>
          <p:cNvGrpSpPr/>
          <p:nvPr/>
        </p:nvGrpSpPr>
        <p:grpSpPr>
          <a:xfrm>
            <a:off x="507858" y="88821"/>
            <a:ext cx="408353" cy="353284"/>
            <a:chOff x="795926" y="-5834"/>
            <a:chExt cx="400382" cy="346388"/>
          </a:xfrm>
        </p:grpSpPr>
        <p:pic>
          <p:nvPicPr>
            <p:cNvPr id="45" name="Picture 4" descr="Image result for docker hub logo">
              <a:extLst>
                <a:ext uri="{FF2B5EF4-FFF2-40B4-BE49-F238E27FC236}">
                  <a16:creationId xmlns:a16="http://schemas.microsoft.com/office/drawing/2014/main" id="{6A5E05B3-A895-1146-AD3B-4460674033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135"/>
            <a:stretch/>
          </p:blipFill>
          <p:spPr bwMode="auto">
            <a:xfrm>
              <a:off x="795926" y="-5834"/>
              <a:ext cx="400382" cy="3317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steve\AppData\Local\Temp\SNAGHTML3c2ca0f.PNG">
              <a:extLst>
                <a:ext uri="{FF2B5EF4-FFF2-40B4-BE49-F238E27FC236}">
                  <a16:creationId xmlns:a16="http://schemas.microsoft.com/office/drawing/2014/main" id="{B3A0796F-1BE2-CC4A-BB09-1A3B0C7CEB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53" y="125369"/>
              <a:ext cx="234150" cy="2151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D5499585-E721-4C45-B899-C5C8FA9CCF07}"/>
              </a:ext>
            </a:extLst>
          </p:cNvPr>
          <p:cNvGrpSpPr/>
          <p:nvPr/>
        </p:nvGrpSpPr>
        <p:grpSpPr>
          <a:xfrm>
            <a:off x="1231338" y="1008283"/>
            <a:ext cx="1563575" cy="224365"/>
            <a:chOff x="1537621" y="893458"/>
            <a:chExt cx="1533056" cy="219986"/>
          </a:xfrm>
        </p:grpSpPr>
        <p:sp>
          <p:nvSpPr>
            <p:cNvPr id="66" name="Rectangle 65">
              <a:extLst>
                <a:ext uri="{FF2B5EF4-FFF2-40B4-BE49-F238E27FC236}">
                  <a16:creationId xmlns:a16="http://schemas.microsoft.com/office/drawing/2014/main" id="{35D7E437-9DD2-334D-B71C-C93D4542DA35}"/>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p>
          </p:txBody>
        </p:sp>
        <p:sp>
          <p:nvSpPr>
            <p:cNvPr id="79" name="Rectangle 78">
              <a:extLst>
                <a:ext uri="{FF2B5EF4-FFF2-40B4-BE49-F238E27FC236}">
                  <a16:creationId xmlns:a16="http://schemas.microsoft.com/office/drawing/2014/main" id="{F4A299B5-D8C5-354F-B3C3-995231CAB49D}"/>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d5ab1fa </a:t>
              </a:r>
            </a:p>
          </p:txBody>
        </p:sp>
      </p:grpSp>
      <p:sp>
        <p:nvSpPr>
          <p:cNvPr id="83" name="Rectangle 82">
            <a:extLst>
              <a:ext uri="{FF2B5EF4-FFF2-40B4-BE49-F238E27FC236}">
                <a16:creationId xmlns:a16="http://schemas.microsoft.com/office/drawing/2014/main" id="{F3DE64FB-6FA4-8646-86CF-605EE0623C34}"/>
              </a:ext>
            </a:extLst>
          </p:cNvPr>
          <p:cNvSpPr/>
          <p:nvPr/>
        </p:nvSpPr>
        <p:spPr bwMode="auto">
          <a:xfrm>
            <a:off x="415247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7DF10F05-D416-0846-A5CC-B5FAF6720DAD}"/>
              </a:ext>
            </a:extLst>
          </p:cNvPr>
          <p:cNvSpPr/>
          <p:nvPr/>
        </p:nvSpPr>
        <p:spPr bwMode="auto">
          <a:xfrm>
            <a:off x="5791143"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web:sha@la</a:t>
            </a:r>
            <a:endParaRPr lang="en-US" sz="918" dirty="0">
              <a:solidFill>
                <a:sysClr val="windowText" lastClr="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AB9AA9DD-2356-483A-9194-8B614BAC7A2E}"/>
              </a:ext>
            </a:extLst>
          </p:cNvPr>
          <p:cNvSpPr/>
          <p:nvPr/>
        </p:nvSpPr>
        <p:spPr bwMode="auto">
          <a:xfrm>
            <a:off x="330397" y="1008284"/>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(a)</a:t>
            </a:r>
          </a:p>
        </p:txBody>
      </p:sp>
      <p:cxnSp>
        <p:nvCxnSpPr>
          <p:cNvPr id="92" name="Straight Arrow Connector 91">
            <a:extLst>
              <a:ext uri="{FF2B5EF4-FFF2-40B4-BE49-F238E27FC236}">
                <a16:creationId xmlns:a16="http://schemas.microsoft.com/office/drawing/2014/main" id="{0176B19B-D072-4713-8D9B-FEDCA1EFC6A7}"/>
              </a:ext>
            </a:extLst>
          </p:cNvPr>
          <p:cNvCxnSpPr>
            <a:cxnSpLocks/>
            <a:stCxn id="82" idx="3"/>
            <a:endCxn id="85" idx="1"/>
          </p:cNvCxnSpPr>
          <p:nvPr/>
        </p:nvCxnSpPr>
        <p:spPr>
          <a:xfrm>
            <a:off x="5535691" y="1118555"/>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E60888-F888-404B-B755-2A8EDBF19872}"/>
              </a:ext>
            </a:extLst>
          </p:cNvPr>
          <p:cNvCxnSpPr>
            <a:cxnSpLocks/>
            <a:stCxn id="86" idx="3"/>
            <a:endCxn id="178" idx="1"/>
          </p:cNvCxnSpPr>
          <p:nvPr/>
        </p:nvCxnSpPr>
        <p:spPr>
          <a:xfrm>
            <a:off x="7379285" y="1119000"/>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DE38051D-C5A6-4B20-8E22-8D59811D18DF}"/>
              </a:ext>
            </a:extLst>
          </p:cNvPr>
          <p:cNvPicPr>
            <a:picLocks noChangeAspect="1"/>
          </p:cNvPicPr>
          <p:nvPr/>
        </p:nvPicPr>
        <p:blipFill>
          <a:blip r:embed="rId4"/>
          <a:stretch>
            <a:fillRect/>
          </a:stretch>
        </p:blipFill>
        <p:spPr>
          <a:xfrm>
            <a:off x="4524234" y="1015294"/>
            <a:ext cx="206522" cy="206522"/>
          </a:xfrm>
          <a:prstGeom prst="rect">
            <a:avLst/>
          </a:prstGeom>
        </p:spPr>
      </p:pic>
      <p:sp>
        <p:nvSpPr>
          <p:cNvPr id="102" name="Rectangle 101">
            <a:extLst>
              <a:ext uri="{FF2B5EF4-FFF2-40B4-BE49-F238E27FC236}">
                <a16:creationId xmlns:a16="http://schemas.microsoft.com/office/drawing/2014/main" id="{705E4FDC-8090-4B0D-B4FA-6B1A52CCC1AA}"/>
              </a:ext>
            </a:extLst>
          </p:cNvPr>
          <p:cNvSpPr/>
          <p:nvPr/>
        </p:nvSpPr>
        <p:spPr bwMode="auto">
          <a:xfrm>
            <a:off x="9948680"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125" name="Picture 124">
            <a:extLst>
              <a:ext uri="{FF2B5EF4-FFF2-40B4-BE49-F238E27FC236}">
                <a16:creationId xmlns:a16="http://schemas.microsoft.com/office/drawing/2014/main" id="{0685C80B-27F0-4C8C-85BF-FE8EF0D232CD}"/>
              </a:ext>
            </a:extLst>
          </p:cNvPr>
          <p:cNvPicPr>
            <a:picLocks noChangeAspect="1"/>
          </p:cNvPicPr>
          <p:nvPr/>
        </p:nvPicPr>
        <p:blipFill>
          <a:blip r:embed="rId4"/>
          <a:stretch>
            <a:fillRect/>
          </a:stretch>
        </p:blipFill>
        <p:spPr>
          <a:xfrm>
            <a:off x="4524234" y="1015263"/>
            <a:ext cx="208529" cy="208529"/>
          </a:xfrm>
          <a:prstGeom prst="rect">
            <a:avLst/>
          </a:prstGeom>
        </p:spPr>
      </p:pic>
      <p:grpSp>
        <p:nvGrpSpPr>
          <p:cNvPr id="3" name="Group 2">
            <a:extLst>
              <a:ext uri="{FF2B5EF4-FFF2-40B4-BE49-F238E27FC236}">
                <a16:creationId xmlns:a16="http://schemas.microsoft.com/office/drawing/2014/main" id="{24A3674B-8C22-4786-BD5E-8DBDD8DBD5C6}"/>
              </a:ext>
            </a:extLst>
          </p:cNvPr>
          <p:cNvGrpSpPr/>
          <p:nvPr/>
        </p:nvGrpSpPr>
        <p:grpSpPr>
          <a:xfrm>
            <a:off x="9161028" y="98318"/>
            <a:ext cx="379120" cy="334292"/>
            <a:chOff x="178512" y="4864369"/>
            <a:chExt cx="371720" cy="327767"/>
          </a:xfrm>
        </p:grpSpPr>
        <p:pic>
          <p:nvPicPr>
            <p:cNvPr id="139" name="Graphic 138">
              <a:extLst>
                <a:ext uri="{FF2B5EF4-FFF2-40B4-BE49-F238E27FC236}">
                  <a16:creationId xmlns:a16="http://schemas.microsoft.com/office/drawing/2014/main" id="{6AA23C47-256F-43E1-AC85-3320351E0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512" y="4864369"/>
              <a:ext cx="313901" cy="313901"/>
            </a:xfrm>
            <a:prstGeom prst="rect">
              <a:avLst/>
            </a:prstGeom>
          </p:spPr>
        </p:pic>
        <p:pic>
          <p:nvPicPr>
            <p:cNvPr id="55" name="Graphic 54" descr="Magnifying glass">
              <a:extLst>
                <a:ext uri="{FF2B5EF4-FFF2-40B4-BE49-F238E27FC236}">
                  <a16:creationId xmlns:a16="http://schemas.microsoft.com/office/drawing/2014/main" id="{8BF50691-9848-4669-A044-1750E58949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844" y="4996748"/>
              <a:ext cx="195388" cy="195388"/>
            </a:xfrm>
            <a:prstGeom prst="rect">
              <a:avLst/>
            </a:prstGeom>
          </p:spPr>
        </p:pic>
      </p:grpSp>
      <p:sp>
        <p:nvSpPr>
          <p:cNvPr id="140" name="TextBox 139">
            <a:extLst>
              <a:ext uri="{FF2B5EF4-FFF2-40B4-BE49-F238E27FC236}">
                <a16:creationId xmlns:a16="http://schemas.microsoft.com/office/drawing/2014/main" id="{E58146EC-FE52-458B-A198-1C771F7505F6}"/>
              </a:ext>
            </a:extLst>
          </p:cNvPr>
          <p:cNvSpPr txBox="1"/>
          <p:nvPr/>
        </p:nvSpPr>
        <p:spPr>
          <a:xfrm>
            <a:off x="8795778" y="477078"/>
            <a:ext cx="1115558" cy="336138"/>
          </a:xfrm>
          <a:prstGeom prst="rect">
            <a:avLst/>
          </a:prstGeom>
          <a:noFill/>
        </p:spPr>
        <p:txBody>
          <a:bodyPr wrap="square" lIns="0" tIns="0" rIns="0" bIns="0" rtlCol="0" anchor="b" anchorCtr="0">
            <a:spAutoFit/>
          </a:bodyPr>
          <a:lstStyle/>
          <a:p>
            <a:pPr algn="ctr"/>
            <a:r>
              <a:rPr lang="en-US" sz="1071" b="1"/>
              <a:t>Functional</a:t>
            </a:r>
            <a:br>
              <a:rPr lang="en-US" sz="1071" b="1"/>
            </a:br>
            <a:r>
              <a:rPr lang="en-US" sz="1071" b="1"/>
              <a:t>Tests</a:t>
            </a:r>
          </a:p>
        </p:txBody>
      </p:sp>
      <p:sp>
        <p:nvSpPr>
          <p:cNvPr id="178" name="Rectangle 177">
            <a:extLst>
              <a:ext uri="{FF2B5EF4-FFF2-40B4-BE49-F238E27FC236}">
                <a16:creationId xmlns:a16="http://schemas.microsoft.com/office/drawing/2014/main" id="{423AD7A1-C113-4F5D-A77C-0C867249FA8B}"/>
              </a:ext>
            </a:extLst>
          </p:cNvPr>
          <p:cNvSpPr/>
          <p:nvPr/>
        </p:nvSpPr>
        <p:spPr bwMode="auto">
          <a:xfrm>
            <a:off x="8970956"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dirty="0">
                <a:solidFill>
                  <a:sysClr val="windowText" lastClr="000000"/>
                </a:solidFill>
                <a:ea typeface="Segoe UI" pitchFamily="34" charset="0"/>
                <a:cs typeface="Segoe UI" pitchFamily="34" charset="0"/>
              </a:rPr>
              <a:t>deploy/test</a:t>
            </a:r>
          </a:p>
        </p:txBody>
      </p:sp>
      <p:cxnSp>
        <p:nvCxnSpPr>
          <p:cNvPr id="185" name="Straight Arrow Connector 184">
            <a:extLst>
              <a:ext uri="{FF2B5EF4-FFF2-40B4-BE49-F238E27FC236}">
                <a16:creationId xmlns:a16="http://schemas.microsoft.com/office/drawing/2014/main" id="{9DE414D3-B2FB-4B77-B65F-671205F1B8DC}"/>
              </a:ext>
            </a:extLst>
          </p:cNvPr>
          <p:cNvCxnSpPr>
            <a:cxnSpLocks/>
            <a:stCxn id="178" idx="3"/>
            <a:endCxn id="102" idx="1"/>
          </p:cNvCxnSpPr>
          <p:nvPr/>
        </p:nvCxnSpPr>
        <p:spPr>
          <a:xfrm>
            <a:off x="9730220" y="1119000"/>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descr="https://ngeor.files.wordpress.com/2017/11/helm-small.png">
            <a:extLst>
              <a:ext uri="{FF2B5EF4-FFF2-40B4-BE49-F238E27FC236}">
                <a16:creationId xmlns:a16="http://schemas.microsoft.com/office/drawing/2014/main" id="{A5EFB185-32BF-844A-A3DC-A115D493B85E}"/>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2532" b="95696" l="4724" r="97113">
                        <a14:foregroundMark x1="43307" y1="17975" x2="43307" y2="17975"/>
                        <a14:foregroundMark x1="42520" y1="40253" x2="42520" y2="40253"/>
                        <a14:foregroundMark x1="54593" y1="43797" x2="54593" y2="43797"/>
                        <a14:foregroundMark x1="49344" y1="7595" x2="49344" y2="7595"/>
                        <a14:foregroundMark x1="51444" y1="2532" x2="51444" y2="2532"/>
                        <a14:foregroundMark x1="76903" y1="42278" x2="76903" y2="42278"/>
                        <a14:foregroundMark x1="94751" y1="47089" x2="94751" y2="47089"/>
                        <a14:foregroundMark x1="97375" y1="59241" x2="97375" y2="59241"/>
                        <a14:foregroundMark x1="63780" y1="81266" x2="63780" y2="81266"/>
                        <a14:foregroundMark x1="50394" y1="95949" x2="50394" y2="95949"/>
                        <a14:foregroundMark x1="18898" y1="58481" x2="18898" y2="58481"/>
                        <a14:foregroundMark x1="4724" y1="52658" x2="4724" y2="52658"/>
                        <a14:backgroundMark x1="37270" y1="6329" x2="37270" y2="6329"/>
                      </a14:backgroundRemoval>
                    </a14:imgEffect>
                  </a14:imgLayer>
                </a14:imgProps>
              </a:ext>
              <a:ext uri="{28A0092B-C50C-407E-A947-70E740481C1C}">
                <a14:useLocalDpi xmlns:a14="http://schemas.microsoft.com/office/drawing/2010/main" val="0"/>
              </a:ext>
            </a:extLst>
          </a:blip>
          <a:srcRect/>
          <a:stretch>
            <a:fillRect/>
          </a:stretch>
        </p:blipFill>
        <p:spPr bwMode="auto">
          <a:xfrm>
            <a:off x="9948680" y="9262"/>
            <a:ext cx="721238" cy="747740"/>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D6087315-9C3B-6B4D-8D3C-32A410680059}"/>
              </a:ext>
            </a:extLst>
          </p:cNvPr>
          <p:cNvSpPr/>
          <p:nvPr/>
        </p:nvSpPr>
        <p:spPr bwMode="auto">
          <a:xfrm>
            <a:off x="6620021" y="1008284"/>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web:1</a:t>
            </a:r>
          </a:p>
        </p:txBody>
      </p:sp>
      <p:sp>
        <p:nvSpPr>
          <p:cNvPr id="82" name="Rectangle 81">
            <a:extLst>
              <a:ext uri="{FF2B5EF4-FFF2-40B4-BE49-F238E27FC236}">
                <a16:creationId xmlns:a16="http://schemas.microsoft.com/office/drawing/2014/main" id="{6034F71F-DE67-694B-A9A6-0966B03F0326}"/>
              </a:ext>
            </a:extLst>
          </p:cNvPr>
          <p:cNvSpPr/>
          <p:nvPr/>
        </p:nvSpPr>
        <p:spPr bwMode="auto">
          <a:xfrm>
            <a:off x="4963156" y="1007838"/>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baseline="30000">
              <a:solidFill>
                <a:sysClr val="windowText" lastClr="000000"/>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CF6CDAB-1279-46F9-BB62-50A151B0CEF8}"/>
              </a:ext>
            </a:extLst>
          </p:cNvPr>
          <p:cNvSpPr/>
          <p:nvPr/>
        </p:nvSpPr>
        <p:spPr bwMode="auto">
          <a:xfrm>
            <a:off x="4962616" y="1007838"/>
            <a:ext cx="34060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endParaRPr lang="en-US" sz="1071" baseline="30000">
              <a:solidFill>
                <a:sysClr val="windowText" lastClr="000000"/>
              </a:soli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98B868E5-B8E8-B544-B526-1B40F464E300}"/>
              </a:ext>
            </a:extLst>
          </p:cNvPr>
          <p:cNvPicPr>
            <a:picLocks noChangeAspect="1"/>
          </p:cNvPicPr>
          <p:nvPr/>
        </p:nvPicPr>
        <p:blipFill>
          <a:blip r:embed="rId4"/>
          <a:stretch>
            <a:fillRect/>
          </a:stretch>
        </p:blipFill>
        <p:spPr>
          <a:xfrm>
            <a:off x="4165305" y="1026387"/>
            <a:ext cx="114226" cy="114226"/>
          </a:xfrm>
          <a:prstGeom prst="rect">
            <a:avLst/>
          </a:prstGeom>
        </p:spPr>
      </p:pic>
      <p:grpSp>
        <p:nvGrpSpPr>
          <p:cNvPr id="22" name="Group 21">
            <a:extLst>
              <a:ext uri="{FF2B5EF4-FFF2-40B4-BE49-F238E27FC236}">
                <a16:creationId xmlns:a16="http://schemas.microsoft.com/office/drawing/2014/main" id="{E1676AA3-D0B6-49AD-944A-FB438471971D}"/>
              </a:ext>
            </a:extLst>
          </p:cNvPr>
          <p:cNvGrpSpPr/>
          <p:nvPr/>
        </p:nvGrpSpPr>
        <p:grpSpPr>
          <a:xfrm>
            <a:off x="1145528" y="488344"/>
            <a:ext cx="7663389" cy="3235882"/>
            <a:chOff x="1123081" y="478812"/>
            <a:chExt cx="7513809" cy="6439136"/>
          </a:xfrm>
        </p:grpSpPr>
        <p:cxnSp>
          <p:nvCxnSpPr>
            <p:cNvPr id="33" name="Straight Connector 32">
              <a:extLst>
                <a:ext uri="{FF2B5EF4-FFF2-40B4-BE49-F238E27FC236}">
                  <a16:creationId xmlns:a16="http://schemas.microsoft.com/office/drawing/2014/main" id="{73254AD6-0840-BC43-AE08-7E23B4971693}"/>
                </a:ext>
              </a:extLst>
            </p:cNvPr>
            <p:cNvCxnSpPr>
              <a:cxnSpLocks/>
            </p:cNvCxnSpPr>
            <p:nvPr/>
          </p:nvCxnSpPr>
          <p:spPr>
            <a:xfrm>
              <a:off x="1123081"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6" name="Straight Connector 185">
              <a:extLst>
                <a:ext uri="{FF2B5EF4-FFF2-40B4-BE49-F238E27FC236}">
                  <a16:creationId xmlns:a16="http://schemas.microsoft.com/office/drawing/2014/main" id="{3193F8ED-6C96-4BF8-AC2D-7EBA30FB6EAA}"/>
                </a:ext>
              </a:extLst>
            </p:cNvPr>
            <p:cNvCxnSpPr>
              <a:cxnSpLocks/>
            </p:cNvCxnSpPr>
            <p:nvPr/>
          </p:nvCxnSpPr>
          <p:spPr>
            <a:xfrm>
              <a:off x="2947659"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88" name="Straight Connector 187">
              <a:extLst>
                <a:ext uri="{FF2B5EF4-FFF2-40B4-BE49-F238E27FC236}">
                  <a16:creationId xmlns:a16="http://schemas.microsoft.com/office/drawing/2014/main" id="{43690CBB-7DE7-42DE-9290-CA0B8FDF5A35}"/>
                </a:ext>
              </a:extLst>
            </p:cNvPr>
            <p:cNvCxnSpPr>
              <a:cxnSpLocks/>
            </p:cNvCxnSpPr>
            <p:nvPr/>
          </p:nvCxnSpPr>
          <p:spPr>
            <a:xfrm>
              <a:off x="5631806"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FE0BA0AB-ABCC-46A6-9316-EC3153D2A0CA}"/>
                </a:ext>
              </a:extLst>
            </p:cNvPr>
            <p:cNvCxnSpPr>
              <a:cxnSpLocks/>
            </p:cNvCxnSpPr>
            <p:nvPr/>
          </p:nvCxnSpPr>
          <p:spPr>
            <a:xfrm>
              <a:off x="8636890" y="478812"/>
              <a:ext cx="0" cy="6439136"/>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grpSp>
      <p:sp>
        <p:nvSpPr>
          <p:cNvPr id="196" name="TextBox 195">
            <a:extLst>
              <a:ext uri="{FF2B5EF4-FFF2-40B4-BE49-F238E27FC236}">
                <a16:creationId xmlns:a16="http://schemas.microsoft.com/office/drawing/2014/main" id="{CF2E36C1-7B21-4BBF-9BFB-8540597EC0A9}"/>
              </a:ext>
            </a:extLst>
          </p:cNvPr>
          <p:cNvSpPr txBox="1"/>
          <p:nvPr/>
        </p:nvSpPr>
        <p:spPr>
          <a:xfrm>
            <a:off x="3896360" y="728294"/>
            <a:ext cx="221928" cy="168070"/>
          </a:xfrm>
          <a:prstGeom prst="rect">
            <a:avLst/>
          </a:prstGeom>
          <a:noFill/>
        </p:spPr>
        <p:txBody>
          <a:bodyPr wrap="square" lIns="0" tIns="0" rIns="0" bIns="0" rtlCol="0">
            <a:spAutoFit/>
          </a:bodyPr>
          <a:lstStyle/>
          <a:p>
            <a:r>
              <a:rPr lang="en-US" sz="1071"/>
              <a:t>Id</a:t>
            </a:r>
          </a:p>
        </p:txBody>
      </p:sp>
      <p:sp>
        <p:nvSpPr>
          <p:cNvPr id="197" name="Rectangle 196">
            <a:extLst>
              <a:ext uri="{FF2B5EF4-FFF2-40B4-BE49-F238E27FC236}">
                <a16:creationId xmlns:a16="http://schemas.microsoft.com/office/drawing/2014/main" id="{1C14AB4B-999A-4CC3-ABBF-C6853F6A5EB1}"/>
              </a:ext>
            </a:extLst>
          </p:cNvPr>
          <p:cNvSpPr/>
          <p:nvPr/>
        </p:nvSpPr>
        <p:spPr bwMode="auto">
          <a:xfrm>
            <a:off x="3882326" y="1008284"/>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1</a:t>
            </a:r>
          </a:p>
        </p:txBody>
      </p:sp>
      <p:sp>
        <p:nvSpPr>
          <p:cNvPr id="199" name="TextBox 198">
            <a:extLst>
              <a:ext uri="{FF2B5EF4-FFF2-40B4-BE49-F238E27FC236}">
                <a16:creationId xmlns:a16="http://schemas.microsoft.com/office/drawing/2014/main" id="{383F2185-574B-417D-B4D5-394C9F393008}"/>
              </a:ext>
            </a:extLst>
          </p:cNvPr>
          <p:cNvSpPr txBox="1"/>
          <p:nvPr/>
        </p:nvSpPr>
        <p:spPr>
          <a:xfrm>
            <a:off x="3143853" y="1356767"/>
            <a:ext cx="359328" cy="125547"/>
          </a:xfrm>
          <a:prstGeom prst="rect">
            <a:avLst/>
          </a:prstGeom>
          <a:noFill/>
        </p:spPr>
        <p:txBody>
          <a:bodyPr wrap="square" lIns="0" tIns="0" rIns="0" bIns="0" rtlCol="0">
            <a:spAutoFit/>
          </a:bodyPr>
          <a:lstStyle/>
          <a:p>
            <a:r>
              <a:rPr lang="en-US" sz="816"/>
              <a:t>Context</a:t>
            </a:r>
          </a:p>
        </p:txBody>
      </p:sp>
      <p:sp>
        <p:nvSpPr>
          <p:cNvPr id="203" name="Lightning Bolt 202">
            <a:extLst>
              <a:ext uri="{FF2B5EF4-FFF2-40B4-BE49-F238E27FC236}">
                <a16:creationId xmlns:a16="http://schemas.microsoft.com/office/drawing/2014/main" id="{37555673-64F6-4789-8F84-998E1C1AC4EB}"/>
              </a:ext>
            </a:extLst>
          </p:cNvPr>
          <p:cNvSpPr/>
          <p:nvPr/>
        </p:nvSpPr>
        <p:spPr>
          <a:xfrm>
            <a:off x="3173707" y="1286783"/>
            <a:ext cx="53065" cy="80702"/>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51178">
              <a:defRPr/>
            </a:pPr>
            <a:endParaRPr lang="en-US" sz="1873" kern="0">
              <a:solidFill>
                <a:prstClr val="white"/>
              </a:solidFill>
              <a:latin typeface="Calibri" panose="020F0502020204030204"/>
            </a:endParaRPr>
          </a:p>
        </p:txBody>
      </p:sp>
      <p:cxnSp>
        <p:nvCxnSpPr>
          <p:cNvPr id="90" name="Straight Arrow Connector 89">
            <a:extLst>
              <a:ext uri="{FF2B5EF4-FFF2-40B4-BE49-F238E27FC236}">
                <a16:creationId xmlns:a16="http://schemas.microsoft.com/office/drawing/2014/main" id="{0232CE5C-B13F-8548-BA00-4F508AFA686A}"/>
              </a:ext>
            </a:extLst>
          </p:cNvPr>
          <p:cNvCxnSpPr>
            <a:cxnSpLocks/>
            <a:stCxn id="79" idx="3"/>
          </p:cNvCxnSpPr>
          <p:nvPr/>
        </p:nvCxnSpPr>
        <p:spPr>
          <a:xfrm>
            <a:off x="2794913" y="1119000"/>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8F9B52B-111C-4256-8478-5E43B2AB4AA3}"/>
              </a:ext>
            </a:extLst>
          </p:cNvPr>
          <p:cNvSpPr txBox="1"/>
          <p:nvPr/>
        </p:nvSpPr>
        <p:spPr>
          <a:xfrm>
            <a:off x="4900834" y="722969"/>
            <a:ext cx="854293" cy="164789"/>
          </a:xfrm>
          <a:prstGeom prst="rect">
            <a:avLst/>
          </a:prstGeom>
          <a:noFill/>
        </p:spPr>
        <p:txBody>
          <a:bodyPr wrap="square" lIns="0" tIns="0" rIns="0" bIns="0" rtlCol="0">
            <a:spAutoFit/>
          </a:bodyPr>
          <a:lstStyle/>
          <a:p>
            <a:r>
              <a:rPr lang="en-US" sz="1071"/>
              <a:t>Dependencies</a:t>
            </a:r>
          </a:p>
        </p:txBody>
      </p:sp>
      <p:sp>
        <p:nvSpPr>
          <p:cNvPr id="207" name="Rectangle 206">
            <a:extLst>
              <a:ext uri="{FF2B5EF4-FFF2-40B4-BE49-F238E27FC236}">
                <a16:creationId xmlns:a16="http://schemas.microsoft.com/office/drawing/2014/main" id="{3711F22B-FA61-4F88-97F7-9BF0B990C130}"/>
              </a:ext>
            </a:extLst>
          </p:cNvPr>
          <p:cNvSpPr/>
          <p:nvPr/>
        </p:nvSpPr>
        <p:spPr bwMode="auto">
          <a:xfrm>
            <a:off x="5791143"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web:sha@ya</a:t>
            </a:r>
            <a:endParaRPr lang="en-US" sz="918" dirty="0">
              <a:solidFill>
                <a:sysClr val="windowText" lastClr="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6DC6F4C9-7DFD-4D66-9190-938BECE43F7C}"/>
              </a:ext>
            </a:extLst>
          </p:cNvPr>
          <p:cNvSpPr/>
          <p:nvPr/>
        </p:nvSpPr>
        <p:spPr bwMode="auto">
          <a:xfrm>
            <a:off x="330397" y="1385497"/>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cxnSp>
        <p:nvCxnSpPr>
          <p:cNvPr id="211" name="Straight Arrow Connector 210">
            <a:extLst>
              <a:ext uri="{FF2B5EF4-FFF2-40B4-BE49-F238E27FC236}">
                <a16:creationId xmlns:a16="http://schemas.microsoft.com/office/drawing/2014/main" id="{271DE982-00F1-41C8-8FC0-15B1F0176BEF}"/>
              </a:ext>
            </a:extLst>
          </p:cNvPr>
          <p:cNvCxnSpPr>
            <a:cxnSpLocks/>
            <a:stCxn id="245" idx="3"/>
            <a:endCxn id="207" idx="1"/>
          </p:cNvCxnSpPr>
          <p:nvPr/>
        </p:nvCxnSpPr>
        <p:spPr>
          <a:xfrm>
            <a:off x="5535691" y="1495769"/>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6C3742B-FF2C-413E-A94F-5B2B9FF1DFED}"/>
              </a:ext>
            </a:extLst>
          </p:cNvPr>
          <p:cNvCxnSpPr>
            <a:cxnSpLocks/>
            <a:stCxn id="225" idx="3"/>
            <a:endCxn id="222" idx="1"/>
          </p:cNvCxnSpPr>
          <p:nvPr/>
        </p:nvCxnSpPr>
        <p:spPr>
          <a:xfrm>
            <a:off x="7379285" y="1496214"/>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D8F5739-6404-48F6-ABA7-FFBEE2D2BFE1}"/>
              </a:ext>
            </a:extLst>
          </p:cNvPr>
          <p:cNvSpPr/>
          <p:nvPr/>
        </p:nvSpPr>
        <p:spPr bwMode="auto">
          <a:xfrm>
            <a:off x="9948680"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221" name="Picture 220">
            <a:extLst>
              <a:ext uri="{FF2B5EF4-FFF2-40B4-BE49-F238E27FC236}">
                <a16:creationId xmlns:a16="http://schemas.microsoft.com/office/drawing/2014/main" id="{4D65F8FA-7A1B-4800-A23E-04D596776819}"/>
              </a:ext>
            </a:extLst>
          </p:cNvPr>
          <p:cNvPicPr>
            <a:picLocks noChangeAspect="1"/>
          </p:cNvPicPr>
          <p:nvPr/>
        </p:nvPicPr>
        <p:blipFill>
          <a:blip r:embed="rId4"/>
          <a:stretch>
            <a:fillRect/>
          </a:stretch>
        </p:blipFill>
        <p:spPr>
          <a:xfrm>
            <a:off x="3378677" y="1487120"/>
            <a:ext cx="208529" cy="208529"/>
          </a:xfrm>
          <a:prstGeom prst="rect">
            <a:avLst/>
          </a:prstGeom>
        </p:spPr>
      </p:pic>
      <p:sp>
        <p:nvSpPr>
          <p:cNvPr id="222" name="Rectangle 221">
            <a:extLst>
              <a:ext uri="{FF2B5EF4-FFF2-40B4-BE49-F238E27FC236}">
                <a16:creationId xmlns:a16="http://schemas.microsoft.com/office/drawing/2014/main" id="{9966BB39-F6E3-43F8-A339-356C8AC0A442}"/>
              </a:ext>
            </a:extLst>
          </p:cNvPr>
          <p:cNvSpPr/>
          <p:nvPr/>
        </p:nvSpPr>
        <p:spPr bwMode="auto">
          <a:xfrm>
            <a:off x="8970956"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224" name="Straight Arrow Connector 223">
            <a:extLst>
              <a:ext uri="{FF2B5EF4-FFF2-40B4-BE49-F238E27FC236}">
                <a16:creationId xmlns:a16="http://schemas.microsoft.com/office/drawing/2014/main" id="{7062ABA4-87AA-4E7E-97E1-00F6139F63F3}"/>
              </a:ext>
            </a:extLst>
          </p:cNvPr>
          <p:cNvCxnSpPr>
            <a:cxnSpLocks/>
            <a:stCxn id="222" idx="3"/>
            <a:endCxn id="219" idx="1"/>
          </p:cNvCxnSpPr>
          <p:nvPr/>
        </p:nvCxnSpPr>
        <p:spPr>
          <a:xfrm>
            <a:off x="9730220" y="1496214"/>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03760AC-BDB5-4BBE-B67A-7AFE742C24F6}"/>
              </a:ext>
            </a:extLst>
          </p:cNvPr>
          <p:cNvSpPr/>
          <p:nvPr/>
        </p:nvSpPr>
        <p:spPr bwMode="auto">
          <a:xfrm>
            <a:off x="4963156" y="1385052"/>
            <a:ext cx="572535"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highlight>
                  <a:srgbClr val="FFFF00"/>
                </a:highlight>
                <a:ea typeface="Segoe UI" pitchFamily="34" charset="0"/>
                <a:cs typeface="Segoe UI" pitchFamily="34" charset="0"/>
              </a:rPr>
              <a:t>(b)</a:t>
            </a:r>
          </a:p>
        </p:txBody>
      </p:sp>
      <p:cxnSp>
        <p:nvCxnSpPr>
          <p:cNvPr id="285" name="Straight Arrow Connector 284">
            <a:extLst>
              <a:ext uri="{FF2B5EF4-FFF2-40B4-BE49-F238E27FC236}">
                <a16:creationId xmlns:a16="http://schemas.microsoft.com/office/drawing/2014/main" id="{CBDC5A5B-EA72-4E5A-9FA9-993E4873E430}"/>
              </a:ext>
            </a:extLst>
          </p:cNvPr>
          <p:cNvCxnSpPr>
            <a:cxnSpLocks/>
            <a:stCxn id="210" idx="3"/>
          </p:cNvCxnSpPr>
          <p:nvPr/>
        </p:nvCxnSpPr>
        <p:spPr>
          <a:xfrm>
            <a:off x="1093674" y="1496214"/>
            <a:ext cx="198750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109AAA79-3FDA-429B-8ABC-B9E66E95CBE5}"/>
              </a:ext>
            </a:extLst>
          </p:cNvPr>
          <p:cNvSpPr/>
          <p:nvPr/>
        </p:nvSpPr>
        <p:spPr>
          <a:xfrm>
            <a:off x="6634799" y="1395215"/>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0" name="Rectangle 189">
            <a:extLst>
              <a:ext uri="{FF2B5EF4-FFF2-40B4-BE49-F238E27FC236}">
                <a16:creationId xmlns:a16="http://schemas.microsoft.com/office/drawing/2014/main" id="{46908AB8-D101-4CB1-AB17-D2ACD3BD6A30}"/>
              </a:ext>
            </a:extLst>
          </p:cNvPr>
          <p:cNvSpPr/>
          <p:nvPr/>
        </p:nvSpPr>
        <p:spPr>
          <a:xfrm>
            <a:off x="6634799" y="1395370"/>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endParaRPr lang="en-US" sz="501" kern="0">
              <a:solidFill>
                <a:srgbClr val="FFFFFF"/>
              </a:solidFill>
              <a:latin typeface="Calibri"/>
            </a:endParaRPr>
          </a:p>
        </p:txBody>
      </p:sp>
      <p:sp>
        <p:nvSpPr>
          <p:cNvPr id="193" name="Rectangle 192">
            <a:extLst>
              <a:ext uri="{FF2B5EF4-FFF2-40B4-BE49-F238E27FC236}">
                <a16:creationId xmlns:a16="http://schemas.microsoft.com/office/drawing/2014/main" id="{12F15D2D-90C0-46AF-B018-DE3CA90CB3B8}"/>
              </a:ext>
            </a:extLst>
          </p:cNvPr>
          <p:cNvSpPr/>
          <p:nvPr/>
        </p:nvSpPr>
        <p:spPr>
          <a:xfrm>
            <a:off x="6634799" y="1395370"/>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test:2</a:t>
            </a:r>
            <a:endParaRPr lang="en-US" sz="501" kern="0">
              <a:solidFill>
                <a:srgbClr val="FFFFFF"/>
              </a:solidFill>
              <a:latin typeface="Calibri"/>
            </a:endParaRPr>
          </a:p>
        </p:txBody>
      </p:sp>
      <p:sp>
        <p:nvSpPr>
          <p:cNvPr id="225" name="Rectangle 224">
            <a:extLst>
              <a:ext uri="{FF2B5EF4-FFF2-40B4-BE49-F238E27FC236}">
                <a16:creationId xmlns:a16="http://schemas.microsoft.com/office/drawing/2014/main" id="{4E904A13-FC5A-4F41-8D7D-6F2273B0F98E}"/>
              </a:ext>
            </a:extLst>
          </p:cNvPr>
          <p:cNvSpPr/>
          <p:nvPr/>
        </p:nvSpPr>
        <p:spPr bwMode="auto">
          <a:xfrm>
            <a:off x="6620021" y="1385497"/>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web:2</a:t>
            </a:r>
          </a:p>
        </p:txBody>
      </p:sp>
      <p:sp>
        <p:nvSpPr>
          <p:cNvPr id="202" name="Rectangle 201">
            <a:extLst>
              <a:ext uri="{FF2B5EF4-FFF2-40B4-BE49-F238E27FC236}">
                <a16:creationId xmlns:a16="http://schemas.microsoft.com/office/drawing/2014/main" id="{90396012-27B4-466E-A6A6-6BDAD83DCACA}"/>
              </a:ext>
            </a:extLst>
          </p:cNvPr>
          <p:cNvSpPr/>
          <p:nvPr/>
        </p:nvSpPr>
        <p:spPr bwMode="auto">
          <a:xfrm>
            <a:off x="3208440" y="1463500"/>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d5ab1fa </a:t>
            </a:r>
          </a:p>
        </p:txBody>
      </p:sp>
      <p:pic>
        <p:nvPicPr>
          <p:cNvPr id="201" name="Picture 200">
            <a:extLst>
              <a:ext uri="{FF2B5EF4-FFF2-40B4-BE49-F238E27FC236}">
                <a16:creationId xmlns:a16="http://schemas.microsoft.com/office/drawing/2014/main" id="{02115315-11BB-4F6F-BDFF-938858C57ED2}"/>
              </a:ext>
            </a:extLst>
          </p:cNvPr>
          <p:cNvPicPr>
            <a:picLocks noChangeAspect="1"/>
          </p:cNvPicPr>
          <p:nvPr/>
        </p:nvPicPr>
        <p:blipFill>
          <a:blip r:embed="rId4"/>
          <a:stretch>
            <a:fillRect/>
          </a:stretch>
        </p:blipFill>
        <p:spPr>
          <a:xfrm>
            <a:off x="3218379" y="1467218"/>
            <a:ext cx="114226" cy="114226"/>
          </a:xfrm>
          <a:prstGeom prst="rect">
            <a:avLst/>
          </a:prstGeom>
        </p:spPr>
      </p:pic>
      <p:sp>
        <p:nvSpPr>
          <p:cNvPr id="346" name="Rectangle 345">
            <a:extLst>
              <a:ext uri="{FF2B5EF4-FFF2-40B4-BE49-F238E27FC236}">
                <a16:creationId xmlns:a16="http://schemas.microsoft.com/office/drawing/2014/main" id="{5C823052-99FB-4F4B-B52B-64BEA411B8F8}"/>
              </a:ext>
            </a:extLst>
          </p:cNvPr>
          <p:cNvSpPr/>
          <p:nvPr/>
        </p:nvSpPr>
        <p:spPr bwMode="auto">
          <a:xfrm>
            <a:off x="4958874" y="1384605"/>
            <a:ext cx="42645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sp>
        <p:nvSpPr>
          <p:cNvPr id="262" name="Rectangle 261">
            <a:extLst>
              <a:ext uri="{FF2B5EF4-FFF2-40B4-BE49-F238E27FC236}">
                <a16:creationId xmlns:a16="http://schemas.microsoft.com/office/drawing/2014/main" id="{273AB10F-0238-4D10-AED0-84D7313457C8}"/>
              </a:ext>
            </a:extLst>
          </p:cNvPr>
          <p:cNvSpPr/>
          <p:nvPr/>
        </p:nvSpPr>
        <p:spPr bwMode="auto">
          <a:xfrm>
            <a:off x="6991154" y="7468246"/>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DD8F79BF-E9D1-492C-AFD8-52BF7A2BA7B3}"/>
              </a:ext>
            </a:extLst>
          </p:cNvPr>
          <p:cNvSpPr/>
          <p:nvPr/>
        </p:nvSpPr>
        <p:spPr bwMode="auto">
          <a:xfrm>
            <a:off x="328956" y="1762670"/>
            <a:ext cx="763277"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sp>
        <p:nvSpPr>
          <p:cNvPr id="288" name="Rectangle 287">
            <a:extLst>
              <a:ext uri="{FF2B5EF4-FFF2-40B4-BE49-F238E27FC236}">
                <a16:creationId xmlns:a16="http://schemas.microsoft.com/office/drawing/2014/main" id="{8B3416C2-8026-4FBF-BFAA-6277691A4FAF}"/>
              </a:ext>
            </a:extLst>
          </p:cNvPr>
          <p:cNvSpPr/>
          <p:nvPr/>
        </p:nvSpPr>
        <p:spPr bwMode="auto">
          <a:xfrm>
            <a:off x="3072717" y="1008283"/>
            <a:ext cx="759264" cy="1248680"/>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i="1">
                <a:solidFill>
                  <a:sysClr val="windowText" lastClr="000000"/>
                </a:solidFill>
                <a:ea typeface="Segoe UI" pitchFamily="34" charset="0"/>
                <a:cs typeface="Segoe UI" pitchFamily="34" charset="0"/>
              </a:rPr>
              <a:t>Web-Build</a:t>
            </a:r>
          </a:p>
        </p:txBody>
      </p:sp>
      <p:sp>
        <p:nvSpPr>
          <p:cNvPr id="355" name="Rectangle 354">
            <a:extLst>
              <a:ext uri="{FF2B5EF4-FFF2-40B4-BE49-F238E27FC236}">
                <a16:creationId xmlns:a16="http://schemas.microsoft.com/office/drawing/2014/main" id="{18155DE2-E9CE-40C4-A3EB-4DC0229FF505}"/>
              </a:ext>
            </a:extLst>
          </p:cNvPr>
          <p:cNvSpPr/>
          <p:nvPr/>
        </p:nvSpPr>
        <p:spPr bwMode="auto">
          <a:xfrm>
            <a:off x="3203829" y="146182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612">
                <a:solidFill>
                  <a:sysClr val="windowText" lastClr="000000"/>
                </a:solidFill>
                <a:ea typeface="Segoe UI" pitchFamily="34" charset="0"/>
                <a:cs typeface="Segoe UI" pitchFamily="34" charset="0"/>
              </a:rPr>
              <a:t>ef26q5c   </a:t>
            </a:r>
          </a:p>
        </p:txBody>
      </p:sp>
      <p:grpSp>
        <p:nvGrpSpPr>
          <p:cNvPr id="363" name="Group 362">
            <a:extLst>
              <a:ext uri="{FF2B5EF4-FFF2-40B4-BE49-F238E27FC236}">
                <a16:creationId xmlns:a16="http://schemas.microsoft.com/office/drawing/2014/main" id="{2A61036E-E665-4119-9F87-E4925722F75F}"/>
              </a:ext>
            </a:extLst>
          </p:cNvPr>
          <p:cNvGrpSpPr/>
          <p:nvPr/>
        </p:nvGrpSpPr>
        <p:grpSpPr>
          <a:xfrm>
            <a:off x="1229897" y="1762670"/>
            <a:ext cx="1563575" cy="224365"/>
            <a:chOff x="1537621" y="893458"/>
            <a:chExt cx="1533056" cy="219986"/>
          </a:xfrm>
        </p:grpSpPr>
        <p:sp>
          <p:nvSpPr>
            <p:cNvPr id="377" name="Rectangle 376">
              <a:extLst>
                <a:ext uri="{FF2B5EF4-FFF2-40B4-BE49-F238E27FC236}">
                  <a16:creationId xmlns:a16="http://schemas.microsoft.com/office/drawing/2014/main" id="{ACFE8D20-7AC1-4C8D-A614-34B58E481278}"/>
                </a:ext>
              </a:extLst>
            </p:cNvPr>
            <p:cNvSpPr/>
            <p:nvPr/>
          </p:nvSpPr>
          <p:spPr bwMode="auto">
            <a:xfrm>
              <a:off x="1537621" y="896333"/>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highlight>
                    <a:srgbClr val="FFFF00"/>
                  </a:highlight>
                  <a:ea typeface="Segoe UI" pitchFamily="34" charset="0"/>
                  <a:cs typeface="Segoe UI" pitchFamily="34" charset="0"/>
                </a:rPr>
                <a:t>fx:2</a:t>
              </a:r>
            </a:p>
          </p:txBody>
        </p:sp>
        <p:sp>
          <p:nvSpPr>
            <p:cNvPr id="381" name="Rectangle 380">
              <a:extLst>
                <a:ext uri="{FF2B5EF4-FFF2-40B4-BE49-F238E27FC236}">
                  <a16:creationId xmlns:a16="http://schemas.microsoft.com/office/drawing/2014/main" id="{C9DE7822-1C86-4D8C-BA87-4AD7F759A4E5}"/>
                </a:ext>
              </a:extLst>
            </p:cNvPr>
            <p:cNvSpPr/>
            <p:nvPr/>
          </p:nvSpPr>
          <p:spPr bwMode="auto">
            <a:xfrm>
              <a:off x="2322298" y="893458"/>
              <a:ext cx="748379" cy="217111"/>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ef26q5c  </a:t>
              </a:r>
            </a:p>
          </p:txBody>
        </p:sp>
      </p:grpSp>
      <p:sp>
        <p:nvSpPr>
          <p:cNvPr id="389" name="Rectangle 388">
            <a:extLst>
              <a:ext uri="{FF2B5EF4-FFF2-40B4-BE49-F238E27FC236}">
                <a16:creationId xmlns:a16="http://schemas.microsoft.com/office/drawing/2014/main" id="{071E3B96-8482-4246-B4A4-1F9DDB36B047}"/>
              </a:ext>
            </a:extLst>
          </p:cNvPr>
          <p:cNvSpPr/>
          <p:nvPr/>
        </p:nvSpPr>
        <p:spPr bwMode="auto">
          <a:xfrm>
            <a:off x="4151035"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071">
              <a:solidFill>
                <a:sysClr val="windowText" lastClr="000000"/>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7B533-3F1B-43C8-8AF4-5652021342E9}"/>
              </a:ext>
            </a:extLst>
          </p:cNvPr>
          <p:cNvSpPr/>
          <p:nvPr/>
        </p:nvSpPr>
        <p:spPr bwMode="auto">
          <a:xfrm>
            <a:off x="5789702"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18" dirty="0" err="1">
                <a:solidFill>
                  <a:sysClr val="windowText" lastClr="000000"/>
                </a:solidFill>
                <a:ea typeface="Segoe UI" pitchFamily="34" charset="0"/>
                <a:cs typeface="Segoe UI" pitchFamily="34" charset="0"/>
              </a:rPr>
              <a:t>web:sha@qe</a:t>
            </a:r>
            <a:endParaRPr lang="en-US" sz="918" dirty="0">
              <a:solidFill>
                <a:sysClr val="windowText" lastClr="000000"/>
              </a:solidFill>
              <a:ea typeface="Segoe UI" pitchFamily="34" charset="0"/>
              <a:cs typeface="Segoe UI" pitchFamily="34" charset="0"/>
            </a:endParaRPr>
          </a:p>
        </p:txBody>
      </p:sp>
      <p:cxnSp>
        <p:nvCxnSpPr>
          <p:cNvPr id="417" name="Straight Arrow Connector 416">
            <a:extLst>
              <a:ext uri="{FF2B5EF4-FFF2-40B4-BE49-F238E27FC236}">
                <a16:creationId xmlns:a16="http://schemas.microsoft.com/office/drawing/2014/main" id="{F459F9CF-DBF6-4FD1-9D96-F29BC3C71B0E}"/>
              </a:ext>
            </a:extLst>
          </p:cNvPr>
          <p:cNvCxnSpPr>
            <a:cxnSpLocks/>
            <a:stCxn id="433" idx="3"/>
            <a:endCxn id="392" idx="1"/>
          </p:cNvCxnSpPr>
          <p:nvPr/>
        </p:nvCxnSpPr>
        <p:spPr>
          <a:xfrm>
            <a:off x="5534250" y="1872942"/>
            <a:ext cx="255452" cy="4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EB64B391-CFFB-4FC0-9A93-589ED309C8FC}"/>
              </a:ext>
            </a:extLst>
          </p:cNvPr>
          <p:cNvCxnSpPr>
            <a:cxnSpLocks/>
            <a:stCxn id="447" idx="3"/>
            <a:endCxn id="429" idx="1"/>
          </p:cNvCxnSpPr>
          <p:nvPr/>
        </p:nvCxnSpPr>
        <p:spPr>
          <a:xfrm>
            <a:off x="7377843" y="1873387"/>
            <a:ext cx="1591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7CDE51EE-19CB-4FA2-82F1-FE559B6B9E84}"/>
              </a:ext>
            </a:extLst>
          </p:cNvPr>
          <p:cNvGrpSpPr/>
          <p:nvPr/>
        </p:nvGrpSpPr>
        <p:grpSpPr>
          <a:xfrm>
            <a:off x="7892642" y="2103166"/>
            <a:ext cx="528559" cy="152253"/>
            <a:chOff x="4915038" y="3602196"/>
            <a:chExt cx="920461" cy="265141"/>
          </a:xfrm>
        </p:grpSpPr>
        <p:sp>
          <p:nvSpPr>
            <p:cNvPr id="421" name="Rectangle 420">
              <a:extLst>
                <a:ext uri="{FF2B5EF4-FFF2-40B4-BE49-F238E27FC236}">
                  <a16:creationId xmlns:a16="http://schemas.microsoft.com/office/drawing/2014/main" id="{004A45D7-79D1-4E4B-99DC-3E00EC49FE64}"/>
                </a:ext>
              </a:extLst>
            </p:cNvPr>
            <p:cNvSpPr/>
            <p:nvPr/>
          </p:nvSpPr>
          <p:spPr>
            <a:xfrm rot="18986968">
              <a:off x="4915038" y="366220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22" name="Rectangle 421">
              <a:extLst>
                <a:ext uri="{FF2B5EF4-FFF2-40B4-BE49-F238E27FC236}">
                  <a16:creationId xmlns:a16="http://schemas.microsoft.com/office/drawing/2014/main" id="{866D7DCF-1A7D-481D-A49F-C66BCFF58EBD}"/>
                </a:ext>
              </a:extLst>
            </p:cNvPr>
            <p:cNvSpPr/>
            <p:nvPr/>
          </p:nvSpPr>
          <p:spPr>
            <a:xfrm rot="2860317">
              <a:off x="5638726" y="3670564"/>
              <a:ext cx="265141" cy="12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424" name="Picture 423">
            <a:extLst>
              <a:ext uri="{FF2B5EF4-FFF2-40B4-BE49-F238E27FC236}">
                <a16:creationId xmlns:a16="http://schemas.microsoft.com/office/drawing/2014/main" id="{30D1D972-DC19-4796-A7FE-ED636F00A73E}"/>
              </a:ext>
            </a:extLst>
          </p:cNvPr>
          <p:cNvPicPr>
            <a:picLocks noChangeAspect="1"/>
          </p:cNvPicPr>
          <p:nvPr/>
        </p:nvPicPr>
        <p:blipFill>
          <a:blip r:embed="rId4"/>
          <a:stretch>
            <a:fillRect/>
          </a:stretch>
        </p:blipFill>
        <p:spPr>
          <a:xfrm>
            <a:off x="4522793" y="1769681"/>
            <a:ext cx="206522" cy="206522"/>
          </a:xfrm>
          <a:prstGeom prst="rect">
            <a:avLst/>
          </a:prstGeom>
        </p:spPr>
      </p:pic>
      <p:sp>
        <p:nvSpPr>
          <p:cNvPr id="426" name="Rectangle 425">
            <a:extLst>
              <a:ext uri="{FF2B5EF4-FFF2-40B4-BE49-F238E27FC236}">
                <a16:creationId xmlns:a16="http://schemas.microsoft.com/office/drawing/2014/main" id="{28BFC110-9C28-4A1A-8086-9C9337F94616}"/>
              </a:ext>
            </a:extLst>
          </p:cNvPr>
          <p:cNvSpPr/>
          <p:nvPr/>
        </p:nvSpPr>
        <p:spPr bwMode="auto">
          <a:xfrm>
            <a:off x="9947239"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deploy</a:t>
            </a:r>
          </a:p>
        </p:txBody>
      </p:sp>
      <p:pic>
        <p:nvPicPr>
          <p:cNvPr id="428" name="Picture 427">
            <a:extLst>
              <a:ext uri="{FF2B5EF4-FFF2-40B4-BE49-F238E27FC236}">
                <a16:creationId xmlns:a16="http://schemas.microsoft.com/office/drawing/2014/main" id="{93F8D4C2-125C-4263-8F42-50754790B472}"/>
              </a:ext>
            </a:extLst>
          </p:cNvPr>
          <p:cNvPicPr>
            <a:picLocks noChangeAspect="1"/>
          </p:cNvPicPr>
          <p:nvPr/>
        </p:nvPicPr>
        <p:blipFill>
          <a:blip r:embed="rId4"/>
          <a:stretch>
            <a:fillRect/>
          </a:stretch>
        </p:blipFill>
        <p:spPr>
          <a:xfrm>
            <a:off x="4522793" y="1769650"/>
            <a:ext cx="208529" cy="208529"/>
          </a:xfrm>
          <a:prstGeom prst="rect">
            <a:avLst/>
          </a:prstGeom>
        </p:spPr>
      </p:pic>
      <p:sp>
        <p:nvSpPr>
          <p:cNvPr id="429" name="Rectangle 428">
            <a:extLst>
              <a:ext uri="{FF2B5EF4-FFF2-40B4-BE49-F238E27FC236}">
                <a16:creationId xmlns:a16="http://schemas.microsoft.com/office/drawing/2014/main" id="{04241F15-23B8-4696-91D6-F07F8C7EACAD}"/>
              </a:ext>
            </a:extLst>
          </p:cNvPr>
          <p:cNvSpPr/>
          <p:nvPr/>
        </p:nvSpPr>
        <p:spPr bwMode="auto">
          <a:xfrm>
            <a:off x="8969515"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20">
                <a:solidFill>
                  <a:sysClr val="windowText" lastClr="000000"/>
                </a:solidFill>
                <a:ea typeface="Segoe UI" pitchFamily="34" charset="0"/>
                <a:cs typeface="Segoe UI" pitchFamily="34" charset="0"/>
              </a:rPr>
              <a:t>deploy/test</a:t>
            </a:r>
          </a:p>
        </p:txBody>
      </p:sp>
      <p:cxnSp>
        <p:nvCxnSpPr>
          <p:cNvPr id="430" name="Straight Arrow Connector 429">
            <a:extLst>
              <a:ext uri="{FF2B5EF4-FFF2-40B4-BE49-F238E27FC236}">
                <a16:creationId xmlns:a16="http://schemas.microsoft.com/office/drawing/2014/main" id="{CCF3C448-EC9F-4D95-A466-5B7083259FCB}"/>
              </a:ext>
            </a:extLst>
          </p:cNvPr>
          <p:cNvCxnSpPr>
            <a:cxnSpLocks/>
            <a:stCxn id="429" idx="3"/>
            <a:endCxn id="512" idx="1"/>
          </p:cNvCxnSpPr>
          <p:nvPr/>
        </p:nvCxnSpPr>
        <p:spPr>
          <a:xfrm>
            <a:off x="9728779" y="1873387"/>
            <a:ext cx="1723751" cy="47263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60EE3B7-B394-4AC6-BB32-965B52378F22}"/>
              </a:ext>
            </a:extLst>
          </p:cNvPr>
          <p:cNvCxnSpPr>
            <a:cxnSpLocks/>
            <a:stCxn id="429" idx="3"/>
            <a:endCxn id="426" idx="1"/>
          </p:cNvCxnSpPr>
          <p:nvPr/>
        </p:nvCxnSpPr>
        <p:spPr>
          <a:xfrm>
            <a:off x="9728779" y="1873387"/>
            <a:ext cx="2184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191">
            <a:extLst>
              <a:ext uri="{FF2B5EF4-FFF2-40B4-BE49-F238E27FC236}">
                <a16:creationId xmlns:a16="http://schemas.microsoft.com/office/drawing/2014/main" id="{C83C37C5-AAED-44FA-849C-0631E23E3F13}"/>
              </a:ext>
            </a:extLst>
          </p:cNvPr>
          <p:cNvCxnSpPr>
            <a:cxnSpLocks/>
            <a:stCxn id="426" idx="3"/>
            <a:endCxn id="514" idx="1"/>
          </p:cNvCxnSpPr>
          <p:nvPr/>
        </p:nvCxnSpPr>
        <p:spPr>
          <a:xfrm>
            <a:off x="10706503" y="1873387"/>
            <a:ext cx="746438" cy="1657207"/>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34" name="Picture 433">
            <a:extLst>
              <a:ext uri="{FF2B5EF4-FFF2-40B4-BE49-F238E27FC236}">
                <a16:creationId xmlns:a16="http://schemas.microsoft.com/office/drawing/2014/main" id="{739271E6-30D7-4D45-B9A1-55351F673BDC}"/>
              </a:ext>
            </a:extLst>
          </p:cNvPr>
          <p:cNvPicPr>
            <a:picLocks noChangeAspect="1"/>
          </p:cNvPicPr>
          <p:nvPr/>
        </p:nvPicPr>
        <p:blipFill>
          <a:blip r:embed="rId4"/>
          <a:stretch>
            <a:fillRect/>
          </a:stretch>
        </p:blipFill>
        <p:spPr>
          <a:xfrm>
            <a:off x="4163864" y="1780774"/>
            <a:ext cx="114226" cy="114226"/>
          </a:xfrm>
          <a:prstGeom prst="rect">
            <a:avLst/>
          </a:prstGeom>
        </p:spPr>
      </p:pic>
      <p:sp>
        <p:nvSpPr>
          <p:cNvPr id="435" name="Rectangle 434">
            <a:extLst>
              <a:ext uri="{FF2B5EF4-FFF2-40B4-BE49-F238E27FC236}">
                <a16:creationId xmlns:a16="http://schemas.microsoft.com/office/drawing/2014/main" id="{F76336D0-C230-4768-9D75-40F6BC18D74C}"/>
              </a:ext>
            </a:extLst>
          </p:cNvPr>
          <p:cNvSpPr/>
          <p:nvPr/>
        </p:nvSpPr>
        <p:spPr>
          <a:xfrm>
            <a:off x="314757" y="2430217"/>
            <a:ext cx="3447355" cy="862712"/>
          </a:xfrm>
          <a:prstGeom prst="rect">
            <a:avLst/>
          </a:prstGeom>
          <a:solidFill>
            <a:schemeClr val="tx1"/>
          </a:solidFill>
        </p:spPr>
        <p:txBody>
          <a:bodyPr wrap="square">
            <a:spAutoFit/>
          </a:bodyPr>
          <a:lstStyle/>
          <a:p>
            <a:r>
              <a:rPr lang="en-US" sz="1224">
                <a:solidFill>
                  <a:srgbClr val="569CD6"/>
                </a:solidFill>
                <a:latin typeface="Consolas" panose="020B0609020204030204" pitchFamily="49" charset="0"/>
              </a:rPr>
              <a:t>FROM</a:t>
            </a:r>
            <a:r>
              <a:rPr lang="en-US" sz="1224">
                <a:solidFill>
                  <a:srgbClr val="D4D4D4"/>
                </a:solidFill>
                <a:latin typeface="Consolas" panose="020B0609020204030204" pitchFamily="49" charset="0"/>
              </a:rPr>
              <a:t> jenga.azurecr.io/</a:t>
            </a:r>
            <a:r>
              <a:rPr lang="en-US" sz="1224" err="1">
                <a:solidFill>
                  <a:srgbClr val="D4D4D4"/>
                </a:solidFill>
                <a:latin typeface="Consolas" panose="020B0609020204030204" pitchFamily="49" charset="0"/>
              </a:rPr>
              <a:t>baseimages</a:t>
            </a:r>
            <a:r>
              <a:rPr lang="en-US" sz="1224">
                <a:solidFill>
                  <a:srgbClr val="D4D4D4"/>
                </a:solidFill>
                <a:latin typeface="Consolas" panose="020B0609020204030204" pitchFamily="49" charset="0"/>
              </a:rPr>
              <a:t>/</a:t>
            </a:r>
            <a:r>
              <a:rPr lang="en-US" sz="1224">
                <a:highlight>
                  <a:srgbClr val="FFFF00"/>
                </a:highlight>
                <a:latin typeface="Consolas" panose="020B0609020204030204" pitchFamily="49" charset="0"/>
              </a:rPr>
              <a:t>fx:2</a:t>
            </a:r>
          </a:p>
          <a:p>
            <a:r>
              <a:rPr lang="en-US" sz="1224">
                <a:solidFill>
                  <a:srgbClr val="569CD6"/>
                </a:solidFill>
                <a:latin typeface="Consolas" panose="020B0609020204030204" pitchFamily="49" charset="0"/>
              </a:rPr>
              <a:t>COPY</a:t>
            </a:r>
            <a:r>
              <a:rPr lang="en-US" sz="1224">
                <a:solidFill>
                  <a:srgbClr val="D4D4D4"/>
                </a:solidFill>
                <a:latin typeface="Consolas" panose="020B0609020204030204" pitchFamily="49" charset="0"/>
              </a:rPr>
              <a:t> . /output</a:t>
            </a:r>
          </a:p>
          <a:p>
            <a:r>
              <a:rPr lang="en-US" sz="1224">
                <a:solidFill>
                  <a:srgbClr val="569CD6"/>
                </a:solidFill>
                <a:latin typeface="Consolas" panose="020B0609020204030204" pitchFamily="49" charset="0"/>
              </a:rPr>
              <a:t>EXPOSE</a:t>
            </a:r>
            <a:r>
              <a:rPr lang="en-US" sz="1224">
                <a:solidFill>
                  <a:srgbClr val="D4D4D4"/>
                </a:solidFill>
                <a:latin typeface="Consolas" panose="020B0609020204030204" pitchFamily="49" charset="0"/>
              </a:rPr>
              <a:t> 80</a:t>
            </a:r>
          </a:p>
          <a:p>
            <a:r>
              <a:rPr lang="en-US" sz="1224">
                <a:solidFill>
                  <a:srgbClr val="569CD6"/>
                </a:solidFill>
                <a:latin typeface="Consolas" panose="020B0609020204030204" pitchFamily="49" charset="0"/>
              </a:rPr>
              <a:t>ENTRYPOINT</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a:t>
            </a:r>
            <a:r>
              <a:rPr lang="en-US" sz="1224" err="1">
                <a:solidFill>
                  <a:srgbClr val="CE9178"/>
                </a:solidFill>
                <a:latin typeface="Consolas" panose="020B0609020204030204" pitchFamily="49" charset="0"/>
              </a:rPr>
              <a:t>entryPoint</a:t>
            </a:r>
            <a:r>
              <a:rPr lang="en-US" sz="1224">
                <a:solidFill>
                  <a:srgbClr val="CE9178"/>
                </a:solidFill>
                <a:latin typeface="Consolas" panose="020B0609020204030204" pitchFamily="49" charset="0"/>
              </a:rPr>
              <a:t>"</a:t>
            </a:r>
            <a:r>
              <a:rPr lang="en-US" sz="1224">
                <a:solidFill>
                  <a:srgbClr val="D4D4D4"/>
                </a:solidFill>
                <a:latin typeface="Consolas" panose="020B0609020204030204" pitchFamily="49" charset="0"/>
              </a:rPr>
              <a:t>]</a:t>
            </a:r>
          </a:p>
        </p:txBody>
      </p:sp>
      <p:sp>
        <p:nvSpPr>
          <p:cNvPr id="436" name="Speech Bubble: Rectangle with Corners Rounded 435">
            <a:extLst>
              <a:ext uri="{FF2B5EF4-FFF2-40B4-BE49-F238E27FC236}">
                <a16:creationId xmlns:a16="http://schemas.microsoft.com/office/drawing/2014/main" id="{5B33DB06-7C2F-4380-82C1-12408D09892E}"/>
              </a:ext>
            </a:extLst>
          </p:cNvPr>
          <p:cNvSpPr/>
          <p:nvPr/>
        </p:nvSpPr>
        <p:spPr>
          <a:xfrm>
            <a:off x="912840" y="3437229"/>
            <a:ext cx="5133745" cy="649861"/>
          </a:xfrm>
          <a:prstGeom prst="wedgeRoundRectCallout">
            <a:avLst>
              <a:gd name="adj1" fmla="val 31341"/>
              <a:gd name="adj2" fmla="val -2742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If docker build succeeds (including any unit tests),</a:t>
            </a:r>
          </a:p>
          <a:p>
            <a:pPr algn="ctr"/>
            <a:r>
              <a:rPr lang="en-US" sz="1632"/>
              <a:t>Save the context &amp; base image dependencies</a:t>
            </a:r>
          </a:p>
        </p:txBody>
      </p:sp>
      <p:sp>
        <p:nvSpPr>
          <p:cNvPr id="440" name="Rectangle 439">
            <a:extLst>
              <a:ext uri="{FF2B5EF4-FFF2-40B4-BE49-F238E27FC236}">
                <a16:creationId xmlns:a16="http://schemas.microsoft.com/office/drawing/2014/main" id="{E6A62630-63AD-4BB6-87A1-BAF94EC99C97}"/>
              </a:ext>
            </a:extLst>
          </p:cNvPr>
          <p:cNvSpPr/>
          <p:nvPr/>
        </p:nvSpPr>
        <p:spPr bwMode="auto">
          <a:xfrm>
            <a:off x="3880885" y="1762670"/>
            <a:ext cx="22192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3</a:t>
            </a:r>
          </a:p>
        </p:txBody>
      </p:sp>
      <p:cxnSp>
        <p:nvCxnSpPr>
          <p:cNvPr id="441" name="Straight Arrow Connector 440">
            <a:extLst>
              <a:ext uri="{FF2B5EF4-FFF2-40B4-BE49-F238E27FC236}">
                <a16:creationId xmlns:a16="http://schemas.microsoft.com/office/drawing/2014/main" id="{2205E68A-89E2-4FA2-974B-AB46462C04E9}"/>
              </a:ext>
            </a:extLst>
          </p:cNvPr>
          <p:cNvCxnSpPr>
            <a:cxnSpLocks/>
            <a:stCxn id="381" idx="3"/>
          </p:cNvCxnSpPr>
          <p:nvPr/>
        </p:nvCxnSpPr>
        <p:spPr>
          <a:xfrm>
            <a:off x="2793472" y="1873387"/>
            <a:ext cx="28626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a:extLst>
              <a:ext uri="{FF2B5EF4-FFF2-40B4-BE49-F238E27FC236}">
                <a16:creationId xmlns:a16="http://schemas.microsoft.com/office/drawing/2014/main" id="{6BA0901C-4C4F-43D4-98A4-F65BD099C4E4}"/>
              </a:ext>
            </a:extLst>
          </p:cNvPr>
          <p:cNvSpPr/>
          <p:nvPr/>
        </p:nvSpPr>
        <p:spPr bwMode="auto">
          <a:xfrm>
            <a:off x="3205271" y="1948232"/>
            <a:ext cx="470809" cy="244570"/>
          </a:xfrm>
          <a:prstGeom prst="rect">
            <a:avLst/>
          </a:prstGeom>
          <a:solidFill>
            <a:srgbClr val="E7E7E9"/>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fx:1</a:t>
            </a:r>
            <a:r>
              <a:rPr lang="en-US" sz="1071" baseline="30000">
                <a:solidFill>
                  <a:sysClr val="windowText" lastClr="000000"/>
                </a:solidFill>
                <a:ea typeface="Segoe UI" pitchFamily="34" charset="0"/>
                <a:cs typeface="Segoe UI" pitchFamily="34" charset="0"/>
              </a:rPr>
              <a:t>(b)</a:t>
            </a:r>
          </a:p>
        </p:txBody>
      </p:sp>
      <p:sp>
        <p:nvSpPr>
          <p:cNvPr id="443" name="TextBox 442">
            <a:extLst>
              <a:ext uri="{FF2B5EF4-FFF2-40B4-BE49-F238E27FC236}">
                <a16:creationId xmlns:a16="http://schemas.microsoft.com/office/drawing/2014/main" id="{07039FBD-77FD-460F-B14F-E81B786A624B}"/>
              </a:ext>
            </a:extLst>
          </p:cNvPr>
          <p:cNvSpPr txBox="1"/>
          <p:nvPr/>
        </p:nvSpPr>
        <p:spPr>
          <a:xfrm>
            <a:off x="3142681" y="1844261"/>
            <a:ext cx="629730" cy="112090"/>
          </a:xfrm>
          <a:prstGeom prst="rect">
            <a:avLst/>
          </a:prstGeom>
          <a:noFill/>
        </p:spPr>
        <p:txBody>
          <a:bodyPr wrap="square" lIns="0" tIns="0" rIns="0" bIns="0" rtlCol="0">
            <a:spAutoFit/>
          </a:bodyPr>
          <a:lstStyle/>
          <a:p>
            <a:r>
              <a:rPr lang="en-US" sz="714" dirty="0"/>
              <a:t>Dependencies</a:t>
            </a:r>
          </a:p>
        </p:txBody>
      </p:sp>
      <p:sp>
        <p:nvSpPr>
          <p:cNvPr id="502" name="Rectangle 501">
            <a:extLst>
              <a:ext uri="{FF2B5EF4-FFF2-40B4-BE49-F238E27FC236}">
                <a16:creationId xmlns:a16="http://schemas.microsoft.com/office/drawing/2014/main" id="{4E29CA7A-FCE9-40BB-B2B5-DBA4327106EB}"/>
              </a:ext>
            </a:extLst>
          </p:cNvPr>
          <p:cNvSpPr/>
          <p:nvPr/>
        </p:nvSpPr>
        <p:spPr bwMode="auto">
          <a:xfrm>
            <a:off x="4961175" y="1762225"/>
            <a:ext cx="436958"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a:solidFill>
                  <a:sysClr val="windowText" lastClr="000000"/>
                </a:solidFill>
                <a:ea typeface="Segoe UI" pitchFamily="34" charset="0"/>
                <a:cs typeface="Segoe UI" pitchFamily="34" charset="0"/>
              </a:rPr>
              <a:t>fx:2</a:t>
            </a:r>
            <a:r>
              <a:rPr lang="en-US" sz="1071" baseline="30000">
                <a:solidFill>
                  <a:sysClr val="windowText" lastClr="000000"/>
                </a:solidFill>
                <a:ea typeface="Segoe UI" pitchFamily="34" charset="0"/>
                <a:cs typeface="Segoe UI" pitchFamily="34" charset="0"/>
              </a:rPr>
              <a:t>(d)</a:t>
            </a:r>
          </a:p>
        </p:txBody>
      </p:sp>
      <p:grpSp>
        <p:nvGrpSpPr>
          <p:cNvPr id="511" name="Group 510">
            <a:extLst>
              <a:ext uri="{FF2B5EF4-FFF2-40B4-BE49-F238E27FC236}">
                <a16:creationId xmlns:a16="http://schemas.microsoft.com/office/drawing/2014/main" id="{D7D70ADE-C0AC-426F-A716-0A62FA156D2F}"/>
              </a:ext>
            </a:extLst>
          </p:cNvPr>
          <p:cNvGrpSpPr/>
          <p:nvPr/>
        </p:nvGrpSpPr>
        <p:grpSpPr>
          <a:xfrm>
            <a:off x="11224211" y="2098260"/>
            <a:ext cx="1109621" cy="654297"/>
            <a:chOff x="2361586" y="6252336"/>
            <a:chExt cx="1087962" cy="641526"/>
          </a:xfrm>
        </p:grpSpPr>
        <p:pic>
          <p:nvPicPr>
            <p:cNvPr id="512" name="Picture 511">
              <a:extLst>
                <a:ext uri="{FF2B5EF4-FFF2-40B4-BE49-F238E27FC236}">
                  <a16:creationId xmlns:a16="http://schemas.microsoft.com/office/drawing/2014/main" id="{6AA7277C-569D-423E-8C2B-0BA5FE40CC83}"/>
                </a:ext>
              </a:extLst>
            </p:cNvPr>
            <p:cNvPicPr>
              <a:picLocks noChangeAspect="1"/>
            </p:cNvPicPr>
            <p:nvPr/>
          </p:nvPicPr>
          <p:blipFill>
            <a:blip r:embed="rId18"/>
            <a:stretch>
              <a:fillRect/>
            </a:stretch>
          </p:blipFill>
          <p:spPr>
            <a:xfrm>
              <a:off x="2585448" y="6252336"/>
              <a:ext cx="637765" cy="485838"/>
            </a:xfrm>
            <a:prstGeom prst="rect">
              <a:avLst/>
            </a:prstGeom>
          </p:spPr>
        </p:pic>
        <p:sp>
          <p:nvSpPr>
            <p:cNvPr id="513" name="TextBox 512">
              <a:extLst>
                <a:ext uri="{FF2B5EF4-FFF2-40B4-BE49-F238E27FC236}">
                  <a16:creationId xmlns:a16="http://schemas.microsoft.com/office/drawing/2014/main" id="{CC82F766-F8A6-4943-BC77-67D565AD72E5}"/>
                </a:ext>
              </a:extLst>
            </p:cNvPr>
            <p:cNvSpPr txBox="1"/>
            <p:nvPr/>
          </p:nvSpPr>
          <p:spPr>
            <a:xfrm>
              <a:off x="2361586" y="6641759"/>
              <a:ext cx="1087962" cy="252103"/>
            </a:xfrm>
            <a:prstGeom prst="rect">
              <a:avLst/>
            </a:prstGeom>
            <a:noFill/>
          </p:spPr>
          <p:txBody>
            <a:bodyPr wrap="square" rtlCol="0">
              <a:spAutoFit/>
            </a:bodyPr>
            <a:lstStyle/>
            <a:p>
              <a:pPr algn="ctr"/>
              <a:r>
                <a:rPr lang="en-US" sz="1071"/>
                <a:t>Integration Env</a:t>
              </a:r>
            </a:p>
          </p:txBody>
        </p:sp>
      </p:grpSp>
      <p:pic>
        <p:nvPicPr>
          <p:cNvPr id="514" name="Picture 513">
            <a:extLst>
              <a:ext uri="{FF2B5EF4-FFF2-40B4-BE49-F238E27FC236}">
                <a16:creationId xmlns:a16="http://schemas.microsoft.com/office/drawing/2014/main" id="{660A6C1E-6551-4B0B-81A1-981EB2E050CB}"/>
              </a:ext>
            </a:extLst>
          </p:cNvPr>
          <p:cNvPicPr>
            <a:picLocks noChangeAspect="1"/>
          </p:cNvPicPr>
          <p:nvPr/>
        </p:nvPicPr>
        <p:blipFill>
          <a:blip r:embed="rId18"/>
          <a:stretch>
            <a:fillRect/>
          </a:stretch>
        </p:blipFill>
        <p:spPr>
          <a:xfrm>
            <a:off x="11452941" y="3282839"/>
            <a:ext cx="650461" cy="495510"/>
          </a:xfrm>
          <a:prstGeom prst="rect">
            <a:avLst/>
          </a:prstGeom>
        </p:spPr>
      </p:pic>
      <p:cxnSp>
        <p:nvCxnSpPr>
          <p:cNvPr id="515" name="Straight Connector 514">
            <a:extLst>
              <a:ext uri="{FF2B5EF4-FFF2-40B4-BE49-F238E27FC236}">
                <a16:creationId xmlns:a16="http://schemas.microsoft.com/office/drawing/2014/main" id="{18B6A0BF-E189-4B24-92A8-56D7D63FECE1}"/>
              </a:ext>
            </a:extLst>
          </p:cNvPr>
          <p:cNvCxnSpPr>
            <a:cxnSpLocks/>
          </p:cNvCxnSpPr>
          <p:nvPr/>
        </p:nvCxnSpPr>
        <p:spPr>
          <a:xfrm>
            <a:off x="11023198" y="2754411"/>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16" name="Straight Connector 515">
            <a:extLst>
              <a:ext uri="{FF2B5EF4-FFF2-40B4-BE49-F238E27FC236}">
                <a16:creationId xmlns:a16="http://schemas.microsoft.com/office/drawing/2014/main" id="{8743699F-B4CF-46B4-A74F-AA0328EC1CF7}"/>
              </a:ext>
            </a:extLst>
          </p:cNvPr>
          <p:cNvCxnSpPr>
            <a:cxnSpLocks/>
          </p:cNvCxnSpPr>
          <p:nvPr/>
        </p:nvCxnSpPr>
        <p:spPr>
          <a:xfrm>
            <a:off x="11020153" y="3936648"/>
            <a:ext cx="1414646"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17" name="TextBox 516">
            <a:extLst>
              <a:ext uri="{FF2B5EF4-FFF2-40B4-BE49-F238E27FC236}">
                <a16:creationId xmlns:a16="http://schemas.microsoft.com/office/drawing/2014/main" id="{744A9765-C7FD-40D0-8BED-CCB5D16F6B3E}"/>
              </a:ext>
            </a:extLst>
          </p:cNvPr>
          <p:cNvSpPr txBox="1"/>
          <p:nvPr/>
        </p:nvSpPr>
        <p:spPr>
          <a:xfrm>
            <a:off x="11221556" y="3680014"/>
            <a:ext cx="1109621" cy="262241"/>
          </a:xfrm>
          <a:prstGeom prst="rect">
            <a:avLst/>
          </a:prstGeom>
          <a:noFill/>
        </p:spPr>
        <p:txBody>
          <a:bodyPr wrap="square" rtlCol="0">
            <a:spAutoFit/>
          </a:bodyPr>
          <a:lstStyle/>
          <a:p>
            <a:pPr algn="ctr"/>
            <a:r>
              <a:rPr lang="en-US" sz="1071"/>
              <a:t>Staging Env</a:t>
            </a:r>
          </a:p>
        </p:txBody>
      </p:sp>
      <p:grpSp>
        <p:nvGrpSpPr>
          <p:cNvPr id="295" name="Group 294">
            <a:extLst>
              <a:ext uri="{FF2B5EF4-FFF2-40B4-BE49-F238E27FC236}">
                <a16:creationId xmlns:a16="http://schemas.microsoft.com/office/drawing/2014/main" id="{1FEE772A-0181-4333-85E3-8C7EB4C491D2}"/>
              </a:ext>
            </a:extLst>
          </p:cNvPr>
          <p:cNvGrpSpPr/>
          <p:nvPr/>
        </p:nvGrpSpPr>
        <p:grpSpPr>
          <a:xfrm>
            <a:off x="11403727" y="3042551"/>
            <a:ext cx="735391" cy="453060"/>
            <a:chOff x="3240661" y="1005909"/>
            <a:chExt cx="540854" cy="333210"/>
          </a:xfrm>
        </p:grpSpPr>
        <p:grpSp>
          <p:nvGrpSpPr>
            <p:cNvPr id="296" name="Group 295">
              <a:extLst>
                <a:ext uri="{FF2B5EF4-FFF2-40B4-BE49-F238E27FC236}">
                  <a16:creationId xmlns:a16="http://schemas.microsoft.com/office/drawing/2014/main" id="{940369D6-4352-42E8-B107-690E3F289010}"/>
                </a:ext>
              </a:extLst>
            </p:cNvPr>
            <p:cNvGrpSpPr/>
            <p:nvPr/>
          </p:nvGrpSpPr>
          <p:grpSpPr>
            <a:xfrm>
              <a:off x="3240661" y="1005909"/>
              <a:ext cx="540854" cy="333210"/>
              <a:chOff x="1926169" y="1632181"/>
              <a:chExt cx="540854" cy="333210"/>
            </a:xfrm>
          </p:grpSpPr>
          <p:sp>
            <p:nvSpPr>
              <p:cNvPr id="298" name="Rectangle 297">
                <a:extLst>
                  <a:ext uri="{FF2B5EF4-FFF2-40B4-BE49-F238E27FC236}">
                    <a16:creationId xmlns:a16="http://schemas.microsoft.com/office/drawing/2014/main" id="{E40713B4-77D7-4E9F-A755-1EC88E0C23E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299" name="Rectangle 298">
                <a:extLst>
                  <a:ext uri="{FF2B5EF4-FFF2-40B4-BE49-F238E27FC236}">
                    <a16:creationId xmlns:a16="http://schemas.microsoft.com/office/drawing/2014/main" id="{60ACB096-97F4-45DB-88B0-83810F72EF8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300" name="Group 299">
                <a:extLst>
                  <a:ext uri="{FF2B5EF4-FFF2-40B4-BE49-F238E27FC236}">
                    <a16:creationId xmlns:a16="http://schemas.microsoft.com/office/drawing/2014/main" id="{36692398-1660-41AA-B473-C35DAB3D67DD}"/>
                  </a:ext>
                </a:extLst>
              </p:cNvPr>
              <p:cNvGrpSpPr/>
              <p:nvPr/>
            </p:nvGrpSpPr>
            <p:grpSpPr>
              <a:xfrm>
                <a:off x="1989961" y="1665409"/>
                <a:ext cx="413499" cy="266755"/>
                <a:chOff x="1371600" y="2038342"/>
                <a:chExt cx="609600" cy="393263"/>
              </a:xfrm>
            </p:grpSpPr>
            <p:cxnSp>
              <p:nvCxnSpPr>
                <p:cNvPr id="311" name="Straight Connector 310">
                  <a:extLst>
                    <a:ext uri="{FF2B5EF4-FFF2-40B4-BE49-F238E27FC236}">
                      <a16:creationId xmlns:a16="http://schemas.microsoft.com/office/drawing/2014/main" id="{51330E3B-C45A-42AB-BC40-D6084E0C09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 name="Straight Connector 311">
                  <a:extLst>
                    <a:ext uri="{FF2B5EF4-FFF2-40B4-BE49-F238E27FC236}">
                      <a16:creationId xmlns:a16="http://schemas.microsoft.com/office/drawing/2014/main" id="{15C6B33D-E9BF-47D5-A7A9-FC043F6E34C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 name="Straight Connector 317">
                  <a:extLst>
                    <a:ext uri="{FF2B5EF4-FFF2-40B4-BE49-F238E27FC236}">
                      <a16:creationId xmlns:a16="http://schemas.microsoft.com/office/drawing/2014/main" id="{7A24F458-3F43-4AC2-B95F-968389CC9CA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9" name="Straight Connector 318">
                  <a:extLst>
                    <a:ext uri="{FF2B5EF4-FFF2-40B4-BE49-F238E27FC236}">
                      <a16:creationId xmlns:a16="http://schemas.microsoft.com/office/drawing/2014/main" id="{C76DC1DD-299D-4ACD-BF01-584F892687C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 name="Straight Connector 319">
                  <a:extLst>
                    <a:ext uri="{FF2B5EF4-FFF2-40B4-BE49-F238E27FC236}">
                      <a16:creationId xmlns:a16="http://schemas.microsoft.com/office/drawing/2014/main" id="{B746C8CE-BC66-48ED-A6CB-D61FDD46BBE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 name="Straight Connector 348">
                  <a:extLst>
                    <a:ext uri="{FF2B5EF4-FFF2-40B4-BE49-F238E27FC236}">
                      <a16:creationId xmlns:a16="http://schemas.microsoft.com/office/drawing/2014/main" id="{EE363EE6-CE6D-48F4-9C37-996471E78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0" name="Straight Connector 349">
                  <a:extLst>
                    <a:ext uri="{FF2B5EF4-FFF2-40B4-BE49-F238E27FC236}">
                      <a16:creationId xmlns:a16="http://schemas.microsoft.com/office/drawing/2014/main" id="{5089049B-7E89-423B-861B-139DC25EBE4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 name="Straight Connector 350">
                  <a:extLst>
                    <a:ext uri="{FF2B5EF4-FFF2-40B4-BE49-F238E27FC236}">
                      <a16:creationId xmlns:a16="http://schemas.microsoft.com/office/drawing/2014/main" id="{257CBF82-30F1-4490-8C34-14F3952B4C4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 name="Straight Connector 353">
                  <a:extLst>
                    <a:ext uri="{FF2B5EF4-FFF2-40B4-BE49-F238E27FC236}">
                      <a16:creationId xmlns:a16="http://schemas.microsoft.com/office/drawing/2014/main" id="{65A58F99-71C0-4FAB-92D5-70412AA2D6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1" name="Rectangle 300">
                <a:extLst>
                  <a:ext uri="{FF2B5EF4-FFF2-40B4-BE49-F238E27FC236}">
                    <a16:creationId xmlns:a16="http://schemas.microsoft.com/office/drawing/2014/main" id="{5B416033-68A6-4AA9-BADC-3655647B266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02" name="Rectangle 301">
                <a:extLst>
                  <a:ext uri="{FF2B5EF4-FFF2-40B4-BE49-F238E27FC236}">
                    <a16:creationId xmlns:a16="http://schemas.microsoft.com/office/drawing/2014/main" id="{36716D9B-4C14-4CE8-A1F2-980124F1122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305" name="Rectangle 304">
                <a:extLst>
                  <a:ext uri="{FF2B5EF4-FFF2-40B4-BE49-F238E27FC236}">
                    <a16:creationId xmlns:a16="http://schemas.microsoft.com/office/drawing/2014/main" id="{6E2820A5-34F7-480E-AD33-E0F91A004A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297" name="Rectangle 296">
              <a:extLst>
                <a:ext uri="{FF2B5EF4-FFF2-40B4-BE49-F238E27FC236}">
                  <a16:creationId xmlns:a16="http://schemas.microsoft.com/office/drawing/2014/main" id="{30F79B13-4191-493D-BF9C-3C6F6BE18F8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web:2</a:t>
              </a:r>
            </a:p>
          </p:txBody>
        </p:sp>
      </p:grpSp>
      <p:grpSp>
        <p:nvGrpSpPr>
          <p:cNvPr id="448" name="Group 447">
            <a:extLst>
              <a:ext uri="{FF2B5EF4-FFF2-40B4-BE49-F238E27FC236}">
                <a16:creationId xmlns:a16="http://schemas.microsoft.com/office/drawing/2014/main" id="{22EA3E51-A545-49F8-BFF8-DA8CCC57832D}"/>
              </a:ext>
            </a:extLst>
          </p:cNvPr>
          <p:cNvGrpSpPr/>
          <p:nvPr/>
        </p:nvGrpSpPr>
        <p:grpSpPr>
          <a:xfrm>
            <a:off x="11402020" y="3045973"/>
            <a:ext cx="735391" cy="453061"/>
            <a:chOff x="3240661" y="1005909"/>
            <a:chExt cx="540854" cy="333211"/>
          </a:xfrm>
        </p:grpSpPr>
        <p:grpSp>
          <p:nvGrpSpPr>
            <p:cNvPr id="449" name="Group 448">
              <a:extLst>
                <a:ext uri="{FF2B5EF4-FFF2-40B4-BE49-F238E27FC236}">
                  <a16:creationId xmlns:a16="http://schemas.microsoft.com/office/drawing/2014/main" id="{3F911704-3A05-46C0-8895-BC5B10791E5E}"/>
                </a:ext>
              </a:extLst>
            </p:cNvPr>
            <p:cNvGrpSpPr/>
            <p:nvPr/>
          </p:nvGrpSpPr>
          <p:grpSpPr>
            <a:xfrm>
              <a:off x="3240661" y="1005909"/>
              <a:ext cx="540854" cy="333211"/>
              <a:chOff x="1926169" y="1632181"/>
              <a:chExt cx="540854" cy="333211"/>
            </a:xfrm>
          </p:grpSpPr>
          <p:sp>
            <p:nvSpPr>
              <p:cNvPr id="451" name="Rectangle 450">
                <a:extLst>
                  <a:ext uri="{FF2B5EF4-FFF2-40B4-BE49-F238E27FC236}">
                    <a16:creationId xmlns:a16="http://schemas.microsoft.com/office/drawing/2014/main" id="{F96BEB1A-EDFF-48FB-B8E8-A510BE08C0BE}"/>
                  </a:ext>
                </a:extLst>
              </p:cNvPr>
              <p:cNvSpPr/>
              <p:nvPr/>
            </p:nvSpPr>
            <p:spPr>
              <a:xfrm flipV="1">
                <a:off x="2419355" y="1919673"/>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2" name="Rectangle 451">
                <a:extLst>
                  <a:ext uri="{FF2B5EF4-FFF2-40B4-BE49-F238E27FC236}">
                    <a16:creationId xmlns:a16="http://schemas.microsoft.com/office/drawing/2014/main" id="{EF5CDDDE-089A-4617-AAF9-D8EBAF47180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53" name="Group 452">
                <a:extLst>
                  <a:ext uri="{FF2B5EF4-FFF2-40B4-BE49-F238E27FC236}">
                    <a16:creationId xmlns:a16="http://schemas.microsoft.com/office/drawing/2014/main" id="{CE4D693B-E02C-4E9F-9270-D0170673A247}"/>
                  </a:ext>
                </a:extLst>
              </p:cNvPr>
              <p:cNvGrpSpPr/>
              <p:nvPr/>
            </p:nvGrpSpPr>
            <p:grpSpPr>
              <a:xfrm>
                <a:off x="1989961" y="1665409"/>
                <a:ext cx="413499" cy="266755"/>
                <a:chOff x="1371600" y="2038342"/>
                <a:chExt cx="609600" cy="393263"/>
              </a:xfrm>
            </p:grpSpPr>
            <p:cxnSp>
              <p:nvCxnSpPr>
                <p:cNvPr id="457" name="Straight Connector 456">
                  <a:extLst>
                    <a:ext uri="{FF2B5EF4-FFF2-40B4-BE49-F238E27FC236}">
                      <a16:creationId xmlns:a16="http://schemas.microsoft.com/office/drawing/2014/main" id="{46F70D1F-14E3-4BBA-995A-EDFE80E6083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58" name="Straight Connector 457">
                  <a:extLst>
                    <a:ext uri="{FF2B5EF4-FFF2-40B4-BE49-F238E27FC236}">
                      <a16:creationId xmlns:a16="http://schemas.microsoft.com/office/drawing/2014/main" id="{2FF7CA86-70F8-40A8-8A02-49BD10C0350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59" name="Straight Connector 458">
                  <a:extLst>
                    <a:ext uri="{FF2B5EF4-FFF2-40B4-BE49-F238E27FC236}">
                      <a16:creationId xmlns:a16="http://schemas.microsoft.com/office/drawing/2014/main" id="{F071858D-DABE-4A78-84A4-A3B2448C087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60" name="Straight Connector 459">
                  <a:extLst>
                    <a:ext uri="{FF2B5EF4-FFF2-40B4-BE49-F238E27FC236}">
                      <a16:creationId xmlns:a16="http://schemas.microsoft.com/office/drawing/2014/main" id="{EC027D4A-FB47-41F0-9A21-BB74714742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61" name="Straight Connector 460">
                  <a:extLst>
                    <a:ext uri="{FF2B5EF4-FFF2-40B4-BE49-F238E27FC236}">
                      <a16:creationId xmlns:a16="http://schemas.microsoft.com/office/drawing/2014/main" id="{C912F5E1-D611-4DE1-A48C-D246047C1D4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62" name="Straight Connector 461">
                  <a:extLst>
                    <a:ext uri="{FF2B5EF4-FFF2-40B4-BE49-F238E27FC236}">
                      <a16:creationId xmlns:a16="http://schemas.microsoft.com/office/drawing/2014/main" id="{7F53F359-13C4-4E52-AEBA-C3A8637022F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63" name="Straight Connector 462">
                  <a:extLst>
                    <a:ext uri="{FF2B5EF4-FFF2-40B4-BE49-F238E27FC236}">
                      <a16:creationId xmlns:a16="http://schemas.microsoft.com/office/drawing/2014/main" id="{4E033B3F-C23E-4D28-9F47-87FC8C59732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64" name="Straight Connector 463">
                  <a:extLst>
                    <a:ext uri="{FF2B5EF4-FFF2-40B4-BE49-F238E27FC236}">
                      <a16:creationId xmlns:a16="http://schemas.microsoft.com/office/drawing/2014/main" id="{C1038ECE-A9B2-4337-B44B-EFBA1B64BC5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65" name="Straight Connector 464">
                  <a:extLst>
                    <a:ext uri="{FF2B5EF4-FFF2-40B4-BE49-F238E27FC236}">
                      <a16:creationId xmlns:a16="http://schemas.microsoft.com/office/drawing/2014/main" id="{B2739314-25AE-46E9-8EDA-4E7446C9C94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54" name="Rectangle 453">
                <a:extLst>
                  <a:ext uri="{FF2B5EF4-FFF2-40B4-BE49-F238E27FC236}">
                    <a16:creationId xmlns:a16="http://schemas.microsoft.com/office/drawing/2014/main" id="{3C1ED2D2-AD59-42B8-ACD7-365A4D5CFC4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5" name="Rectangle 454">
                <a:extLst>
                  <a:ext uri="{FF2B5EF4-FFF2-40B4-BE49-F238E27FC236}">
                    <a16:creationId xmlns:a16="http://schemas.microsoft.com/office/drawing/2014/main" id="{BAD5B1B2-AA72-44AC-9BE3-3B659DFAE23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56" name="Rectangle 455">
                <a:extLst>
                  <a:ext uri="{FF2B5EF4-FFF2-40B4-BE49-F238E27FC236}">
                    <a16:creationId xmlns:a16="http://schemas.microsoft.com/office/drawing/2014/main" id="{11477122-410A-4017-B641-240928F16E5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50" name="Rectangle 449">
              <a:extLst>
                <a:ext uri="{FF2B5EF4-FFF2-40B4-BE49-F238E27FC236}">
                  <a16:creationId xmlns:a16="http://schemas.microsoft.com/office/drawing/2014/main" id="{AD19EDD8-9FBB-4459-97AD-732E647AB59B}"/>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p>
          </p:txBody>
        </p:sp>
      </p:grpSp>
      <p:grpSp>
        <p:nvGrpSpPr>
          <p:cNvPr id="466" name="Group 465">
            <a:extLst>
              <a:ext uri="{FF2B5EF4-FFF2-40B4-BE49-F238E27FC236}">
                <a16:creationId xmlns:a16="http://schemas.microsoft.com/office/drawing/2014/main" id="{59A90BFC-E89F-42B1-9292-5575551C237D}"/>
              </a:ext>
            </a:extLst>
          </p:cNvPr>
          <p:cNvGrpSpPr/>
          <p:nvPr/>
        </p:nvGrpSpPr>
        <p:grpSpPr>
          <a:xfrm>
            <a:off x="11402308" y="1856727"/>
            <a:ext cx="735391" cy="453060"/>
            <a:chOff x="3240661" y="1005909"/>
            <a:chExt cx="540854" cy="333210"/>
          </a:xfrm>
        </p:grpSpPr>
        <p:grpSp>
          <p:nvGrpSpPr>
            <p:cNvPr id="467" name="Group 466">
              <a:extLst>
                <a:ext uri="{FF2B5EF4-FFF2-40B4-BE49-F238E27FC236}">
                  <a16:creationId xmlns:a16="http://schemas.microsoft.com/office/drawing/2014/main" id="{BCE74F36-3724-4BCF-83FE-9C21AFACAA38}"/>
                </a:ext>
              </a:extLst>
            </p:cNvPr>
            <p:cNvGrpSpPr/>
            <p:nvPr/>
          </p:nvGrpSpPr>
          <p:grpSpPr>
            <a:xfrm>
              <a:off x="3240661" y="1005909"/>
              <a:ext cx="540854" cy="333210"/>
              <a:chOff x="1926169" y="1632181"/>
              <a:chExt cx="540854" cy="333210"/>
            </a:xfrm>
          </p:grpSpPr>
          <p:sp>
            <p:nvSpPr>
              <p:cNvPr id="469" name="Rectangle 468">
                <a:extLst>
                  <a:ext uri="{FF2B5EF4-FFF2-40B4-BE49-F238E27FC236}">
                    <a16:creationId xmlns:a16="http://schemas.microsoft.com/office/drawing/2014/main" id="{DF398C8E-3442-4706-82E9-6C5540A9A2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0" name="Rectangle 469">
                <a:extLst>
                  <a:ext uri="{FF2B5EF4-FFF2-40B4-BE49-F238E27FC236}">
                    <a16:creationId xmlns:a16="http://schemas.microsoft.com/office/drawing/2014/main" id="{C3896B46-AE2B-411C-97EA-82ECD23CAD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71" name="Group 470">
                <a:extLst>
                  <a:ext uri="{FF2B5EF4-FFF2-40B4-BE49-F238E27FC236}">
                    <a16:creationId xmlns:a16="http://schemas.microsoft.com/office/drawing/2014/main" id="{63EB481E-0BD2-407E-B272-56CBE48706E4}"/>
                  </a:ext>
                </a:extLst>
              </p:cNvPr>
              <p:cNvGrpSpPr/>
              <p:nvPr/>
            </p:nvGrpSpPr>
            <p:grpSpPr>
              <a:xfrm>
                <a:off x="1989961" y="1665409"/>
                <a:ext cx="413499" cy="266755"/>
                <a:chOff x="1371600" y="2038342"/>
                <a:chExt cx="609600" cy="393263"/>
              </a:xfrm>
            </p:grpSpPr>
            <p:cxnSp>
              <p:nvCxnSpPr>
                <p:cNvPr id="475" name="Straight Connector 474">
                  <a:extLst>
                    <a:ext uri="{FF2B5EF4-FFF2-40B4-BE49-F238E27FC236}">
                      <a16:creationId xmlns:a16="http://schemas.microsoft.com/office/drawing/2014/main" id="{755B401B-6612-4D62-9859-ABF0FF1AC01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77302AA3-A22E-4932-8043-B38BBDA4572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2A6FBC3B-8C48-4C4F-9AD5-80224EC784A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63F6D49B-ABC6-49BF-96B5-EB1423437F6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620B78BA-FDBA-4408-937D-477D262BC8A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2006ABFD-A8FA-41F4-A556-9D2B02DAD6F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2D8C43C6-9CC9-4500-BCDB-CBE7A564CBD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E67D3C5C-46BC-4A3F-9796-1E156D5217C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3" name="Straight Connector 482">
                  <a:extLst>
                    <a:ext uri="{FF2B5EF4-FFF2-40B4-BE49-F238E27FC236}">
                      <a16:creationId xmlns:a16="http://schemas.microsoft.com/office/drawing/2014/main" id="{50FC57E3-0DD3-4A85-BAD0-2F1B9DF6155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2" name="Rectangle 471">
                <a:extLst>
                  <a:ext uri="{FF2B5EF4-FFF2-40B4-BE49-F238E27FC236}">
                    <a16:creationId xmlns:a16="http://schemas.microsoft.com/office/drawing/2014/main" id="{CE8DA58A-5FFB-4732-AF0B-501F49B27380}"/>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3" name="Rectangle 472">
                <a:extLst>
                  <a:ext uri="{FF2B5EF4-FFF2-40B4-BE49-F238E27FC236}">
                    <a16:creationId xmlns:a16="http://schemas.microsoft.com/office/drawing/2014/main" id="{2DA67331-FB55-4F40-9422-3BB2CF9A4B6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4" name="Rectangle 473">
                <a:extLst>
                  <a:ext uri="{FF2B5EF4-FFF2-40B4-BE49-F238E27FC236}">
                    <a16:creationId xmlns:a16="http://schemas.microsoft.com/office/drawing/2014/main" id="{CB8276D1-9087-4049-93E1-B97C68DA07E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68" name="Rectangle 467">
              <a:extLst>
                <a:ext uri="{FF2B5EF4-FFF2-40B4-BE49-F238E27FC236}">
                  <a16:creationId xmlns:a16="http://schemas.microsoft.com/office/drawing/2014/main" id="{8A4597CE-3FEC-4CD4-9AE9-A75086BAA591}"/>
                </a:ext>
              </a:extLst>
            </p:cNvPr>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p>
          </p:txBody>
        </p:sp>
      </p:grpSp>
      <p:sp>
        <p:nvSpPr>
          <p:cNvPr id="444" name="Rectangle 443">
            <a:extLst>
              <a:ext uri="{FF2B5EF4-FFF2-40B4-BE49-F238E27FC236}">
                <a16:creationId xmlns:a16="http://schemas.microsoft.com/office/drawing/2014/main" id="{2DD24406-7DFB-4C8D-B528-0E866438F9BB}"/>
              </a:ext>
            </a:extLst>
          </p:cNvPr>
          <p:cNvSpPr/>
          <p:nvPr/>
        </p:nvSpPr>
        <p:spPr>
          <a:xfrm>
            <a:off x="6633358" y="1772388"/>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endParaRPr lang="en-US" sz="501" kern="0" dirty="0">
              <a:solidFill>
                <a:srgbClr val="FFFFFF"/>
              </a:solidFill>
              <a:latin typeface="Calibri"/>
            </a:endParaRPr>
          </a:p>
        </p:txBody>
      </p:sp>
      <p:sp>
        <p:nvSpPr>
          <p:cNvPr id="445" name="Rectangle 444">
            <a:extLst>
              <a:ext uri="{FF2B5EF4-FFF2-40B4-BE49-F238E27FC236}">
                <a16:creationId xmlns:a16="http://schemas.microsoft.com/office/drawing/2014/main" id="{370143EF-964C-4B9D-82B0-C3500C657479}"/>
              </a:ext>
            </a:extLst>
          </p:cNvPr>
          <p:cNvSpPr/>
          <p:nvPr/>
        </p:nvSpPr>
        <p:spPr>
          <a:xfrm>
            <a:off x="6633358" y="1772543"/>
            <a:ext cx="440864" cy="199714"/>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web:3</a:t>
            </a:r>
            <a:endParaRPr lang="en-US" sz="501" kern="0" dirty="0">
              <a:solidFill>
                <a:srgbClr val="FFFFFF"/>
              </a:solidFill>
              <a:latin typeface="Calibri"/>
            </a:endParaRPr>
          </a:p>
        </p:txBody>
      </p:sp>
      <p:sp>
        <p:nvSpPr>
          <p:cNvPr id="446" name="Rectangle 445">
            <a:extLst>
              <a:ext uri="{FF2B5EF4-FFF2-40B4-BE49-F238E27FC236}">
                <a16:creationId xmlns:a16="http://schemas.microsoft.com/office/drawing/2014/main" id="{BFDF4BBE-DAD0-4D7E-94EC-7DCF5C2AA660}"/>
              </a:ext>
            </a:extLst>
          </p:cNvPr>
          <p:cNvSpPr/>
          <p:nvPr/>
        </p:nvSpPr>
        <p:spPr>
          <a:xfrm>
            <a:off x="6633358" y="1772543"/>
            <a:ext cx="440864" cy="199714"/>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test:4</a:t>
            </a:r>
            <a:endParaRPr lang="en-US" sz="501" kern="0">
              <a:solidFill>
                <a:srgbClr val="FFFFFF"/>
              </a:solidFill>
              <a:latin typeface="Calibri"/>
            </a:endParaRPr>
          </a:p>
        </p:txBody>
      </p:sp>
      <p:sp>
        <p:nvSpPr>
          <p:cNvPr id="447" name="Rectangle 446">
            <a:extLst>
              <a:ext uri="{FF2B5EF4-FFF2-40B4-BE49-F238E27FC236}">
                <a16:creationId xmlns:a16="http://schemas.microsoft.com/office/drawing/2014/main" id="{E4B9E2E2-58B8-461F-AA64-9688FCB9C681}"/>
              </a:ext>
            </a:extLst>
          </p:cNvPr>
          <p:cNvSpPr/>
          <p:nvPr/>
        </p:nvSpPr>
        <p:spPr bwMode="auto">
          <a:xfrm>
            <a:off x="6618580" y="1762670"/>
            <a:ext cx="759264" cy="221433"/>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0"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71" dirty="0">
                <a:solidFill>
                  <a:sysClr val="windowText" lastClr="000000"/>
                </a:solidFill>
                <a:ea typeface="Segoe UI" pitchFamily="34" charset="0"/>
                <a:cs typeface="Segoe UI" pitchFamily="34" charset="0"/>
              </a:rPr>
              <a:t>web:3</a:t>
            </a:r>
          </a:p>
        </p:txBody>
      </p:sp>
      <p:grpSp>
        <p:nvGrpSpPr>
          <p:cNvPr id="484" name="Group 483">
            <a:extLst>
              <a:ext uri="{FF2B5EF4-FFF2-40B4-BE49-F238E27FC236}">
                <a16:creationId xmlns:a16="http://schemas.microsoft.com/office/drawing/2014/main" id="{E1CB6900-8378-491A-AB5E-9B299953AB3E}"/>
              </a:ext>
            </a:extLst>
          </p:cNvPr>
          <p:cNvGrpSpPr/>
          <p:nvPr/>
        </p:nvGrpSpPr>
        <p:grpSpPr>
          <a:xfrm>
            <a:off x="11400407" y="1444537"/>
            <a:ext cx="735391" cy="453060"/>
            <a:chOff x="3240661" y="1005909"/>
            <a:chExt cx="540854" cy="333210"/>
          </a:xfrm>
        </p:grpSpPr>
        <p:grpSp>
          <p:nvGrpSpPr>
            <p:cNvPr id="485" name="Group 484">
              <a:extLst>
                <a:ext uri="{FF2B5EF4-FFF2-40B4-BE49-F238E27FC236}">
                  <a16:creationId xmlns:a16="http://schemas.microsoft.com/office/drawing/2014/main" id="{B822AB7D-6185-44E9-B70A-4FC3E19E5F2F}"/>
                </a:ext>
              </a:extLst>
            </p:cNvPr>
            <p:cNvGrpSpPr/>
            <p:nvPr/>
          </p:nvGrpSpPr>
          <p:grpSpPr>
            <a:xfrm>
              <a:off x="3240661" y="1005909"/>
              <a:ext cx="540854" cy="333210"/>
              <a:chOff x="1926169" y="1632181"/>
              <a:chExt cx="540854" cy="333210"/>
            </a:xfrm>
          </p:grpSpPr>
          <p:sp>
            <p:nvSpPr>
              <p:cNvPr id="487" name="Rectangle 486">
                <a:extLst>
                  <a:ext uri="{FF2B5EF4-FFF2-40B4-BE49-F238E27FC236}">
                    <a16:creationId xmlns:a16="http://schemas.microsoft.com/office/drawing/2014/main" id="{69B8C062-406B-444E-998B-624B1CEB694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88" name="Rectangle 487">
                <a:extLst>
                  <a:ext uri="{FF2B5EF4-FFF2-40B4-BE49-F238E27FC236}">
                    <a16:creationId xmlns:a16="http://schemas.microsoft.com/office/drawing/2014/main" id="{1EAC275E-6BE1-424D-88DF-237B805037B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89" name="Group 488">
                <a:extLst>
                  <a:ext uri="{FF2B5EF4-FFF2-40B4-BE49-F238E27FC236}">
                    <a16:creationId xmlns:a16="http://schemas.microsoft.com/office/drawing/2014/main" id="{ECB18FEE-0ACD-4646-B0A2-B381A5E6F334}"/>
                  </a:ext>
                </a:extLst>
              </p:cNvPr>
              <p:cNvGrpSpPr/>
              <p:nvPr/>
            </p:nvGrpSpPr>
            <p:grpSpPr>
              <a:xfrm>
                <a:off x="1989961" y="1665409"/>
                <a:ext cx="413499" cy="266755"/>
                <a:chOff x="1371600" y="2038342"/>
                <a:chExt cx="609600" cy="393263"/>
              </a:xfrm>
            </p:grpSpPr>
            <p:cxnSp>
              <p:nvCxnSpPr>
                <p:cNvPr id="493" name="Straight Connector 492">
                  <a:extLst>
                    <a:ext uri="{FF2B5EF4-FFF2-40B4-BE49-F238E27FC236}">
                      <a16:creationId xmlns:a16="http://schemas.microsoft.com/office/drawing/2014/main" id="{7315BC25-724C-4A62-9F78-CB739CFAEB6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4" name="Straight Connector 493">
                  <a:extLst>
                    <a:ext uri="{FF2B5EF4-FFF2-40B4-BE49-F238E27FC236}">
                      <a16:creationId xmlns:a16="http://schemas.microsoft.com/office/drawing/2014/main" id="{D93F8581-44E5-491B-ACDE-ED7118F4BF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5" name="Straight Connector 494">
                  <a:extLst>
                    <a:ext uri="{FF2B5EF4-FFF2-40B4-BE49-F238E27FC236}">
                      <a16:creationId xmlns:a16="http://schemas.microsoft.com/office/drawing/2014/main" id="{07E54E26-C964-4442-A460-18AE27D6C93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96" name="Straight Connector 495">
                  <a:extLst>
                    <a:ext uri="{FF2B5EF4-FFF2-40B4-BE49-F238E27FC236}">
                      <a16:creationId xmlns:a16="http://schemas.microsoft.com/office/drawing/2014/main" id="{22242E66-2E12-4CAB-99C9-9AF1441DFC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97" name="Straight Connector 496">
                  <a:extLst>
                    <a:ext uri="{FF2B5EF4-FFF2-40B4-BE49-F238E27FC236}">
                      <a16:creationId xmlns:a16="http://schemas.microsoft.com/office/drawing/2014/main" id="{0CAE27C9-3464-40D5-A43F-CEA4E80EFD8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300CE047-A348-416C-9AEF-29E56B0BE1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35EEB184-8FEE-42E8-9383-F7A3C53412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31F971BA-490B-4F6E-A420-40268AFA2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417BF437-4144-4021-89D6-893F4077EC2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0" name="Rectangle 489">
                <a:extLst>
                  <a:ext uri="{FF2B5EF4-FFF2-40B4-BE49-F238E27FC236}">
                    <a16:creationId xmlns:a16="http://schemas.microsoft.com/office/drawing/2014/main" id="{75F70E46-5BAE-4D2B-BC9B-800C36AA3612}"/>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1" name="Rectangle 490">
                <a:extLst>
                  <a:ext uri="{FF2B5EF4-FFF2-40B4-BE49-F238E27FC236}">
                    <a16:creationId xmlns:a16="http://schemas.microsoft.com/office/drawing/2014/main" id="{426F18E9-D7A9-4747-8A92-9E44A7DB5A31}"/>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2" name="Rectangle 491">
                <a:extLst>
                  <a:ext uri="{FF2B5EF4-FFF2-40B4-BE49-F238E27FC236}">
                    <a16:creationId xmlns:a16="http://schemas.microsoft.com/office/drawing/2014/main" id="{CF2B1510-F03A-4BE2-8457-87C82EA084CB}"/>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86" name="Rectangle 485">
              <a:extLst>
                <a:ext uri="{FF2B5EF4-FFF2-40B4-BE49-F238E27FC236}">
                  <a16:creationId xmlns:a16="http://schemas.microsoft.com/office/drawing/2014/main" id="{170A8BC2-1415-4BE6-A435-7B2FBB5C05D9}"/>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1000" kern="0" dirty="0">
                  <a:solidFill>
                    <a:srgbClr val="FFFFFF"/>
                  </a:solidFill>
                  <a:latin typeface="Calibri"/>
                </a:rPr>
                <a:t>test:3</a:t>
              </a:r>
            </a:p>
          </p:txBody>
        </p:sp>
      </p:grpSp>
      <p:sp>
        <p:nvSpPr>
          <p:cNvPr id="7" name="TextBox 6">
            <a:extLst>
              <a:ext uri="{FF2B5EF4-FFF2-40B4-BE49-F238E27FC236}">
                <a16:creationId xmlns:a16="http://schemas.microsoft.com/office/drawing/2014/main" id="{F726865A-B655-42A8-93E3-AEA5398C8F00}"/>
              </a:ext>
            </a:extLst>
          </p:cNvPr>
          <p:cNvSpPr txBox="1"/>
          <p:nvPr/>
        </p:nvSpPr>
        <p:spPr>
          <a:xfrm>
            <a:off x="241028" y="4855584"/>
            <a:ext cx="11952833" cy="864347"/>
          </a:xfrm>
          <a:prstGeom prst="rect">
            <a:avLst/>
          </a:prstGeom>
          <a:noFill/>
        </p:spPr>
        <p:txBody>
          <a:bodyPr wrap="square" lIns="0" tIns="0" rIns="0" bIns="0" rtlCol="0">
            <a:spAutoFit/>
          </a:bodyPr>
          <a:lstStyle/>
          <a:p>
            <a:pPr algn="l"/>
            <a:r>
              <a:rPr lang="en-US" sz="5507" dirty="0">
                <a:ln w="0"/>
                <a:effectLst>
                  <a:outerShdw blurRad="38100" dist="19050" dir="2700000" algn="tl" rotWithShape="0">
                    <a:schemeClr val="dk1">
                      <a:alpha val="40000"/>
                    </a:schemeClr>
                  </a:outerShdw>
                </a:effectLst>
              </a:rPr>
              <a:t>Container OS &amp; Framework Patching</a:t>
            </a:r>
          </a:p>
        </p:txBody>
      </p:sp>
    </p:spTree>
    <p:custDataLst>
      <p:tags r:id="rId1"/>
    </p:custDataLst>
    <p:extLst>
      <p:ext uri="{BB962C8B-B14F-4D97-AF65-F5344CB8AC3E}">
        <p14:creationId xmlns:p14="http://schemas.microsoft.com/office/powerpoint/2010/main" val="4045906280"/>
      </p:ext>
    </p:extLst>
  </p:cSld>
  <p:clrMapOvr>
    <a:masterClrMapping/>
  </p:clrMapOvr>
  <mc:AlternateContent xmlns:mc="http://schemas.openxmlformats.org/markup-compatibility/2006" xmlns:p14="http://schemas.microsoft.com/office/powerpoint/2010/main">
    <mc:Choice Requires="p14">
      <p:transition spd="med" p14:dur="700" advTm="31869">
        <p:fade/>
      </p:transition>
    </mc:Choice>
    <mc:Fallback xmlns="">
      <p:transition spd="med" advTm="318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3"/>
                                        </p:tgtEl>
                                        <p:attrNameLst>
                                          <p:attrName>style.visibility</p:attrName>
                                        </p:attrNameLst>
                                      </p:cBhvr>
                                      <p:to>
                                        <p:strVal val="visible"/>
                                      </p:to>
                                    </p:set>
                                    <p:animEffect transition="in" filter="fade">
                                      <p:cBhvr>
                                        <p:cTn id="17" dur="500"/>
                                        <p:tgtEl>
                                          <p:spTgt spid="36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wipe(left)">
                                      <p:cBhvr>
                                        <p:cTn id="21" dur="500"/>
                                        <p:tgtEl>
                                          <p:spTgt spid="441"/>
                                        </p:tgtEl>
                                      </p:cBhvr>
                                    </p:animEffect>
                                  </p:childTnLst>
                                </p:cTn>
                              </p:par>
                            </p:childTnLst>
                          </p:cTn>
                        </p:par>
                        <p:par>
                          <p:cTn id="22" fill="hold">
                            <p:stCondLst>
                              <p:cond delay="1000"/>
                            </p:stCondLst>
                            <p:childTnLst>
                              <p:par>
                                <p:cTn id="23" presetID="10" presetClass="exit" presetSubtype="0" fill="hold" grpId="1" nodeType="afterEffect">
                                  <p:stCondLst>
                                    <p:cond delay="0"/>
                                  </p:stCondLst>
                                  <p:childTnLst>
                                    <p:animEffect transition="out" filter="fade">
                                      <p:cBhvr>
                                        <p:cTn id="24" dur="500"/>
                                        <p:tgtEl>
                                          <p:spTgt spid="435"/>
                                        </p:tgtEl>
                                      </p:cBhvr>
                                    </p:animEffect>
                                    <p:set>
                                      <p:cBhvr>
                                        <p:cTn id="25" dur="1" fill="hold">
                                          <p:stCondLst>
                                            <p:cond delay="499"/>
                                          </p:stCondLst>
                                        </p:cTn>
                                        <p:tgtEl>
                                          <p:spTgt spid="4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0"/>
                                        </p:tgtEl>
                                        <p:attrNameLst>
                                          <p:attrName>style.visibility</p:attrName>
                                        </p:attrNameLst>
                                      </p:cBhvr>
                                      <p:to>
                                        <p:strVal val="visible"/>
                                      </p:to>
                                    </p:set>
                                    <p:animEffect transition="in" filter="fade">
                                      <p:cBhvr>
                                        <p:cTn id="30" dur="500"/>
                                        <p:tgtEl>
                                          <p:spTgt spid="4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5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gtEl>
                                        <p:attrNameLst>
                                          <p:attrName>style.visibility</p:attrName>
                                        </p:attrNameLst>
                                      </p:cBhvr>
                                      <p:to>
                                        <p:strVal val="visible"/>
                                      </p:to>
                                    </p:set>
                                    <p:animEffect transition="in" filter="fade">
                                      <p:cBhvr>
                                        <p:cTn id="37" dur="500"/>
                                        <p:tgtEl>
                                          <p:spTgt spid="43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24"/>
                                        </p:tgtEl>
                                        <p:attrNameLst>
                                          <p:attrName>style.visibility</p:attrName>
                                        </p:attrNameLst>
                                      </p:cBhvr>
                                      <p:to>
                                        <p:strVal val="visible"/>
                                      </p:to>
                                    </p:set>
                                    <p:animEffect transition="in" filter="fade">
                                      <p:cBhvr>
                                        <p:cTn id="41" dur="500"/>
                                        <p:tgtEl>
                                          <p:spTgt spid="424"/>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33"/>
                                        </p:tgtEl>
                                        <p:attrNameLst>
                                          <p:attrName>style.visibility</p:attrName>
                                        </p:attrNameLst>
                                      </p:cBhvr>
                                      <p:to>
                                        <p:strVal val="visible"/>
                                      </p:to>
                                    </p:set>
                                    <p:animEffect transition="in" filter="fade">
                                      <p:cBhvr>
                                        <p:cTn id="45" dur="500"/>
                                        <p:tgtEl>
                                          <p:spTgt spid="43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6"/>
                                        </p:tgtEl>
                                        <p:attrNameLst>
                                          <p:attrName>style.visibility</p:attrName>
                                        </p:attrNameLst>
                                      </p:cBhvr>
                                      <p:to>
                                        <p:strVal val="visible"/>
                                      </p:to>
                                    </p:set>
                                    <p:animEffect transition="in" filter="fade">
                                      <p:cBhvr>
                                        <p:cTn id="49" dur="500"/>
                                        <p:tgtEl>
                                          <p:spTgt spid="4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2"/>
                                        </p:tgtEl>
                                        <p:attrNameLst>
                                          <p:attrName>style.visibility</p:attrName>
                                        </p:attrNameLst>
                                      </p:cBhvr>
                                      <p:to>
                                        <p:strVal val="visible"/>
                                      </p:to>
                                    </p:set>
                                    <p:animEffect transition="in" filter="fade">
                                      <p:cBhvr>
                                        <p:cTn id="54" dur="500"/>
                                        <p:tgtEl>
                                          <p:spTgt spid="502"/>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42" presetClass="path" presetSubtype="0" accel="50000" decel="50000" fill="hold" nodeType="withEffect">
                                  <p:stCondLst>
                                    <p:cond delay="0"/>
                                  </p:stCondLst>
                                  <p:childTnLst>
                                    <p:animMotion origin="layout" path="M 4.79167E-6 -4.07407E-6 L -0.08894 -0.04328 " pathEditMode="relative" rAng="0" ptsTypes="AA">
                                      <p:cBhvr>
                                        <p:cTn id="59" dur="2000" fill="hold"/>
                                        <p:tgtEl>
                                          <p:spTgt spid="428"/>
                                        </p:tgtEl>
                                        <p:attrNameLst>
                                          <p:attrName>ppt_x</p:attrName>
                                          <p:attrName>ppt_y</p:attrName>
                                        </p:attrNameLst>
                                      </p:cBhvr>
                                      <p:rCtr x="-4453" y="-2176"/>
                                    </p:animMotion>
                                  </p:childTnLst>
                                </p:cTn>
                              </p:par>
                              <p:par>
                                <p:cTn id="60" presetID="10" presetClass="entr" presetSubtype="0" fill="hold" grpId="0" nodeType="withEffect">
                                  <p:stCondLst>
                                    <p:cond delay="1500"/>
                                  </p:stCondLst>
                                  <p:childTnLst>
                                    <p:set>
                                      <p:cBhvr>
                                        <p:cTn id="61" dur="1" fill="hold">
                                          <p:stCondLst>
                                            <p:cond delay="0"/>
                                          </p:stCondLst>
                                        </p:cTn>
                                        <p:tgtEl>
                                          <p:spTgt spid="355"/>
                                        </p:tgtEl>
                                        <p:attrNameLst>
                                          <p:attrName>style.visibility</p:attrName>
                                        </p:attrNameLst>
                                      </p:cBhvr>
                                      <p:to>
                                        <p:strVal val="visible"/>
                                      </p:to>
                                    </p:set>
                                    <p:animEffect transition="in" filter="fade">
                                      <p:cBhvr>
                                        <p:cTn id="62" dur="500"/>
                                        <p:tgtEl>
                                          <p:spTgt spid="355"/>
                                        </p:tgtEl>
                                      </p:cBhvr>
                                    </p:animEffect>
                                  </p:childTnLst>
                                </p:cTn>
                              </p:par>
                              <p:par>
                                <p:cTn id="63" presetID="10" presetClass="exit" presetSubtype="0" fill="hold" nodeType="withEffect">
                                  <p:stCondLst>
                                    <p:cond delay="1800"/>
                                  </p:stCondLst>
                                  <p:childTnLst>
                                    <p:animEffect transition="out" filter="fade">
                                      <p:cBhvr>
                                        <p:cTn id="64" dur="500"/>
                                        <p:tgtEl>
                                          <p:spTgt spid="428"/>
                                        </p:tgtEl>
                                      </p:cBhvr>
                                    </p:animEffect>
                                    <p:set>
                                      <p:cBhvr>
                                        <p:cTn id="65" dur="1" fill="hold">
                                          <p:stCondLst>
                                            <p:cond delay="499"/>
                                          </p:stCondLst>
                                        </p:cTn>
                                        <p:tgtEl>
                                          <p:spTgt spid="428"/>
                                        </p:tgtEl>
                                        <p:attrNameLst>
                                          <p:attrName>style.visibility</p:attrName>
                                        </p:attrNameLst>
                                      </p:cBhvr>
                                      <p:to>
                                        <p:strVal val="hidden"/>
                                      </p:to>
                                    </p:set>
                                  </p:childTnLst>
                                </p:cTn>
                              </p:par>
                              <p:par>
                                <p:cTn id="66" presetID="42" presetClass="path" presetSubtype="0" accel="50000" decel="50000" fill="hold" grpId="1" nodeType="withEffect">
                                  <p:stCondLst>
                                    <p:cond delay="0"/>
                                  </p:stCondLst>
                                  <p:childTnLst>
                                    <p:animMotion origin="layout" path="M 3.54167E-6 -2.59259E-6 L -0.13959 0.02894 " pathEditMode="relative" rAng="0" ptsTypes="AA">
                                      <p:cBhvr>
                                        <p:cTn id="67" dur="2000" fill="hold"/>
                                        <p:tgtEl>
                                          <p:spTgt spid="502"/>
                                        </p:tgtEl>
                                        <p:attrNameLst>
                                          <p:attrName>ppt_x</p:attrName>
                                          <p:attrName>ppt_y</p:attrName>
                                        </p:attrNameLst>
                                      </p:cBhvr>
                                      <p:rCtr x="-6979" y="1435"/>
                                    </p:animMotion>
                                  </p:childTnLst>
                                </p:cTn>
                              </p:par>
                              <p:par>
                                <p:cTn id="68" presetID="10" presetClass="exit" presetSubtype="0" fill="hold" grpId="1" nodeType="withEffect">
                                  <p:stCondLst>
                                    <p:cond delay="0"/>
                                  </p:stCondLst>
                                  <p:childTnLst>
                                    <p:animEffect transition="out" filter="fade">
                                      <p:cBhvr>
                                        <p:cTn id="69" dur="500"/>
                                        <p:tgtEl>
                                          <p:spTgt spid="436"/>
                                        </p:tgtEl>
                                      </p:cBhvr>
                                    </p:animEffect>
                                    <p:set>
                                      <p:cBhvr>
                                        <p:cTn id="70" dur="1" fill="hold">
                                          <p:stCondLst>
                                            <p:cond delay="499"/>
                                          </p:stCondLst>
                                        </p:cTn>
                                        <p:tgtEl>
                                          <p:spTgt spid="43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wipe(up)">
                                      <p:cBhvr>
                                        <p:cTn id="75" dur="500"/>
                                        <p:tgtEl>
                                          <p:spTgt spid="41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92"/>
                                        </p:tgtEl>
                                        <p:attrNameLst>
                                          <p:attrName>style.visibility</p:attrName>
                                        </p:attrNameLst>
                                      </p:cBhvr>
                                      <p:to>
                                        <p:strVal val="visible"/>
                                      </p:to>
                                    </p:set>
                                    <p:animEffect transition="in" filter="fade">
                                      <p:cBhvr>
                                        <p:cTn id="79" dur="500"/>
                                        <p:tgtEl>
                                          <p:spTgt spid="392"/>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7"/>
                                        </p:tgtEl>
                                        <p:attrNameLst>
                                          <p:attrName>style.visibility</p:attrName>
                                        </p:attrNameLst>
                                      </p:cBhvr>
                                      <p:to>
                                        <p:strVal val="visible"/>
                                      </p:to>
                                    </p:set>
                                    <p:animEffect transition="in" filter="fade">
                                      <p:cBhvr>
                                        <p:cTn id="83" dur="500"/>
                                        <p:tgtEl>
                                          <p:spTgt spid="447"/>
                                        </p:tgtEl>
                                      </p:cBhvr>
                                    </p:animEffect>
                                  </p:childTnLst>
                                </p:cTn>
                              </p:par>
                            </p:childTnLst>
                          </p:cTn>
                        </p:par>
                        <p:par>
                          <p:cTn id="84" fill="hold">
                            <p:stCondLst>
                              <p:cond delay="1500"/>
                            </p:stCondLst>
                            <p:childTnLst>
                              <p:par>
                                <p:cTn id="85" presetID="22" presetClass="entr" presetSubtype="8" fill="hold" nodeType="afterEffect">
                                  <p:stCondLst>
                                    <p:cond delay="0"/>
                                  </p:stCondLst>
                                  <p:childTnLst>
                                    <p:set>
                                      <p:cBhvr>
                                        <p:cTn id="86" dur="1" fill="hold">
                                          <p:stCondLst>
                                            <p:cond delay="0"/>
                                          </p:stCondLst>
                                        </p:cTn>
                                        <p:tgtEl>
                                          <p:spTgt spid="418"/>
                                        </p:tgtEl>
                                        <p:attrNameLst>
                                          <p:attrName>style.visibility</p:attrName>
                                        </p:attrNameLst>
                                      </p:cBhvr>
                                      <p:to>
                                        <p:strVal val="visible"/>
                                      </p:to>
                                    </p:set>
                                    <p:animEffect transition="in" filter="wipe(left)">
                                      <p:cBhvr>
                                        <p:cTn id="87" dur="500"/>
                                        <p:tgtEl>
                                          <p:spTgt spid="418"/>
                                        </p:tgtEl>
                                      </p:cBhvr>
                                    </p:animEffect>
                                  </p:childTnLst>
                                </p:cTn>
                              </p:par>
                            </p:childTnLst>
                          </p:cTn>
                        </p:par>
                        <p:par>
                          <p:cTn id="88" fill="hold">
                            <p:stCondLst>
                              <p:cond delay="2000"/>
                            </p:stCondLst>
                            <p:childTnLst>
                              <p:par>
                                <p:cTn id="89" presetID="9" presetClass="exit" presetSubtype="0" fill="hold" nodeType="afterEffect">
                                  <p:stCondLst>
                                    <p:cond delay="400"/>
                                  </p:stCondLst>
                                  <p:childTnLst>
                                    <p:animEffect transition="out" filter="dissolve">
                                      <p:cBhvr>
                                        <p:cTn id="90" dur="500"/>
                                        <p:tgtEl>
                                          <p:spTgt spid="420"/>
                                        </p:tgtEl>
                                      </p:cBhvr>
                                    </p:animEffect>
                                    <p:set>
                                      <p:cBhvr>
                                        <p:cTn id="91" dur="1" fill="hold">
                                          <p:stCondLst>
                                            <p:cond delay="499"/>
                                          </p:stCondLst>
                                        </p:cTn>
                                        <p:tgtEl>
                                          <p:spTgt spid="4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
                                        </p:tgtEl>
                                        <p:attrNameLst>
                                          <p:attrName>style.visibility</p:attrName>
                                        </p:attrNameLst>
                                      </p:cBhvr>
                                      <p:to>
                                        <p:strVal val="visible"/>
                                      </p:to>
                                    </p:set>
                                    <p:animEffect transition="in" filter="wipe(left)">
                                      <p:cBhvr>
                                        <p:cTn id="100" dur="500"/>
                                        <p:tgtEl>
                                          <p:spTgt spid="430"/>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446"/>
                                        </p:tgtEl>
                                        <p:attrNameLst>
                                          <p:attrName>style.visibility</p:attrName>
                                        </p:attrNameLst>
                                      </p:cBhvr>
                                      <p:to>
                                        <p:strVal val="visible"/>
                                      </p:to>
                                    </p:set>
                                    <p:animEffect transition="in" filter="fade">
                                      <p:cBhvr>
                                        <p:cTn id="104" dur="500"/>
                                        <p:tgtEl>
                                          <p:spTgt spid="446"/>
                                        </p:tgtEl>
                                      </p:cBhvr>
                                    </p:animEffect>
                                  </p:childTnLst>
                                </p:cTn>
                              </p:par>
                              <p:par>
                                <p:cTn id="105" presetID="42" presetClass="path" presetSubtype="0" accel="50000" decel="50000" fill="hold" grpId="0" nodeType="withEffect">
                                  <p:stCondLst>
                                    <p:cond delay="0"/>
                                  </p:stCondLst>
                                  <p:childTnLst>
                                    <p:animMotion origin="layout" path="M -1.875E-6 -2.59259E-6 L 0.39492 -0.02754 " pathEditMode="relative" rAng="0" ptsTypes="AA">
                                      <p:cBhvr>
                                        <p:cTn id="106" dur="2000" fill="hold"/>
                                        <p:tgtEl>
                                          <p:spTgt spid="446"/>
                                        </p:tgtEl>
                                        <p:attrNameLst>
                                          <p:attrName>ppt_x</p:attrName>
                                          <p:attrName>ppt_y</p:attrName>
                                        </p:attrNameLst>
                                      </p:cBhvr>
                                      <p:rCtr x="19740" y="-1389"/>
                                    </p:animMotion>
                                  </p:childTnLst>
                                </p:cTn>
                              </p:par>
                              <p:par>
                                <p:cTn id="107" presetID="10" presetClass="entr" presetSubtype="0" fill="hold" nodeType="withEffect">
                                  <p:stCondLst>
                                    <p:cond delay="1500"/>
                                  </p:stCondLst>
                                  <p:childTnLst>
                                    <p:set>
                                      <p:cBhvr>
                                        <p:cTn id="108" dur="1" fill="hold">
                                          <p:stCondLst>
                                            <p:cond delay="0"/>
                                          </p:stCondLst>
                                        </p:cTn>
                                        <p:tgtEl>
                                          <p:spTgt spid="484"/>
                                        </p:tgtEl>
                                        <p:attrNameLst>
                                          <p:attrName>style.visibility</p:attrName>
                                        </p:attrNameLst>
                                      </p:cBhvr>
                                      <p:to>
                                        <p:strVal val="visible"/>
                                      </p:to>
                                    </p:set>
                                    <p:animEffect transition="in" filter="fade">
                                      <p:cBhvr>
                                        <p:cTn id="109" dur="500"/>
                                        <p:tgtEl>
                                          <p:spTgt spid="484"/>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44"/>
                                        </p:tgtEl>
                                        <p:attrNameLst>
                                          <p:attrName>style.visibility</p:attrName>
                                        </p:attrNameLst>
                                      </p:cBhvr>
                                      <p:to>
                                        <p:strVal val="visible"/>
                                      </p:to>
                                    </p:set>
                                    <p:animEffect transition="in" filter="fade">
                                      <p:cBhvr>
                                        <p:cTn id="112" dur="500"/>
                                        <p:tgtEl>
                                          <p:spTgt spid="444"/>
                                        </p:tgtEl>
                                      </p:cBhvr>
                                    </p:animEffect>
                                  </p:childTnLst>
                                </p:cTn>
                              </p:par>
                              <p:par>
                                <p:cTn id="113" presetID="42" presetClass="path" presetSubtype="0" accel="50000" decel="50000" fill="hold" grpId="0" nodeType="withEffect">
                                  <p:stCondLst>
                                    <p:cond delay="0"/>
                                  </p:stCondLst>
                                  <p:childTnLst>
                                    <p:animMotion origin="layout" path="M -1.875E-6 -2.59259E-6 L 0.39584 0.03102 " pathEditMode="relative" rAng="0" ptsTypes="AA">
                                      <p:cBhvr>
                                        <p:cTn id="114" dur="2000" fill="hold"/>
                                        <p:tgtEl>
                                          <p:spTgt spid="444"/>
                                        </p:tgtEl>
                                        <p:attrNameLst>
                                          <p:attrName>ppt_x</p:attrName>
                                          <p:attrName>ppt_y</p:attrName>
                                        </p:attrNameLst>
                                      </p:cBhvr>
                                      <p:rCtr x="19792" y="1551"/>
                                    </p:animMotion>
                                  </p:childTnLst>
                                </p:cTn>
                              </p:par>
                              <p:par>
                                <p:cTn id="115" presetID="10" presetClass="entr" presetSubtype="0" fill="hold" nodeType="withEffect">
                                  <p:stCondLst>
                                    <p:cond delay="1500"/>
                                  </p:stCondLst>
                                  <p:childTnLst>
                                    <p:set>
                                      <p:cBhvr>
                                        <p:cTn id="116" dur="1" fill="hold">
                                          <p:stCondLst>
                                            <p:cond delay="0"/>
                                          </p:stCondLst>
                                        </p:cTn>
                                        <p:tgtEl>
                                          <p:spTgt spid="466"/>
                                        </p:tgtEl>
                                        <p:attrNameLst>
                                          <p:attrName>style.visibility</p:attrName>
                                        </p:attrNameLst>
                                      </p:cBhvr>
                                      <p:to>
                                        <p:strVal val="visible"/>
                                      </p:to>
                                    </p:set>
                                    <p:animEffect transition="in" filter="fade">
                                      <p:cBhvr>
                                        <p:cTn id="117" dur="500"/>
                                        <p:tgtEl>
                                          <p:spTgt spid="46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31"/>
                                        </p:tgtEl>
                                        <p:attrNameLst>
                                          <p:attrName>style.visibility</p:attrName>
                                        </p:attrNameLst>
                                      </p:cBhvr>
                                      <p:to>
                                        <p:strVal val="visible"/>
                                      </p:to>
                                    </p:set>
                                    <p:animEffect transition="in" filter="wipe(left)">
                                      <p:cBhvr>
                                        <p:cTn id="122" dur="1000"/>
                                        <p:tgtEl>
                                          <p:spTgt spid="431"/>
                                        </p:tgtEl>
                                      </p:cBhvr>
                                    </p:animEffect>
                                  </p:childTnLst>
                                </p:cTn>
                              </p:par>
                              <p:par>
                                <p:cTn id="123" presetID="10" presetClass="exit" presetSubtype="0" fill="hold" nodeType="withEffect">
                                  <p:stCondLst>
                                    <p:cond delay="0"/>
                                  </p:stCondLst>
                                  <p:childTnLst>
                                    <p:animEffect transition="out" filter="fade">
                                      <p:cBhvr>
                                        <p:cTn id="124" dur="500"/>
                                        <p:tgtEl>
                                          <p:spTgt spid="430"/>
                                        </p:tgtEl>
                                      </p:cBhvr>
                                    </p:animEffect>
                                    <p:set>
                                      <p:cBhvr>
                                        <p:cTn id="125" dur="1" fill="hold">
                                          <p:stCondLst>
                                            <p:cond delay="499"/>
                                          </p:stCondLst>
                                        </p:cTn>
                                        <p:tgtEl>
                                          <p:spTgt spid="430"/>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84"/>
                                        </p:tgtEl>
                                      </p:cBhvr>
                                    </p:animEffect>
                                    <p:set>
                                      <p:cBhvr>
                                        <p:cTn id="128" dur="1" fill="hold">
                                          <p:stCondLst>
                                            <p:cond delay="499"/>
                                          </p:stCondLst>
                                        </p:cTn>
                                        <p:tgtEl>
                                          <p:spTgt spid="4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66"/>
                                        </p:tgtEl>
                                      </p:cBhvr>
                                    </p:animEffect>
                                    <p:set>
                                      <p:cBhvr>
                                        <p:cTn id="131" dur="1" fill="hold">
                                          <p:stCondLst>
                                            <p:cond delay="499"/>
                                          </p:stCondLst>
                                        </p:cTn>
                                        <p:tgtEl>
                                          <p:spTgt spid="466"/>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446"/>
                                        </p:tgtEl>
                                      </p:cBhvr>
                                    </p:animEffect>
                                    <p:set>
                                      <p:cBhvr>
                                        <p:cTn id="134" dur="1" fill="hold">
                                          <p:stCondLst>
                                            <p:cond delay="499"/>
                                          </p:stCondLst>
                                        </p:cTn>
                                        <p:tgtEl>
                                          <p:spTgt spid="446"/>
                                        </p:tgtEl>
                                        <p:attrNameLst>
                                          <p:attrName>style.visibility</p:attrName>
                                        </p:attrNameLst>
                                      </p:cBhvr>
                                      <p:to>
                                        <p:strVal val="hidden"/>
                                      </p:to>
                                    </p:set>
                                  </p:childTnLst>
                                </p:cTn>
                              </p:par>
                              <p:par>
                                <p:cTn id="135" presetID="10" presetClass="exit" presetSubtype="0" fill="hold" grpId="2" nodeType="withEffect">
                                  <p:stCondLst>
                                    <p:cond delay="0"/>
                                  </p:stCondLst>
                                  <p:childTnLst>
                                    <p:animEffect transition="out" filter="fade">
                                      <p:cBhvr>
                                        <p:cTn id="136" dur="500"/>
                                        <p:tgtEl>
                                          <p:spTgt spid="444"/>
                                        </p:tgtEl>
                                      </p:cBhvr>
                                    </p:animEffect>
                                    <p:set>
                                      <p:cBhvr>
                                        <p:cTn id="137" dur="1" fill="hold">
                                          <p:stCondLst>
                                            <p:cond delay="499"/>
                                          </p:stCondLst>
                                        </p:cTn>
                                        <p:tgtEl>
                                          <p:spTgt spid="444"/>
                                        </p:tgtEl>
                                        <p:attrNameLst>
                                          <p:attrName>style.visibility</p:attrName>
                                        </p:attrNameLst>
                                      </p:cBhvr>
                                      <p:to>
                                        <p:strVal val="hidden"/>
                                      </p:to>
                                    </p:set>
                                  </p:childTnLst>
                                </p:cTn>
                              </p:par>
                              <p:par>
                                <p:cTn id="138" presetID="10" presetClass="entr" presetSubtype="0" fill="hold" grpId="0" nodeType="withEffect">
                                  <p:stCondLst>
                                    <p:cond delay="600"/>
                                  </p:stCondLst>
                                  <p:childTnLst>
                                    <p:set>
                                      <p:cBhvr>
                                        <p:cTn id="139" dur="1" fill="hold">
                                          <p:stCondLst>
                                            <p:cond delay="0"/>
                                          </p:stCondLst>
                                        </p:cTn>
                                        <p:tgtEl>
                                          <p:spTgt spid="426"/>
                                        </p:tgtEl>
                                        <p:attrNameLst>
                                          <p:attrName>style.visibility</p:attrName>
                                        </p:attrNameLst>
                                      </p:cBhvr>
                                      <p:to>
                                        <p:strVal val="visible"/>
                                      </p:to>
                                    </p:set>
                                    <p:animEffect transition="in" filter="fade">
                                      <p:cBhvr>
                                        <p:cTn id="140" dur="500"/>
                                        <p:tgtEl>
                                          <p:spTgt spid="426"/>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432"/>
                                        </p:tgtEl>
                                        <p:attrNameLst>
                                          <p:attrName>style.visibility</p:attrName>
                                        </p:attrNameLst>
                                      </p:cBhvr>
                                      <p:to>
                                        <p:strVal val="visible"/>
                                      </p:to>
                                    </p:set>
                                    <p:animEffect transition="in" filter="wipe(up)">
                                      <p:cBhvr>
                                        <p:cTn id="144" dur="500"/>
                                        <p:tgtEl>
                                          <p:spTgt spid="432"/>
                                        </p:tgtEl>
                                      </p:cBhvr>
                                    </p:animEffect>
                                  </p:childTnLst>
                                </p:cTn>
                              </p:par>
                            </p:childTnLst>
                          </p:cTn>
                        </p:par>
                        <p:par>
                          <p:cTn id="145" fill="hold">
                            <p:stCondLst>
                              <p:cond delay="1600"/>
                            </p:stCondLst>
                            <p:childTnLst>
                              <p:par>
                                <p:cTn id="146" presetID="10" presetClass="entr" presetSubtype="0" fill="hold" grpId="1" nodeType="afterEffect">
                                  <p:stCondLst>
                                    <p:cond delay="0"/>
                                  </p:stCondLst>
                                  <p:childTnLst>
                                    <p:set>
                                      <p:cBhvr>
                                        <p:cTn id="147" dur="1" fill="hold">
                                          <p:stCondLst>
                                            <p:cond delay="0"/>
                                          </p:stCondLst>
                                        </p:cTn>
                                        <p:tgtEl>
                                          <p:spTgt spid="445"/>
                                        </p:tgtEl>
                                        <p:attrNameLst>
                                          <p:attrName>style.visibility</p:attrName>
                                        </p:attrNameLst>
                                      </p:cBhvr>
                                      <p:to>
                                        <p:strVal val="visible"/>
                                      </p:to>
                                    </p:set>
                                    <p:animEffect transition="in" filter="fade">
                                      <p:cBhvr>
                                        <p:cTn id="148" dur="500"/>
                                        <p:tgtEl>
                                          <p:spTgt spid="445"/>
                                        </p:tgtEl>
                                      </p:cBhvr>
                                    </p:animEffect>
                                  </p:childTnLst>
                                </p:cTn>
                              </p:par>
                              <p:par>
                                <p:cTn id="149" presetID="42" presetClass="path" presetSubtype="0" accel="50000" decel="50000" fill="hold" grpId="0" nodeType="withEffect">
                                  <p:stCondLst>
                                    <p:cond delay="0"/>
                                  </p:stCondLst>
                                  <p:childTnLst>
                                    <p:animMotion origin="layout" path="M -1.875E-6 -2.59259E-6 L 0.39557 0.20162 " pathEditMode="relative" rAng="0" ptsTypes="AA">
                                      <p:cBhvr>
                                        <p:cTn id="150" dur="2000" fill="hold"/>
                                        <p:tgtEl>
                                          <p:spTgt spid="445"/>
                                        </p:tgtEl>
                                        <p:attrNameLst>
                                          <p:attrName>ppt_x</p:attrName>
                                          <p:attrName>ppt_y</p:attrName>
                                        </p:attrNameLst>
                                      </p:cBhvr>
                                      <p:rCtr x="19779" y="10069"/>
                                    </p:animMotion>
                                  </p:childTnLst>
                                </p:cTn>
                              </p:par>
                              <p:par>
                                <p:cTn id="151" presetID="10" presetClass="entr" presetSubtype="0" fill="hold" nodeType="withEffect">
                                  <p:stCondLst>
                                    <p:cond delay="1700"/>
                                  </p:stCondLst>
                                  <p:childTnLst>
                                    <p:set>
                                      <p:cBhvr>
                                        <p:cTn id="152" dur="1" fill="hold">
                                          <p:stCondLst>
                                            <p:cond delay="0"/>
                                          </p:stCondLst>
                                        </p:cTn>
                                        <p:tgtEl>
                                          <p:spTgt spid="448"/>
                                        </p:tgtEl>
                                        <p:attrNameLst>
                                          <p:attrName>style.visibility</p:attrName>
                                        </p:attrNameLst>
                                      </p:cBhvr>
                                      <p:to>
                                        <p:strVal val="visible"/>
                                      </p:to>
                                    </p:set>
                                    <p:animEffect transition="in" filter="fade">
                                      <p:cBhvr>
                                        <p:cTn id="153" dur="500"/>
                                        <p:tgtEl>
                                          <p:spTgt spid="448"/>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randombar(horizontal)">
                                      <p:cBhvr>
                                        <p:cTn id="1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287" grpId="0" animBg="1"/>
      <p:bldP spid="355" grpId="0" animBg="1"/>
      <p:bldP spid="389" grpId="0" animBg="1"/>
      <p:bldP spid="392" grpId="0" animBg="1"/>
      <p:bldP spid="426" grpId="0" animBg="1"/>
      <p:bldP spid="429" grpId="0" animBg="1"/>
      <p:bldP spid="435" grpId="0" animBg="1"/>
      <p:bldP spid="435" grpId="1" animBg="1"/>
      <p:bldP spid="436" grpId="0" animBg="1"/>
      <p:bldP spid="436" grpId="1" animBg="1"/>
      <p:bldP spid="440" grpId="0" animBg="1"/>
      <p:bldP spid="502" grpId="0" animBg="1"/>
      <p:bldP spid="502" grpId="1" animBg="1"/>
      <p:bldP spid="444" grpId="0" animBg="1"/>
      <p:bldP spid="444" grpId="1" animBg="1"/>
      <p:bldP spid="444" grpId="2" animBg="1"/>
      <p:bldP spid="445" grpId="0" animBg="1"/>
      <p:bldP spid="445" grpId="1" animBg="1"/>
      <p:bldP spid="446" grpId="0" animBg="1"/>
      <p:bldP spid="446" grpId="1" animBg="1"/>
      <p:bldP spid="446" grpId="2" animBg="1"/>
      <p:bldP spid="447"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7E3FF2-9CEA-4F66-B823-986BF1B19913}"/>
              </a:ext>
            </a:extLst>
          </p:cNvPr>
          <p:cNvGrpSpPr/>
          <p:nvPr/>
        </p:nvGrpSpPr>
        <p:grpSpPr>
          <a:xfrm>
            <a:off x="255314" y="3287041"/>
            <a:ext cx="637925" cy="927307"/>
            <a:chOff x="250242" y="3682288"/>
            <a:chExt cx="625473" cy="909207"/>
          </a:xfrm>
        </p:grpSpPr>
        <p:pic>
          <p:nvPicPr>
            <p:cNvPr id="139" name="Picture 4" descr="Image result for docker hub logo">
              <a:extLst>
                <a:ext uri="{FF2B5EF4-FFF2-40B4-BE49-F238E27FC236}">
                  <a16:creationId xmlns:a16="http://schemas.microsoft.com/office/drawing/2014/main" id="{40EE67FE-8283-4CE1-BF68-46293A96E9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a:stretch/>
          </p:blipFill>
          <p:spPr bwMode="auto">
            <a:xfrm>
              <a:off x="250242" y="3682288"/>
              <a:ext cx="625473" cy="51829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2" descr="C:\Users\steve\AppData\Local\Temp\SNAGHTML3c2ca0f.PNG">
              <a:extLst>
                <a:ext uri="{FF2B5EF4-FFF2-40B4-BE49-F238E27FC236}">
                  <a16:creationId xmlns:a16="http://schemas.microsoft.com/office/drawing/2014/main" id="{20C13FBB-F2B2-46CD-8890-540F41F85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01" y="4187911"/>
              <a:ext cx="439154" cy="403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6" descr="Image result for azure event grid">
            <a:extLst>
              <a:ext uri="{FF2B5EF4-FFF2-40B4-BE49-F238E27FC236}">
                <a16:creationId xmlns:a16="http://schemas.microsoft.com/office/drawing/2014/main" id="{4E566ED8-7D15-4DDA-8229-3E4A3683E3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4" r="21894"/>
          <a:stretch/>
        </p:blipFill>
        <p:spPr bwMode="auto">
          <a:xfrm>
            <a:off x="999503" y="3414724"/>
            <a:ext cx="637927" cy="595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E635D20-D94D-4406-8797-5BBDA1AA117F}"/>
                  </a:ext>
                </a:extLst>
              </p:cNvPr>
              <p:cNvSpPr txBox="1"/>
              <p:nvPr/>
            </p:nvSpPr>
            <p:spPr>
              <a:xfrm>
                <a:off x="3545396" y="1001200"/>
                <a:ext cx="5384297" cy="288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36" i="1">
                          <a:latin typeface="Cambria Math" panose="02040503050406030204" pitchFamily="18" charset="0"/>
                        </a:rPr>
                        <m:t>(1</m:t>
                      </m:r>
                      <m:r>
                        <a:rPr lang="en-US" sz="1836" i="1">
                          <a:latin typeface="Cambria Math" panose="02040503050406030204" pitchFamily="18" charset="0"/>
                        </a:rPr>
                        <m:t>𝑝𝑟</m:t>
                      </m:r>
                      <m:r>
                        <a:rPr lang="en-US" sz="1836" i="1">
                          <a:latin typeface="Cambria Math" panose="02040503050406030204" pitchFamily="18" charset="0"/>
                        </a:rPr>
                        <m:t>=1</m:t>
                      </m:r>
                      <m:r>
                        <a:rPr lang="en-US" sz="1836" i="1">
                          <a:latin typeface="Cambria Math" panose="02040503050406030204" pitchFamily="18" charset="0"/>
                        </a:rPr>
                        <m:t>𝑏</m:t>
                      </m:r>
                      <m:r>
                        <a:rPr lang="en-US" sz="1836" i="1">
                          <a:latin typeface="Cambria Math" panose="02040503050406030204" pitchFamily="18" charset="0"/>
                        </a:rPr>
                        <m:t>+1</m:t>
                      </m:r>
                      <m:r>
                        <a:rPr lang="en-US" sz="1836" i="1">
                          <a:latin typeface="Cambria Math" panose="02040503050406030204" pitchFamily="18" charset="0"/>
                        </a:rPr>
                        <m:t>𝑝</m:t>
                      </m:r>
                      <m:r>
                        <a:rPr lang="en-US" sz="1836" i="1">
                          <a:latin typeface="Cambria Math" panose="02040503050406030204" pitchFamily="18" charset="0"/>
                        </a:rPr>
                        <m:t>+ 1</m:t>
                      </m:r>
                      <m:r>
                        <a:rPr lang="en-US" sz="1836" i="1">
                          <a:latin typeface="Cambria Math" panose="02040503050406030204" pitchFamily="18" charset="0"/>
                        </a:rPr>
                        <m:t>𝑡</m:t>
                      </m:r>
                      <m:r>
                        <a:rPr lang="en-US" sz="1836" i="1">
                          <a:latin typeface="Cambria Math" panose="02040503050406030204" pitchFamily="18" charset="0"/>
                        </a:rPr>
                        <m:t>+1</m:t>
                      </m:r>
                      <m:r>
                        <a:rPr lang="en-US" sz="1836" i="1">
                          <a:latin typeface="Cambria Math" panose="02040503050406030204" pitchFamily="18" charset="0"/>
                        </a:rPr>
                        <m:t>𝑑</m:t>
                      </m:r>
                      <m:r>
                        <a:rPr lang="en-US" sz="1836" i="1">
                          <a:latin typeface="Cambria Math" panose="02040503050406030204" pitchFamily="18" charset="0"/>
                        </a:rPr>
                        <m:t>) ∗</m:t>
                      </m:r>
                      <m:r>
                        <a:rPr lang="en-US" sz="1836" i="1">
                          <a:latin typeface="Cambria Math" panose="02040503050406030204" pitchFamily="18" charset="0"/>
                        </a:rPr>
                        <m:t>𝑙𝑖𝑓𝑒</m:t>
                      </m:r>
                      <m:r>
                        <a:rPr lang="en-US" sz="1836" i="1">
                          <a:latin typeface="Cambria Math" panose="02040503050406030204" pitchFamily="18" charset="0"/>
                        </a:rPr>
                        <m:t> </m:t>
                      </m:r>
                      <m:r>
                        <a:rPr lang="en-US" sz="1836" i="1">
                          <a:latin typeface="Cambria Math" panose="02040503050406030204" pitchFamily="18" charset="0"/>
                        </a:rPr>
                        <m:t>𝑜𝑓</m:t>
                      </m:r>
                      <m:r>
                        <a:rPr lang="en-US" sz="1836" i="1">
                          <a:latin typeface="Cambria Math" panose="02040503050406030204" pitchFamily="18" charset="0"/>
                        </a:rPr>
                        <m:t> </m:t>
                      </m:r>
                      <m:r>
                        <a:rPr lang="en-US" sz="1836" i="1">
                          <a:latin typeface="Cambria Math" panose="02040503050406030204" pitchFamily="18" charset="0"/>
                        </a:rPr>
                        <m:t>𝑑𝑒𝑣𝑒𝑙𝑜𝑝𝑚𝑒𝑛𝑡</m:t>
                      </m:r>
                    </m:oMath>
                  </m:oMathPara>
                </a14:m>
                <a:endParaRPr lang="en-US" sz="1836"/>
              </a:p>
            </p:txBody>
          </p:sp>
        </mc:Choice>
        <mc:Fallback xmlns="">
          <p:sp>
            <p:nvSpPr>
              <p:cNvPr id="142" name="TextBox 141">
                <a:extLst>
                  <a:ext uri="{FF2B5EF4-FFF2-40B4-BE49-F238E27FC236}">
                    <a16:creationId xmlns:a16="http://schemas.microsoft.com/office/drawing/2014/main" id="{0E635D20-D94D-4406-8797-5BBDA1AA117F}"/>
                  </a:ext>
                </a:extLst>
              </p:cNvPr>
              <p:cNvSpPr txBox="1">
                <a:spLocks noRot="1" noChangeAspect="1" noMove="1" noResize="1" noEditPoints="1" noAdjustHandles="1" noChangeArrowheads="1" noChangeShapeType="1" noTextEdit="1"/>
              </p:cNvSpPr>
              <p:nvPr/>
            </p:nvSpPr>
            <p:spPr>
              <a:xfrm>
                <a:off x="3545396" y="1001200"/>
                <a:ext cx="5384297" cy="288137"/>
              </a:xfrm>
              <a:prstGeom prst="rect">
                <a:avLst/>
              </a:prstGeom>
              <a:blipFill>
                <a:blip r:embed="rId7"/>
                <a:stretch>
                  <a:fillRect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7887C459-C657-4759-924B-FD9A8D3FE580}"/>
                  </a:ext>
                </a:extLst>
              </p:cNvPr>
              <p:cNvSpPr txBox="1"/>
              <p:nvPr/>
            </p:nvSpPr>
            <p:spPr>
              <a:xfrm>
                <a:off x="3310477" y="6309511"/>
                <a:ext cx="6944136" cy="288137"/>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36" i="1">
                          <a:latin typeface="Cambria Math" panose="02040503050406030204" pitchFamily="18" charset="0"/>
                        </a:rPr>
                        <m:t>1</m:t>
                      </m:r>
                      <m:r>
                        <a:rPr lang="en-US" sz="1836" b="1" i="1">
                          <a:latin typeface="Cambria Math" panose="02040503050406030204" pitchFamily="18" charset="0"/>
                        </a:rPr>
                        <m:t>𝒑𝒂𝒕𝒄𝒉</m:t>
                      </m:r>
                      <m:r>
                        <a:rPr lang="en-US" sz="1836" i="1">
                          <a:latin typeface="Cambria Math" panose="02040503050406030204" pitchFamily="18" charset="0"/>
                        </a:rPr>
                        <m:t>=</m:t>
                      </m:r>
                      <m:r>
                        <a:rPr lang="en-US" sz="1836" b="1" i="1">
                          <a:latin typeface="Cambria Math" panose="02040503050406030204" pitchFamily="18" charset="0"/>
                        </a:rPr>
                        <m:t>𝒄𝒖𝒔𝒕</m:t>
                      </m:r>
                      <m:r>
                        <a:rPr lang="en-US" sz="1836" b="1" i="1">
                          <a:latin typeface="Cambria Math" panose="02040503050406030204" pitchFamily="18" charset="0"/>
                        </a:rPr>
                        <m:t> ∗</m:t>
                      </m:r>
                      <m:r>
                        <a:rPr lang="en-US" sz="1836" b="1" i="1">
                          <a:latin typeface="Cambria Math" panose="02040503050406030204" pitchFamily="18" charset="0"/>
                        </a:rPr>
                        <m:t>𝒂𝒑𝒑𝒔</m:t>
                      </m:r>
                      <m:r>
                        <a:rPr lang="en-US" sz="1836" b="1" i="1">
                          <a:latin typeface="Cambria Math" panose="02040503050406030204" pitchFamily="18" charset="0"/>
                        </a:rPr>
                        <m:t> ∗ </m:t>
                      </m:r>
                      <m:d>
                        <m:dPr>
                          <m:ctrlPr>
                            <a:rPr lang="en-US" sz="1836" i="1">
                              <a:latin typeface="Cambria Math" panose="02040503050406030204" pitchFamily="18" charset="0"/>
                            </a:rPr>
                          </m:ctrlPr>
                        </m:dPr>
                        <m:e>
                          <m:r>
                            <a:rPr lang="en-US" sz="1836" i="1">
                              <a:latin typeface="Cambria Math" panose="02040503050406030204" pitchFamily="18" charset="0"/>
                            </a:rPr>
                            <m:t>1</m:t>
                          </m:r>
                          <m:r>
                            <a:rPr lang="en-US" sz="1836" i="1">
                              <a:latin typeface="Cambria Math" panose="02040503050406030204" pitchFamily="18" charset="0"/>
                            </a:rPr>
                            <m:t>𝑏</m:t>
                          </m:r>
                          <m:r>
                            <a:rPr lang="en-US" sz="1836" i="1">
                              <a:latin typeface="Cambria Math" panose="02040503050406030204" pitchFamily="18" charset="0"/>
                            </a:rPr>
                            <m:t>+1</m:t>
                          </m:r>
                          <m:r>
                            <a:rPr lang="en-US" sz="1836" i="1">
                              <a:latin typeface="Cambria Math" panose="02040503050406030204" pitchFamily="18" charset="0"/>
                            </a:rPr>
                            <m:t>𝑝</m:t>
                          </m:r>
                          <m:r>
                            <a:rPr lang="en-US" sz="1836" i="1">
                              <a:latin typeface="Cambria Math" panose="02040503050406030204" pitchFamily="18" charset="0"/>
                            </a:rPr>
                            <m:t>+ 1</m:t>
                          </m:r>
                          <m:r>
                            <a:rPr lang="en-US" sz="1836" i="1">
                              <a:latin typeface="Cambria Math" panose="02040503050406030204" pitchFamily="18" charset="0"/>
                            </a:rPr>
                            <m:t>𝑡</m:t>
                          </m:r>
                          <m:r>
                            <a:rPr lang="en-US" sz="1836" i="1">
                              <a:latin typeface="Cambria Math" panose="02040503050406030204" pitchFamily="18" charset="0"/>
                            </a:rPr>
                            <m:t>+1</m:t>
                          </m:r>
                          <m:r>
                            <a:rPr lang="en-US" sz="1836" i="1">
                              <a:latin typeface="Cambria Math" panose="02040503050406030204" pitchFamily="18" charset="0"/>
                            </a:rPr>
                            <m:t>𝑑</m:t>
                          </m:r>
                        </m:e>
                      </m:d>
                      <m:r>
                        <a:rPr lang="en-US" sz="1836" i="1">
                          <a:latin typeface="Cambria Math" panose="02040503050406030204" pitchFamily="18" charset="0"/>
                        </a:rPr>
                        <m:t>∗</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𝒍𝒊𝒇𝒆</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𝒐𝒇</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𝒕𝒉𝒆</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 </m:t>
                      </m:r>
                      <m:r>
                        <a:rPr lang="en-US" sz="1836" b="1" i="1">
                          <a:solidFill>
                            <a:schemeClr val="accent2">
                              <a:lumMod val="75000"/>
                            </a:schemeClr>
                          </a:solidFill>
                          <a:effectLst>
                            <a:outerShdw blurRad="50800" dist="38100" dir="2700000" algn="tl" rotWithShape="0">
                              <a:prstClr val="black">
                                <a:alpha val="40000"/>
                              </a:prstClr>
                            </a:outerShdw>
                          </a:effectLst>
                          <a:latin typeface="Cambria Math" panose="02040503050406030204" pitchFamily="18" charset="0"/>
                        </a:rPr>
                        <m:t>𝒂𝒑𝒑</m:t>
                      </m:r>
                    </m:oMath>
                  </m:oMathPara>
                </a14:m>
                <a:endParaRPr lang="en-US" sz="1836" b="1" i="1"/>
              </a:p>
            </p:txBody>
          </p:sp>
        </mc:Choice>
        <mc:Fallback xmlns="">
          <p:sp>
            <p:nvSpPr>
              <p:cNvPr id="155" name="TextBox 154">
                <a:extLst>
                  <a:ext uri="{FF2B5EF4-FFF2-40B4-BE49-F238E27FC236}">
                    <a16:creationId xmlns:a16="http://schemas.microsoft.com/office/drawing/2014/main" id="{7887C459-C657-4759-924B-FD9A8D3FE580}"/>
                  </a:ext>
                </a:extLst>
              </p:cNvPr>
              <p:cNvSpPr txBox="1">
                <a:spLocks noRot="1" noChangeAspect="1" noMove="1" noResize="1" noEditPoints="1" noAdjustHandles="1" noChangeArrowheads="1" noChangeShapeType="1" noTextEdit="1"/>
              </p:cNvSpPr>
              <p:nvPr/>
            </p:nvSpPr>
            <p:spPr>
              <a:xfrm>
                <a:off x="3310477" y="6309511"/>
                <a:ext cx="6944136" cy="288137"/>
              </a:xfrm>
              <a:prstGeom prst="rect">
                <a:avLst/>
              </a:prstGeom>
              <a:blipFill>
                <a:blip r:embed="rId8"/>
                <a:stretch>
                  <a:fillRect t="-4255" b="-46809"/>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31A641A-C6B0-4CDF-8FAE-27D4CD17E38C}"/>
              </a:ext>
            </a:extLst>
          </p:cNvPr>
          <p:cNvGrpSpPr/>
          <p:nvPr/>
        </p:nvGrpSpPr>
        <p:grpSpPr>
          <a:xfrm>
            <a:off x="2061680" y="141773"/>
            <a:ext cx="8459340" cy="944385"/>
            <a:chOff x="2021351" y="202173"/>
            <a:chExt cx="8294224" cy="925951"/>
          </a:xfrm>
        </p:grpSpPr>
        <p:grpSp>
          <p:nvGrpSpPr>
            <p:cNvPr id="170" name="Group 169">
              <a:extLst>
                <a:ext uri="{FF2B5EF4-FFF2-40B4-BE49-F238E27FC236}">
                  <a16:creationId xmlns:a16="http://schemas.microsoft.com/office/drawing/2014/main" id="{8E278C7A-C759-46A8-9DE8-6434A89F00FC}"/>
                </a:ext>
              </a:extLst>
            </p:cNvPr>
            <p:cNvGrpSpPr/>
            <p:nvPr/>
          </p:nvGrpSpPr>
          <p:grpSpPr>
            <a:xfrm>
              <a:off x="2021351" y="574733"/>
              <a:ext cx="1576088" cy="553391"/>
              <a:chOff x="2021351" y="574733"/>
              <a:chExt cx="1576088" cy="553391"/>
            </a:xfrm>
          </p:grpSpPr>
          <p:pic>
            <p:nvPicPr>
              <p:cNvPr id="110" name="Picture 109">
                <a:extLst>
                  <a:ext uri="{FF2B5EF4-FFF2-40B4-BE49-F238E27FC236}">
                    <a16:creationId xmlns:a16="http://schemas.microsoft.com/office/drawing/2014/main" id="{772D7C22-16A4-43EC-A1AE-9B6AC8F04973}"/>
                  </a:ext>
                </a:extLst>
              </p:cNvPr>
              <p:cNvPicPr>
                <a:picLocks noChangeAspect="1"/>
              </p:cNvPicPr>
              <p:nvPr/>
            </p:nvPicPr>
            <p:blipFill>
              <a:blip r:embed="rId9"/>
              <a:stretch>
                <a:fillRect/>
              </a:stretch>
            </p:blipFill>
            <p:spPr>
              <a:xfrm>
                <a:off x="3244259" y="574733"/>
                <a:ext cx="353180" cy="350933"/>
              </a:xfrm>
              <a:prstGeom prst="rect">
                <a:avLst/>
              </a:prstGeom>
            </p:spPr>
          </p:pic>
          <p:sp>
            <p:nvSpPr>
              <p:cNvPr id="143" name="TextBox 142">
                <a:extLst>
                  <a:ext uri="{FF2B5EF4-FFF2-40B4-BE49-F238E27FC236}">
                    <a16:creationId xmlns:a16="http://schemas.microsoft.com/office/drawing/2014/main" id="{20DB7DFF-9088-49CA-9389-1B84FAA545F8}"/>
                  </a:ext>
                </a:extLst>
              </p:cNvPr>
              <p:cNvSpPr txBox="1"/>
              <p:nvPr/>
            </p:nvSpPr>
            <p:spPr>
              <a:xfrm>
                <a:off x="2021351" y="596312"/>
                <a:ext cx="1258128" cy="531812"/>
              </a:xfrm>
              <a:prstGeom prst="rect">
                <a:avLst/>
              </a:prstGeom>
              <a:noFill/>
            </p:spPr>
            <p:txBody>
              <a:bodyPr wrap="square" rtlCol="0">
                <a:spAutoFit/>
              </a:bodyPr>
              <a:lstStyle/>
              <a:p>
                <a:pPr algn="r"/>
                <a:r>
                  <a:rPr lang="en-US" sz="1428"/>
                  <a:t>1 Pull Request</a:t>
                </a:r>
              </a:p>
            </p:txBody>
          </p:sp>
        </p:grpSp>
        <p:grpSp>
          <p:nvGrpSpPr>
            <p:cNvPr id="167" name="Group 166">
              <a:extLst>
                <a:ext uri="{FF2B5EF4-FFF2-40B4-BE49-F238E27FC236}">
                  <a16:creationId xmlns:a16="http://schemas.microsoft.com/office/drawing/2014/main" id="{BDAD6E6B-44A0-4CDA-9489-AB60191562C5}"/>
                </a:ext>
              </a:extLst>
            </p:cNvPr>
            <p:cNvGrpSpPr/>
            <p:nvPr/>
          </p:nvGrpSpPr>
          <p:grpSpPr>
            <a:xfrm>
              <a:off x="3498622" y="254566"/>
              <a:ext cx="1445323" cy="873556"/>
              <a:chOff x="3753808" y="254566"/>
              <a:chExt cx="1445323" cy="873556"/>
            </a:xfrm>
          </p:grpSpPr>
          <p:grpSp>
            <p:nvGrpSpPr>
              <p:cNvPr id="166" name="Group 165">
                <a:extLst>
                  <a:ext uri="{FF2B5EF4-FFF2-40B4-BE49-F238E27FC236}">
                    <a16:creationId xmlns:a16="http://schemas.microsoft.com/office/drawing/2014/main" id="{3A56EA81-1464-4D98-856E-2795BC9E81F1}"/>
                  </a:ext>
                </a:extLst>
              </p:cNvPr>
              <p:cNvGrpSpPr/>
              <p:nvPr/>
            </p:nvGrpSpPr>
            <p:grpSpPr>
              <a:xfrm>
                <a:off x="4537117" y="254566"/>
                <a:ext cx="662014" cy="796959"/>
                <a:chOff x="4537117" y="254566"/>
                <a:chExt cx="662014" cy="796959"/>
              </a:xfrm>
            </p:grpSpPr>
            <p:grpSp>
              <p:nvGrpSpPr>
                <p:cNvPr id="163" name="Group 162">
                  <a:extLst>
                    <a:ext uri="{FF2B5EF4-FFF2-40B4-BE49-F238E27FC236}">
                      <a16:creationId xmlns:a16="http://schemas.microsoft.com/office/drawing/2014/main" id="{DE37714B-4B45-4E9C-8803-2149471E9C74}"/>
                    </a:ext>
                  </a:extLst>
                </p:cNvPr>
                <p:cNvGrpSpPr/>
                <p:nvPr/>
              </p:nvGrpSpPr>
              <p:grpSpPr>
                <a:xfrm>
                  <a:off x="4537117" y="254566"/>
                  <a:ext cx="662014" cy="332791"/>
                  <a:chOff x="4537117" y="254566"/>
                  <a:chExt cx="662014" cy="332791"/>
                </a:xfrm>
              </p:grpSpPr>
              <p:pic>
                <p:nvPicPr>
                  <p:cNvPr id="111" name="Picture 4" descr="https://zapier.cachefly.net/storage/services/59152a3a91bfe0ddd2fc9b978448593a.128x128.png">
                    <a:extLst>
                      <a:ext uri="{FF2B5EF4-FFF2-40B4-BE49-F238E27FC236}">
                        <a16:creationId xmlns:a16="http://schemas.microsoft.com/office/drawing/2014/main" id="{B1DC42E3-3B0A-4D45-BB83-3D755BCE053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537117" y="275510"/>
                    <a:ext cx="287633" cy="2676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wiki.jenkins-ci.org/download/attachments/2916393/logo-title.png?version=1&amp;modificationDate=1302753947000">
                    <a:extLst>
                      <a:ext uri="{FF2B5EF4-FFF2-40B4-BE49-F238E27FC236}">
                        <a16:creationId xmlns:a16="http://schemas.microsoft.com/office/drawing/2014/main" id="{A5823340-BF5E-442B-996A-CBC9B1D0EDA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911498" y="254566"/>
                    <a:ext cx="287633" cy="332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2" descr="image001">
                  <a:extLst>
                    <a:ext uri="{FF2B5EF4-FFF2-40B4-BE49-F238E27FC236}">
                      <a16:creationId xmlns:a16="http://schemas.microsoft.com/office/drawing/2014/main" id="{43EDFA3D-1E8F-4E23-ADF1-E45272B2D10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562301" y="448874"/>
                  <a:ext cx="611646" cy="6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4" name="TextBox 143">
                <a:extLst>
                  <a:ext uri="{FF2B5EF4-FFF2-40B4-BE49-F238E27FC236}">
                    <a16:creationId xmlns:a16="http://schemas.microsoft.com/office/drawing/2014/main" id="{3C702BF7-2247-4048-A6F8-E35E32958B03}"/>
                  </a:ext>
                </a:extLst>
              </p:cNvPr>
              <p:cNvSpPr txBox="1"/>
              <p:nvPr/>
            </p:nvSpPr>
            <p:spPr>
              <a:xfrm>
                <a:off x="3753808" y="596311"/>
                <a:ext cx="853412" cy="531811"/>
              </a:xfrm>
              <a:prstGeom prst="rect">
                <a:avLst/>
              </a:prstGeom>
              <a:noFill/>
            </p:spPr>
            <p:txBody>
              <a:bodyPr wrap="square" rtlCol="0">
                <a:spAutoFit/>
              </a:bodyPr>
              <a:lstStyle/>
              <a:p>
                <a:pPr algn="r"/>
                <a:r>
                  <a:rPr lang="en-US" sz="1428"/>
                  <a:t>= 1 Build</a:t>
                </a:r>
              </a:p>
            </p:txBody>
          </p:sp>
        </p:grpSp>
        <p:grpSp>
          <p:nvGrpSpPr>
            <p:cNvPr id="165" name="Group 164">
              <a:extLst>
                <a:ext uri="{FF2B5EF4-FFF2-40B4-BE49-F238E27FC236}">
                  <a16:creationId xmlns:a16="http://schemas.microsoft.com/office/drawing/2014/main" id="{F2031CA7-F205-46C5-BFD2-EB3CC255343B}"/>
                </a:ext>
              </a:extLst>
            </p:cNvPr>
            <p:cNvGrpSpPr/>
            <p:nvPr/>
          </p:nvGrpSpPr>
          <p:grpSpPr>
            <a:xfrm>
              <a:off x="4845128" y="472888"/>
              <a:ext cx="1355887" cy="655234"/>
              <a:chOff x="5102739" y="472888"/>
              <a:chExt cx="1355887" cy="655234"/>
            </a:xfrm>
          </p:grpSpPr>
          <p:pic>
            <p:nvPicPr>
              <p:cNvPr id="114" name="Picture 113">
                <a:extLst>
                  <a:ext uri="{FF2B5EF4-FFF2-40B4-BE49-F238E27FC236}">
                    <a16:creationId xmlns:a16="http://schemas.microsoft.com/office/drawing/2014/main" id="{D3995CCB-9E79-48E1-9DFC-8277AA3C711E}"/>
                  </a:ext>
                </a:extLst>
              </p:cNvPr>
              <p:cNvPicPr>
                <a:picLocks noChangeAspect="1"/>
              </p:cNvPicPr>
              <p:nvPr/>
            </p:nvPicPr>
            <p:blipFill>
              <a:blip r:embed="rId13"/>
              <a:stretch>
                <a:fillRect/>
              </a:stretch>
            </p:blipFill>
            <p:spPr>
              <a:xfrm>
                <a:off x="5904004" y="472888"/>
                <a:ext cx="554622" cy="554622"/>
              </a:xfrm>
              <a:prstGeom prst="rect">
                <a:avLst/>
              </a:prstGeom>
            </p:spPr>
          </p:pic>
          <p:sp>
            <p:nvSpPr>
              <p:cNvPr id="146" name="TextBox 145">
                <a:extLst>
                  <a:ext uri="{FF2B5EF4-FFF2-40B4-BE49-F238E27FC236}">
                    <a16:creationId xmlns:a16="http://schemas.microsoft.com/office/drawing/2014/main" id="{2B0BA4D3-B0F5-4536-B00E-DE5B78C85929}"/>
                  </a:ext>
                </a:extLst>
              </p:cNvPr>
              <p:cNvSpPr txBox="1"/>
              <p:nvPr/>
            </p:nvSpPr>
            <p:spPr>
              <a:xfrm>
                <a:off x="5102739" y="596311"/>
                <a:ext cx="853412" cy="531811"/>
              </a:xfrm>
              <a:prstGeom prst="rect">
                <a:avLst/>
              </a:prstGeom>
              <a:noFill/>
            </p:spPr>
            <p:txBody>
              <a:bodyPr wrap="square" rtlCol="0">
                <a:spAutoFit/>
              </a:bodyPr>
              <a:lstStyle/>
              <a:p>
                <a:pPr algn="r"/>
                <a:r>
                  <a:rPr lang="en-US" sz="1428"/>
                  <a:t>= 1 Push</a:t>
                </a:r>
              </a:p>
            </p:txBody>
          </p:sp>
        </p:grpSp>
        <p:grpSp>
          <p:nvGrpSpPr>
            <p:cNvPr id="168" name="Group 167">
              <a:extLst>
                <a:ext uri="{FF2B5EF4-FFF2-40B4-BE49-F238E27FC236}">
                  <a16:creationId xmlns:a16="http://schemas.microsoft.com/office/drawing/2014/main" id="{9497C892-F60D-4E99-B2E4-17E7FEBFCE3A}"/>
                </a:ext>
              </a:extLst>
            </p:cNvPr>
            <p:cNvGrpSpPr/>
            <p:nvPr/>
          </p:nvGrpSpPr>
          <p:grpSpPr>
            <a:xfrm>
              <a:off x="7149125" y="477465"/>
              <a:ext cx="1369160" cy="545469"/>
              <a:chOff x="7120848" y="477465"/>
              <a:chExt cx="1369160" cy="545469"/>
            </a:xfrm>
          </p:grpSpPr>
          <p:sp>
            <p:nvSpPr>
              <p:cNvPr id="145" name="TextBox 144">
                <a:extLst>
                  <a:ext uri="{FF2B5EF4-FFF2-40B4-BE49-F238E27FC236}">
                    <a16:creationId xmlns:a16="http://schemas.microsoft.com/office/drawing/2014/main" id="{E84A9A1C-F8B2-43D4-BE9F-C8CB8053CEFD}"/>
                  </a:ext>
                </a:extLst>
              </p:cNvPr>
              <p:cNvSpPr txBox="1"/>
              <p:nvPr/>
            </p:nvSpPr>
            <p:spPr>
              <a:xfrm>
                <a:off x="7120848" y="596312"/>
                <a:ext cx="853412" cy="312072"/>
              </a:xfrm>
              <a:prstGeom prst="rect">
                <a:avLst/>
              </a:prstGeom>
              <a:noFill/>
            </p:spPr>
            <p:txBody>
              <a:bodyPr wrap="square" rtlCol="0">
                <a:spAutoFit/>
              </a:bodyPr>
              <a:lstStyle/>
              <a:p>
                <a:pPr algn="r"/>
                <a:r>
                  <a:rPr lang="en-US" sz="1428"/>
                  <a:t>= 1 Test</a:t>
                </a:r>
              </a:p>
            </p:txBody>
          </p:sp>
          <p:pic>
            <p:nvPicPr>
              <p:cNvPr id="147" name="Picture 2" descr="Image result for azure container instances logo">
                <a:extLst>
                  <a:ext uri="{FF2B5EF4-FFF2-40B4-BE49-F238E27FC236}">
                    <a16:creationId xmlns:a16="http://schemas.microsoft.com/office/drawing/2014/main" id="{7E898C87-FE26-4A83-BA92-FCFCAC3BF0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7917109" y="477465"/>
                <a:ext cx="572899" cy="545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7F561A2-C418-4A7F-B735-15D32B0B2410}"/>
                </a:ext>
              </a:extLst>
            </p:cNvPr>
            <p:cNvGrpSpPr/>
            <p:nvPr/>
          </p:nvGrpSpPr>
          <p:grpSpPr>
            <a:xfrm>
              <a:off x="8419466" y="507280"/>
              <a:ext cx="1682745" cy="485838"/>
              <a:chOff x="8419466" y="507280"/>
              <a:chExt cx="1682745" cy="485838"/>
            </a:xfrm>
          </p:grpSpPr>
          <p:pic>
            <p:nvPicPr>
              <p:cNvPr id="115" name="Picture 114">
                <a:extLst>
                  <a:ext uri="{FF2B5EF4-FFF2-40B4-BE49-F238E27FC236}">
                    <a16:creationId xmlns:a16="http://schemas.microsoft.com/office/drawing/2014/main" id="{67011767-B923-406C-BF56-486ABA5934E9}"/>
                  </a:ext>
                </a:extLst>
              </p:cNvPr>
              <p:cNvPicPr>
                <a:picLocks noChangeAspect="1"/>
              </p:cNvPicPr>
              <p:nvPr/>
            </p:nvPicPr>
            <p:blipFill>
              <a:blip r:embed="rId15"/>
              <a:stretch>
                <a:fillRect/>
              </a:stretch>
            </p:blipFill>
            <p:spPr>
              <a:xfrm>
                <a:off x="9464446" y="507280"/>
                <a:ext cx="637765" cy="485838"/>
              </a:xfrm>
              <a:prstGeom prst="rect">
                <a:avLst/>
              </a:prstGeom>
            </p:spPr>
          </p:pic>
          <p:sp>
            <p:nvSpPr>
              <p:cNvPr id="148" name="TextBox 147">
                <a:extLst>
                  <a:ext uri="{FF2B5EF4-FFF2-40B4-BE49-F238E27FC236}">
                    <a16:creationId xmlns:a16="http://schemas.microsoft.com/office/drawing/2014/main" id="{26C251C2-69ED-4C21-8943-66EE5351C85F}"/>
                  </a:ext>
                </a:extLst>
              </p:cNvPr>
              <p:cNvSpPr txBox="1"/>
              <p:nvPr/>
            </p:nvSpPr>
            <p:spPr>
              <a:xfrm>
                <a:off x="8419466" y="596311"/>
                <a:ext cx="1070677" cy="312072"/>
              </a:xfrm>
              <a:prstGeom prst="rect">
                <a:avLst/>
              </a:prstGeom>
              <a:noFill/>
            </p:spPr>
            <p:txBody>
              <a:bodyPr wrap="square" rtlCol="0">
                <a:spAutoFit/>
              </a:bodyPr>
              <a:lstStyle/>
              <a:p>
                <a:pPr algn="r"/>
                <a:r>
                  <a:rPr lang="en-US" sz="1428"/>
                  <a:t>= 1 Deploy</a:t>
                </a:r>
              </a:p>
            </p:txBody>
          </p:sp>
        </p:grpSp>
        <p:grpSp>
          <p:nvGrpSpPr>
            <p:cNvPr id="164" name="Group 163">
              <a:extLst>
                <a:ext uri="{FF2B5EF4-FFF2-40B4-BE49-F238E27FC236}">
                  <a16:creationId xmlns:a16="http://schemas.microsoft.com/office/drawing/2014/main" id="{747BA3A9-8FCE-4A8E-840A-615D5C2D71D1}"/>
                </a:ext>
              </a:extLst>
            </p:cNvPr>
            <p:cNvGrpSpPr/>
            <p:nvPr/>
          </p:nvGrpSpPr>
          <p:grpSpPr>
            <a:xfrm>
              <a:off x="6102198" y="533690"/>
              <a:ext cx="1145744" cy="594433"/>
              <a:chOff x="6297267" y="533690"/>
              <a:chExt cx="1145744" cy="594433"/>
            </a:xfrm>
          </p:grpSpPr>
          <p:pic>
            <p:nvPicPr>
              <p:cNvPr id="130" name="Picture 2" descr="Image result for azure security center logo">
                <a:extLst>
                  <a:ext uri="{FF2B5EF4-FFF2-40B4-BE49-F238E27FC236}">
                    <a16:creationId xmlns:a16="http://schemas.microsoft.com/office/drawing/2014/main" id="{EA8E15FB-F02E-4C2D-9D4A-4B9754A9CB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2557" y="533690"/>
                <a:ext cx="320454" cy="4235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4C75C3BC-0CE0-4848-9EF9-AD33938FE80C}"/>
                  </a:ext>
                </a:extLst>
              </p:cNvPr>
              <p:cNvSpPr txBox="1"/>
              <p:nvPr/>
            </p:nvSpPr>
            <p:spPr>
              <a:xfrm>
                <a:off x="6297267" y="596311"/>
                <a:ext cx="853412" cy="531812"/>
              </a:xfrm>
              <a:prstGeom prst="rect">
                <a:avLst/>
              </a:prstGeom>
              <a:noFill/>
            </p:spPr>
            <p:txBody>
              <a:bodyPr wrap="square" rtlCol="0">
                <a:spAutoFit/>
              </a:bodyPr>
              <a:lstStyle/>
              <a:p>
                <a:pPr algn="r"/>
                <a:r>
                  <a:rPr lang="en-US" sz="1428"/>
                  <a:t>= 1 Scan</a:t>
                </a:r>
              </a:p>
            </p:txBody>
          </p:sp>
        </p:grpSp>
        <p:sp>
          <p:nvSpPr>
            <p:cNvPr id="196" name="TextBox 195">
              <a:extLst>
                <a:ext uri="{FF2B5EF4-FFF2-40B4-BE49-F238E27FC236}">
                  <a16:creationId xmlns:a16="http://schemas.microsoft.com/office/drawing/2014/main" id="{E12771CC-0190-4DC9-9F36-42C7DD37FC47}"/>
                </a:ext>
              </a:extLst>
            </p:cNvPr>
            <p:cNvSpPr txBox="1"/>
            <p:nvPr/>
          </p:nvSpPr>
          <p:spPr>
            <a:xfrm>
              <a:off x="2062146" y="211228"/>
              <a:ext cx="2242761" cy="374846"/>
            </a:xfrm>
            <a:prstGeom prst="rect">
              <a:avLst/>
            </a:prstGeom>
            <a:noFill/>
          </p:spPr>
          <p:txBody>
            <a:bodyPr wrap="square" rtlCol="0">
              <a:spAutoFit/>
            </a:bodyPr>
            <a:lstStyle/>
            <a:p>
              <a:r>
                <a:rPr lang="en-US" sz="1836" b="1"/>
                <a:t>Contoso (Returns)</a:t>
              </a:r>
            </a:p>
          </p:txBody>
        </p:sp>
        <p:sp>
          <p:nvSpPr>
            <p:cNvPr id="197" name="Rectangle 196">
              <a:extLst>
                <a:ext uri="{FF2B5EF4-FFF2-40B4-BE49-F238E27FC236}">
                  <a16:creationId xmlns:a16="http://schemas.microsoft.com/office/drawing/2014/main" id="{6E933954-03C3-424C-989D-EC2EE5DD0A5E}"/>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7" name="Group 6">
            <a:extLst>
              <a:ext uri="{FF2B5EF4-FFF2-40B4-BE49-F238E27FC236}">
                <a16:creationId xmlns:a16="http://schemas.microsoft.com/office/drawing/2014/main" id="{00F935A7-8231-4B74-B342-AB009705E674}"/>
              </a:ext>
            </a:extLst>
          </p:cNvPr>
          <p:cNvGrpSpPr/>
          <p:nvPr/>
        </p:nvGrpSpPr>
        <p:grpSpPr>
          <a:xfrm>
            <a:off x="2128079" y="4199690"/>
            <a:ext cx="8417733" cy="880726"/>
            <a:chOff x="2086454" y="4577125"/>
            <a:chExt cx="8253429" cy="863535"/>
          </a:xfrm>
        </p:grpSpPr>
        <p:grpSp>
          <p:nvGrpSpPr>
            <p:cNvPr id="443" name="Group 442">
              <a:extLst>
                <a:ext uri="{FF2B5EF4-FFF2-40B4-BE49-F238E27FC236}">
                  <a16:creationId xmlns:a16="http://schemas.microsoft.com/office/drawing/2014/main" id="{1E85C2D1-5ACC-43D0-950D-A08158C696B3}"/>
                </a:ext>
              </a:extLst>
            </p:cNvPr>
            <p:cNvGrpSpPr/>
            <p:nvPr/>
          </p:nvGrpSpPr>
          <p:grpSpPr>
            <a:xfrm>
              <a:off x="3499746" y="4625754"/>
              <a:ext cx="6404923" cy="811683"/>
              <a:chOff x="3498622" y="2423708"/>
              <a:chExt cx="6404923" cy="811683"/>
            </a:xfrm>
          </p:grpSpPr>
          <p:grpSp>
            <p:nvGrpSpPr>
              <p:cNvPr id="445" name="Group 444">
                <a:extLst>
                  <a:ext uri="{FF2B5EF4-FFF2-40B4-BE49-F238E27FC236}">
                    <a16:creationId xmlns:a16="http://schemas.microsoft.com/office/drawing/2014/main" id="{3173C996-7EAD-4B09-831E-AE58502EC75F}"/>
                  </a:ext>
                </a:extLst>
              </p:cNvPr>
              <p:cNvGrpSpPr/>
              <p:nvPr/>
            </p:nvGrpSpPr>
            <p:grpSpPr>
              <a:xfrm>
                <a:off x="3498622" y="2562028"/>
                <a:ext cx="1257070" cy="673363"/>
                <a:chOff x="3753808" y="402898"/>
                <a:chExt cx="1257070" cy="673363"/>
              </a:xfrm>
            </p:grpSpPr>
            <p:grpSp>
              <p:nvGrpSpPr>
                <p:cNvPr id="478" name="Group 477">
                  <a:extLst>
                    <a:ext uri="{FF2B5EF4-FFF2-40B4-BE49-F238E27FC236}">
                      <a16:creationId xmlns:a16="http://schemas.microsoft.com/office/drawing/2014/main" id="{89FE43CD-1485-42BE-8811-6309EC0AAD19}"/>
                    </a:ext>
                  </a:extLst>
                </p:cNvPr>
                <p:cNvGrpSpPr/>
                <p:nvPr/>
              </p:nvGrpSpPr>
              <p:grpSpPr>
                <a:xfrm>
                  <a:off x="4725370" y="402898"/>
                  <a:ext cx="285508" cy="673363"/>
                  <a:chOff x="4725370" y="402898"/>
                  <a:chExt cx="285508" cy="673363"/>
                </a:xfrm>
              </p:grpSpPr>
              <p:pic>
                <p:nvPicPr>
                  <p:cNvPr id="482" name="Picture 2" descr="image001">
                    <a:extLst>
                      <a:ext uri="{FF2B5EF4-FFF2-40B4-BE49-F238E27FC236}">
                        <a16:creationId xmlns:a16="http://schemas.microsoft.com/office/drawing/2014/main" id="{90143B93-4E62-43CE-91D3-339169F65A5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2" descr="image001">
                    <a:extLst>
                      <a:ext uri="{FF2B5EF4-FFF2-40B4-BE49-F238E27FC236}">
                        <a16:creationId xmlns:a16="http://schemas.microsoft.com/office/drawing/2014/main" id="{8BC4C4EF-8C03-4490-BEF9-21772D1639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4" name="Picture 2" descr="image001">
                    <a:extLst>
                      <a:ext uri="{FF2B5EF4-FFF2-40B4-BE49-F238E27FC236}">
                        <a16:creationId xmlns:a16="http://schemas.microsoft.com/office/drawing/2014/main" id="{25092E42-0F96-439E-9299-8C566250BC3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9" name="TextBox 478">
                  <a:extLst>
                    <a:ext uri="{FF2B5EF4-FFF2-40B4-BE49-F238E27FC236}">
                      <a16:creationId xmlns:a16="http://schemas.microsoft.com/office/drawing/2014/main" id="{7764014D-CE5A-43E0-9B7A-BBDB39675A4D}"/>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480" name="TextBox 479">
                  <a:extLst>
                    <a:ext uri="{FF2B5EF4-FFF2-40B4-BE49-F238E27FC236}">
                      <a16:creationId xmlns:a16="http://schemas.microsoft.com/office/drawing/2014/main" id="{4542B82E-5B2E-411D-B54C-9607BB3824A1}"/>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481" name="TextBox 480">
                  <a:extLst>
                    <a:ext uri="{FF2B5EF4-FFF2-40B4-BE49-F238E27FC236}">
                      <a16:creationId xmlns:a16="http://schemas.microsoft.com/office/drawing/2014/main" id="{3260B80B-CA34-4A45-91FB-F206F68DE28F}"/>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46" name="Group 445">
                <a:extLst>
                  <a:ext uri="{FF2B5EF4-FFF2-40B4-BE49-F238E27FC236}">
                    <a16:creationId xmlns:a16="http://schemas.microsoft.com/office/drawing/2014/main" id="{EC8A2C31-E680-4337-92D9-879F846AD628}"/>
                  </a:ext>
                </a:extLst>
              </p:cNvPr>
              <p:cNvGrpSpPr/>
              <p:nvPr/>
            </p:nvGrpSpPr>
            <p:grpSpPr>
              <a:xfrm>
                <a:off x="4845128" y="2573238"/>
                <a:ext cx="1208021" cy="650943"/>
                <a:chOff x="5102739" y="414108"/>
                <a:chExt cx="1208021" cy="650943"/>
              </a:xfrm>
            </p:grpSpPr>
            <p:pic>
              <p:nvPicPr>
                <p:cNvPr id="472" name="Picture 471">
                  <a:extLst>
                    <a:ext uri="{FF2B5EF4-FFF2-40B4-BE49-F238E27FC236}">
                      <a16:creationId xmlns:a16="http://schemas.microsoft.com/office/drawing/2014/main" id="{9ACBB98B-6FBE-4206-A5AA-990849970000}"/>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73" name="TextBox 472">
                  <a:extLst>
                    <a:ext uri="{FF2B5EF4-FFF2-40B4-BE49-F238E27FC236}">
                      <a16:creationId xmlns:a16="http://schemas.microsoft.com/office/drawing/2014/main" id="{209109DC-0FAF-498F-A25F-FC16F27EDC47}"/>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474" name="Picture 473">
                  <a:extLst>
                    <a:ext uri="{FF2B5EF4-FFF2-40B4-BE49-F238E27FC236}">
                      <a16:creationId xmlns:a16="http://schemas.microsoft.com/office/drawing/2014/main" id="{C51AA0BE-9E11-4A74-BDFB-808BFCB07C8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75" name="TextBox 474">
                  <a:extLst>
                    <a:ext uri="{FF2B5EF4-FFF2-40B4-BE49-F238E27FC236}">
                      <a16:creationId xmlns:a16="http://schemas.microsoft.com/office/drawing/2014/main" id="{D77446EE-B7ED-463F-979D-929CCFD9EE30}"/>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476" name="Picture 475">
                  <a:extLst>
                    <a:ext uri="{FF2B5EF4-FFF2-40B4-BE49-F238E27FC236}">
                      <a16:creationId xmlns:a16="http://schemas.microsoft.com/office/drawing/2014/main" id="{46A43127-03F9-465A-B942-E7BEA17ED4A0}"/>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77" name="TextBox 476">
                  <a:extLst>
                    <a:ext uri="{FF2B5EF4-FFF2-40B4-BE49-F238E27FC236}">
                      <a16:creationId xmlns:a16="http://schemas.microsoft.com/office/drawing/2014/main" id="{6881EF58-80A3-4BFD-9AA1-FCAB5C324B82}"/>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47" name="Group 446">
                <a:extLst>
                  <a:ext uri="{FF2B5EF4-FFF2-40B4-BE49-F238E27FC236}">
                    <a16:creationId xmlns:a16="http://schemas.microsoft.com/office/drawing/2014/main" id="{65C961CB-4A6D-4BC6-AF22-BC7B70665165}"/>
                  </a:ext>
                </a:extLst>
              </p:cNvPr>
              <p:cNvGrpSpPr/>
              <p:nvPr/>
            </p:nvGrpSpPr>
            <p:grpSpPr>
              <a:xfrm>
                <a:off x="7149125" y="2602656"/>
                <a:ext cx="1175725" cy="594288"/>
                <a:chOff x="7120848" y="443526"/>
                <a:chExt cx="1175725" cy="594288"/>
              </a:xfrm>
            </p:grpSpPr>
            <p:sp>
              <p:nvSpPr>
                <p:cNvPr id="466" name="TextBox 465">
                  <a:extLst>
                    <a:ext uri="{FF2B5EF4-FFF2-40B4-BE49-F238E27FC236}">
                      <a16:creationId xmlns:a16="http://schemas.microsoft.com/office/drawing/2014/main" id="{3C8B4834-DA79-4598-9AB2-D51E3384601D}"/>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467" name="Picture 2" descr="Image result for azure container instances logo">
                  <a:extLst>
                    <a:ext uri="{FF2B5EF4-FFF2-40B4-BE49-F238E27FC236}">
                      <a16:creationId xmlns:a16="http://schemas.microsoft.com/office/drawing/2014/main" id="{F5FEB49C-9F3D-42A2-B3F4-AB46CA07D1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21975C21-903D-4D45-9B57-C844D8BCB44D}"/>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469" name="Picture 2" descr="Image result for azure container instances logo">
                  <a:extLst>
                    <a:ext uri="{FF2B5EF4-FFF2-40B4-BE49-F238E27FC236}">
                      <a16:creationId xmlns:a16="http://schemas.microsoft.com/office/drawing/2014/main" id="{5DA984ED-AFB0-4004-9C06-A847BBA2D83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70" name="TextBox 469">
                  <a:extLst>
                    <a:ext uri="{FF2B5EF4-FFF2-40B4-BE49-F238E27FC236}">
                      <a16:creationId xmlns:a16="http://schemas.microsoft.com/office/drawing/2014/main" id="{3F281F54-7A45-4FFE-8D51-8A5D58BA652A}"/>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471" name="Picture 2" descr="Image result for azure container instances logo">
                  <a:extLst>
                    <a:ext uri="{FF2B5EF4-FFF2-40B4-BE49-F238E27FC236}">
                      <a16:creationId xmlns:a16="http://schemas.microsoft.com/office/drawing/2014/main" id="{6A6B51DA-B0B8-4424-AFC5-69D27A6004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8" name="Group 447">
                <a:extLst>
                  <a:ext uri="{FF2B5EF4-FFF2-40B4-BE49-F238E27FC236}">
                    <a16:creationId xmlns:a16="http://schemas.microsoft.com/office/drawing/2014/main" id="{F9439036-1F17-4FCC-8694-7EC9430E8172}"/>
                  </a:ext>
                </a:extLst>
              </p:cNvPr>
              <p:cNvGrpSpPr/>
              <p:nvPr/>
            </p:nvGrpSpPr>
            <p:grpSpPr>
              <a:xfrm>
                <a:off x="8419466" y="2602656"/>
                <a:ext cx="1484079" cy="594287"/>
                <a:chOff x="8419466" y="443526"/>
                <a:chExt cx="1484079" cy="594287"/>
              </a:xfrm>
            </p:grpSpPr>
            <p:pic>
              <p:nvPicPr>
                <p:cNvPr id="460" name="Picture 459">
                  <a:extLst>
                    <a:ext uri="{FF2B5EF4-FFF2-40B4-BE49-F238E27FC236}">
                      <a16:creationId xmlns:a16="http://schemas.microsoft.com/office/drawing/2014/main" id="{85AEAB3C-8969-4DD0-844F-42ED68FC9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61" name="TextBox 460">
                  <a:extLst>
                    <a:ext uri="{FF2B5EF4-FFF2-40B4-BE49-F238E27FC236}">
                      <a16:creationId xmlns:a16="http://schemas.microsoft.com/office/drawing/2014/main" id="{43436BA8-BD90-46A7-85F4-1D08708D8C07}"/>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462" name="Picture 461">
                  <a:extLst>
                    <a:ext uri="{FF2B5EF4-FFF2-40B4-BE49-F238E27FC236}">
                      <a16:creationId xmlns:a16="http://schemas.microsoft.com/office/drawing/2014/main" id="{4F11FF61-B159-456D-8F24-7F9F9776FA02}"/>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63" name="TextBox 462">
                  <a:extLst>
                    <a:ext uri="{FF2B5EF4-FFF2-40B4-BE49-F238E27FC236}">
                      <a16:creationId xmlns:a16="http://schemas.microsoft.com/office/drawing/2014/main" id="{116C5637-4C37-4E2A-9153-A8BD3141F7B6}"/>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464" name="Picture 463">
                  <a:extLst>
                    <a:ext uri="{FF2B5EF4-FFF2-40B4-BE49-F238E27FC236}">
                      <a16:creationId xmlns:a16="http://schemas.microsoft.com/office/drawing/2014/main" id="{473794CD-087B-403A-B79B-607D6027F727}"/>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65" name="TextBox 464">
                  <a:extLst>
                    <a:ext uri="{FF2B5EF4-FFF2-40B4-BE49-F238E27FC236}">
                      <a16:creationId xmlns:a16="http://schemas.microsoft.com/office/drawing/2014/main" id="{F091DA74-9509-4844-863B-DEA52C111F18}"/>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49" name="Group 448">
                <a:extLst>
                  <a:ext uri="{FF2B5EF4-FFF2-40B4-BE49-F238E27FC236}">
                    <a16:creationId xmlns:a16="http://schemas.microsoft.com/office/drawing/2014/main" id="{AB7C8522-82D7-42E4-884C-DDB09BECB52B}"/>
                  </a:ext>
                </a:extLst>
              </p:cNvPr>
              <p:cNvGrpSpPr/>
              <p:nvPr/>
            </p:nvGrpSpPr>
            <p:grpSpPr>
              <a:xfrm>
                <a:off x="6102198" y="2602656"/>
                <a:ext cx="1060309" cy="594288"/>
                <a:chOff x="6297267" y="443526"/>
                <a:chExt cx="1060309" cy="594288"/>
              </a:xfrm>
            </p:grpSpPr>
            <p:pic>
              <p:nvPicPr>
                <p:cNvPr id="454" name="Picture 2" descr="Image result for azure security center logo">
                  <a:extLst>
                    <a:ext uri="{FF2B5EF4-FFF2-40B4-BE49-F238E27FC236}">
                      <a16:creationId xmlns:a16="http://schemas.microsoft.com/office/drawing/2014/main" id="{9CC3DF75-59ED-4AF7-B567-E3593D283C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7A6583CE-4893-42DE-9AC3-3266AD5990B2}"/>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56" name="Picture 2" descr="Image result for azure security center logo">
                  <a:extLst>
                    <a:ext uri="{FF2B5EF4-FFF2-40B4-BE49-F238E27FC236}">
                      <a16:creationId xmlns:a16="http://schemas.microsoft.com/office/drawing/2014/main" id="{A2B60362-54A6-4C98-962A-EFDB907BC8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0ACD1383-7792-4FF6-897C-48B7205DC357}"/>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458" name="Picture 2" descr="Image result for azure security center logo">
                  <a:extLst>
                    <a:ext uri="{FF2B5EF4-FFF2-40B4-BE49-F238E27FC236}">
                      <a16:creationId xmlns:a16="http://schemas.microsoft.com/office/drawing/2014/main" id="{FE4382D5-8907-4C0E-A511-5E39357FF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59" name="TextBox 458">
                  <a:extLst>
                    <a:ext uri="{FF2B5EF4-FFF2-40B4-BE49-F238E27FC236}">
                      <a16:creationId xmlns:a16="http://schemas.microsoft.com/office/drawing/2014/main" id="{55CEFC33-159B-4B9C-B079-82B2CC57932F}"/>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52" name="Picture 4" descr="https://zapier.cachefly.net/storage/services/59152a3a91bfe0ddd2fc9b978448593a.128x128.png">
                <a:extLst>
                  <a:ext uri="{FF2B5EF4-FFF2-40B4-BE49-F238E27FC236}">
                    <a16:creationId xmlns:a16="http://schemas.microsoft.com/office/drawing/2014/main" id="{2137909B-448A-41F3-8B2A-CFBA5E27392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https://wiki.jenkins-ci.org/download/attachments/2916393/logo-title.png?version=1&amp;modificationDate=1302753947000">
                <a:extLst>
                  <a:ext uri="{FF2B5EF4-FFF2-40B4-BE49-F238E27FC236}">
                    <a16:creationId xmlns:a16="http://schemas.microsoft.com/office/drawing/2014/main" id="{A952D0F7-AE91-46F3-BF82-0B3F6D52627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278" name="TextBox 277">
              <a:extLst>
                <a:ext uri="{FF2B5EF4-FFF2-40B4-BE49-F238E27FC236}">
                  <a16:creationId xmlns:a16="http://schemas.microsoft.com/office/drawing/2014/main" id="{28996B87-36D4-4568-A6A1-E0891710C3CD}"/>
                </a:ext>
              </a:extLst>
            </p:cNvPr>
            <p:cNvSpPr txBox="1"/>
            <p:nvPr/>
          </p:nvSpPr>
          <p:spPr>
            <a:xfrm>
              <a:off x="2086454" y="4586180"/>
              <a:ext cx="1998657" cy="343492"/>
            </a:xfrm>
            <a:prstGeom prst="rect">
              <a:avLst/>
            </a:prstGeom>
            <a:noFill/>
          </p:spPr>
          <p:txBody>
            <a:bodyPr wrap="square" rtlCol="0">
              <a:spAutoFit/>
            </a:bodyPr>
            <a:lstStyle/>
            <a:p>
              <a:r>
                <a:rPr lang="en-US" sz="1632" b="1" dirty="0"/>
                <a:t>Adventure Works</a:t>
              </a:r>
            </a:p>
          </p:txBody>
        </p:sp>
        <p:sp>
          <p:nvSpPr>
            <p:cNvPr id="279" name="Rectangle 278">
              <a:extLst>
                <a:ext uri="{FF2B5EF4-FFF2-40B4-BE49-F238E27FC236}">
                  <a16:creationId xmlns:a16="http://schemas.microsoft.com/office/drawing/2014/main" id="{CDECB7F3-91BE-4949-89A6-4084AB7EA2B0}"/>
                </a:ext>
              </a:extLst>
            </p:cNvPr>
            <p:cNvSpPr/>
            <p:nvPr/>
          </p:nvSpPr>
          <p:spPr>
            <a:xfrm>
              <a:off x="2095996" y="4577125"/>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8" name="Group 7">
            <a:extLst>
              <a:ext uri="{FF2B5EF4-FFF2-40B4-BE49-F238E27FC236}">
                <a16:creationId xmlns:a16="http://schemas.microsoft.com/office/drawing/2014/main" id="{56B84FE2-7494-4817-BFD3-1F4CB1228669}"/>
              </a:ext>
            </a:extLst>
          </p:cNvPr>
          <p:cNvGrpSpPr/>
          <p:nvPr/>
        </p:nvGrpSpPr>
        <p:grpSpPr>
          <a:xfrm>
            <a:off x="2137813" y="5127589"/>
            <a:ext cx="8408001" cy="885957"/>
            <a:chOff x="2095996" y="5486916"/>
            <a:chExt cx="8243887" cy="868664"/>
          </a:xfrm>
        </p:grpSpPr>
        <p:grpSp>
          <p:nvGrpSpPr>
            <p:cNvPr id="485" name="Group 484">
              <a:extLst>
                <a:ext uri="{FF2B5EF4-FFF2-40B4-BE49-F238E27FC236}">
                  <a16:creationId xmlns:a16="http://schemas.microsoft.com/office/drawing/2014/main" id="{C1D628A9-F6FF-4F67-8AF8-2C8478216DA5}"/>
                </a:ext>
              </a:extLst>
            </p:cNvPr>
            <p:cNvGrpSpPr/>
            <p:nvPr/>
          </p:nvGrpSpPr>
          <p:grpSpPr>
            <a:xfrm>
              <a:off x="3500308" y="5543897"/>
              <a:ext cx="6404923" cy="811683"/>
              <a:chOff x="3498622" y="2423708"/>
              <a:chExt cx="6404923" cy="811683"/>
            </a:xfrm>
          </p:grpSpPr>
          <p:grpSp>
            <p:nvGrpSpPr>
              <p:cNvPr id="487" name="Group 486">
                <a:extLst>
                  <a:ext uri="{FF2B5EF4-FFF2-40B4-BE49-F238E27FC236}">
                    <a16:creationId xmlns:a16="http://schemas.microsoft.com/office/drawing/2014/main" id="{1F8A366A-B0AD-4CAF-AF30-8B2BC7F46C1D}"/>
                  </a:ext>
                </a:extLst>
              </p:cNvPr>
              <p:cNvGrpSpPr/>
              <p:nvPr/>
            </p:nvGrpSpPr>
            <p:grpSpPr>
              <a:xfrm>
                <a:off x="3498622" y="2562028"/>
                <a:ext cx="1257070" cy="673363"/>
                <a:chOff x="3753808" y="402898"/>
                <a:chExt cx="1257070" cy="673363"/>
              </a:xfrm>
            </p:grpSpPr>
            <p:grpSp>
              <p:nvGrpSpPr>
                <p:cNvPr id="520" name="Group 519">
                  <a:extLst>
                    <a:ext uri="{FF2B5EF4-FFF2-40B4-BE49-F238E27FC236}">
                      <a16:creationId xmlns:a16="http://schemas.microsoft.com/office/drawing/2014/main" id="{5AB091DB-151E-454E-B359-E7B39C44913A}"/>
                    </a:ext>
                  </a:extLst>
                </p:cNvPr>
                <p:cNvGrpSpPr/>
                <p:nvPr/>
              </p:nvGrpSpPr>
              <p:grpSpPr>
                <a:xfrm>
                  <a:off x="4725370" y="402898"/>
                  <a:ext cx="285508" cy="673363"/>
                  <a:chOff x="4725370" y="402898"/>
                  <a:chExt cx="285508" cy="673363"/>
                </a:xfrm>
              </p:grpSpPr>
              <p:pic>
                <p:nvPicPr>
                  <p:cNvPr id="524" name="Picture 2" descr="image001">
                    <a:extLst>
                      <a:ext uri="{FF2B5EF4-FFF2-40B4-BE49-F238E27FC236}">
                        <a16:creationId xmlns:a16="http://schemas.microsoft.com/office/drawing/2014/main" id="{1499D48B-A4D7-49C2-AF7B-239CD445A874}"/>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5" name="Picture 2" descr="image001">
                    <a:extLst>
                      <a:ext uri="{FF2B5EF4-FFF2-40B4-BE49-F238E27FC236}">
                        <a16:creationId xmlns:a16="http://schemas.microsoft.com/office/drawing/2014/main" id="{B8F4EC3C-3EF9-4704-BE75-10CAE9031B2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2" descr="image001">
                    <a:extLst>
                      <a:ext uri="{FF2B5EF4-FFF2-40B4-BE49-F238E27FC236}">
                        <a16:creationId xmlns:a16="http://schemas.microsoft.com/office/drawing/2014/main" id="{654F2B3A-3661-4046-9BC7-6AA4D3D83EC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1" name="TextBox 520">
                  <a:extLst>
                    <a:ext uri="{FF2B5EF4-FFF2-40B4-BE49-F238E27FC236}">
                      <a16:creationId xmlns:a16="http://schemas.microsoft.com/office/drawing/2014/main" id="{3EC57EE0-7498-4D40-BD94-878F14710FD2}"/>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522" name="TextBox 521">
                  <a:extLst>
                    <a:ext uri="{FF2B5EF4-FFF2-40B4-BE49-F238E27FC236}">
                      <a16:creationId xmlns:a16="http://schemas.microsoft.com/office/drawing/2014/main" id="{8703A048-2293-491C-80BE-DBB523246F3F}"/>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523" name="TextBox 522">
                  <a:extLst>
                    <a:ext uri="{FF2B5EF4-FFF2-40B4-BE49-F238E27FC236}">
                      <a16:creationId xmlns:a16="http://schemas.microsoft.com/office/drawing/2014/main" id="{2F146FEA-EB67-48D2-AC0E-C538AEE2F6FC}"/>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88" name="Group 487">
                <a:extLst>
                  <a:ext uri="{FF2B5EF4-FFF2-40B4-BE49-F238E27FC236}">
                    <a16:creationId xmlns:a16="http://schemas.microsoft.com/office/drawing/2014/main" id="{5296B2B8-92D6-42C4-81CB-29C40FA35DCF}"/>
                  </a:ext>
                </a:extLst>
              </p:cNvPr>
              <p:cNvGrpSpPr/>
              <p:nvPr/>
            </p:nvGrpSpPr>
            <p:grpSpPr>
              <a:xfrm>
                <a:off x="4845128" y="2573238"/>
                <a:ext cx="1208021" cy="650943"/>
                <a:chOff x="5102739" y="414108"/>
                <a:chExt cx="1208021" cy="650943"/>
              </a:xfrm>
            </p:grpSpPr>
            <p:pic>
              <p:nvPicPr>
                <p:cNvPr id="514" name="Picture 513">
                  <a:extLst>
                    <a:ext uri="{FF2B5EF4-FFF2-40B4-BE49-F238E27FC236}">
                      <a16:creationId xmlns:a16="http://schemas.microsoft.com/office/drawing/2014/main" id="{D14A850D-6510-424D-897E-34E61F39C36B}"/>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15" name="TextBox 514">
                  <a:extLst>
                    <a:ext uri="{FF2B5EF4-FFF2-40B4-BE49-F238E27FC236}">
                      <a16:creationId xmlns:a16="http://schemas.microsoft.com/office/drawing/2014/main" id="{BAE0EAA2-73CF-43BD-9139-B7FF05915E6E}"/>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516" name="Picture 515">
                  <a:extLst>
                    <a:ext uri="{FF2B5EF4-FFF2-40B4-BE49-F238E27FC236}">
                      <a16:creationId xmlns:a16="http://schemas.microsoft.com/office/drawing/2014/main" id="{185C2C13-4E44-4F10-9448-FD4E910751F3}"/>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17" name="TextBox 516">
                  <a:extLst>
                    <a:ext uri="{FF2B5EF4-FFF2-40B4-BE49-F238E27FC236}">
                      <a16:creationId xmlns:a16="http://schemas.microsoft.com/office/drawing/2014/main" id="{154857AE-E7E1-4617-AC2A-F0BA8136171A}"/>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518" name="Picture 517">
                  <a:extLst>
                    <a:ext uri="{FF2B5EF4-FFF2-40B4-BE49-F238E27FC236}">
                      <a16:creationId xmlns:a16="http://schemas.microsoft.com/office/drawing/2014/main" id="{A331C98A-EDC9-4657-8BE1-ECBB08207ABE}"/>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19" name="TextBox 518">
                  <a:extLst>
                    <a:ext uri="{FF2B5EF4-FFF2-40B4-BE49-F238E27FC236}">
                      <a16:creationId xmlns:a16="http://schemas.microsoft.com/office/drawing/2014/main" id="{5CE260E1-5390-4B67-B903-790731618C5F}"/>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89" name="Group 488">
                <a:extLst>
                  <a:ext uri="{FF2B5EF4-FFF2-40B4-BE49-F238E27FC236}">
                    <a16:creationId xmlns:a16="http://schemas.microsoft.com/office/drawing/2014/main" id="{020C9ECC-9DDF-4A9B-A24A-4DE6B1CE1C44}"/>
                  </a:ext>
                </a:extLst>
              </p:cNvPr>
              <p:cNvGrpSpPr/>
              <p:nvPr/>
            </p:nvGrpSpPr>
            <p:grpSpPr>
              <a:xfrm>
                <a:off x="7149125" y="2602656"/>
                <a:ext cx="1175725" cy="594288"/>
                <a:chOff x="7120848" y="443526"/>
                <a:chExt cx="1175725" cy="594288"/>
              </a:xfrm>
            </p:grpSpPr>
            <p:sp>
              <p:nvSpPr>
                <p:cNvPr id="508" name="TextBox 507">
                  <a:extLst>
                    <a:ext uri="{FF2B5EF4-FFF2-40B4-BE49-F238E27FC236}">
                      <a16:creationId xmlns:a16="http://schemas.microsoft.com/office/drawing/2014/main" id="{FFBC05AE-81DB-4BBB-90A6-F659E01A7644}"/>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509" name="Picture 2" descr="Image result for azure container instances logo">
                  <a:extLst>
                    <a:ext uri="{FF2B5EF4-FFF2-40B4-BE49-F238E27FC236}">
                      <a16:creationId xmlns:a16="http://schemas.microsoft.com/office/drawing/2014/main" id="{2CAC9029-7490-4541-9D97-EF644C0C0D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9F0D9E8A-A2E1-4330-8DE5-1D095CA952DD}"/>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511" name="Picture 2" descr="Image result for azure container instances logo">
                  <a:extLst>
                    <a:ext uri="{FF2B5EF4-FFF2-40B4-BE49-F238E27FC236}">
                      <a16:creationId xmlns:a16="http://schemas.microsoft.com/office/drawing/2014/main" id="{D802EF19-DD55-407A-987B-1E8C040D5CA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64CD2010-ED0E-48D1-BB9B-F9BE7F26E046}"/>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513" name="Picture 2" descr="Image result for azure container instances logo">
                  <a:extLst>
                    <a:ext uri="{FF2B5EF4-FFF2-40B4-BE49-F238E27FC236}">
                      <a16:creationId xmlns:a16="http://schemas.microsoft.com/office/drawing/2014/main" id="{2F74332C-8EE8-498C-A062-8CAF384F49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0" name="Group 489">
                <a:extLst>
                  <a:ext uri="{FF2B5EF4-FFF2-40B4-BE49-F238E27FC236}">
                    <a16:creationId xmlns:a16="http://schemas.microsoft.com/office/drawing/2014/main" id="{F7F9E571-C9FD-49FD-9BC6-5EE824CEF2BD}"/>
                  </a:ext>
                </a:extLst>
              </p:cNvPr>
              <p:cNvGrpSpPr/>
              <p:nvPr/>
            </p:nvGrpSpPr>
            <p:grpSpPr>
              <a:xfrm>
                <a:off x="8419466" y="2602656"/>
                <a:ext cx="1484079" cy="594287"/>
                <a:chOff x="8419466" y="443526"/>
                <a:chExt cx="1484079" cy="594287"/>
              </a:xfrm>
            </p:grpSpPr>
            <p:pic>
              <p:nvPicPr>
                <p:cNvPr id="502" name="Picture 501">
                  <a:extLst>
                    <a:ext uri="{FF2B5EF4-FFF2-40B4-BE49-F238E27FC236}">
                      <a16:creationId xmlns:a16="http://schemas.microsoft.com/office/drawing/2014/main" id="{F27601C0-F3F5-48B5-AC15-E261E411ED8F}"/>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03" name="TextBox 502">
                  <a:extLst>
                    <a:ext uri="{FF2B5EF4-FFF2-40B4-BE49-F238E27FC236}">
                      <a16:creationId xmlns:a16="http://schemas.microsoft.com/office/drawing/2014/main" id="{022005CF-3EAF-4BA3-9ADE-E4CB54A4C785}"/>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504" name="Picture 503">
                  <a:extLst>
                    <a:ext uri="{FF2B5EF4-FFF2-40B4-BE49-F238E27FC236}">
                      <a16:creationId xmlns:a16="http://schemas.microsoft.com/office/drawing/2014/main" id="{6977D369-20E4-42B8-935D-1A352B31920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05" name="TextBox 504">
                  <a:extLst>
                    <a:ext uri="{FF2B5EF4-FFF2-40B4-BE49-F238E27FC236}">
                      <a16:creationId xmlns:a16="http://schemas.microsoft.com/office/drawing/2014/main" id="{38CC486F-E071-467D-A218-712B6D246DB1}"/>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506" name="Picture 505">
                  <a:extLst>
                    <a:ext uri="{FF2B5EF4-FFF2-40B4-BE49-F238E27FC236}">
                      <a16:creationId xmlns:a16="http://schemas.microsoft.com/office/drawing/2014/main" id="{CDE66544-7DEE-4AC3-80AB-B2CC739F476F}"/>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07" name="TextBox 506">
                  <a:extLst>
                    <a:ext uri="{FF2B5EF4-FFF2-40B4-BE49-F238E27FC236}">
                      <a16:creationId xmlns:a16="http://schemas.microsoft.com/office/drawing/2014/main" id="{4E9E6759-B37D-43B1-B687-650349015B63}"/>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91" name="Group 490">
                <a:extLst>
                  <a:ext uri="{FF2B5EF4-FFF2-40B4-BE49-F238E27FC236}">
                    <a16:creationId xmlns:a16="http://schemas.microsoft.com/office/drawing/2014/main" id="{22E3D41B-6C1F-4F23-BF1B-C5127CDD3764}"/>
                  </a:ext>
                </a:extLst>
              </p:cNvPr>
              <p:cNvGrpSpPr/>
              <p:nvPr/>
            </p:nvGrpSpPr>
            <p:grpSpPr>
              <a:xfrm>
                <a:off x="6102198" y="2602656"/>
                <a:ext cx="1060309" cy="594288"/>
                <a:chOff x="6297267" y="443526"/>
                <a:chExt cx="1060309" cy="594288"/>
              </a:xfrm>
            </p:grpSpPr>
            <p:pic>
              <p:nvPicPr>
                <p:cNvPr id="496" name="Picture 2" descr="Image result for azure security center logo">
                  <a:extLst>
                    <a:ext uri="{FF2B5EF4-FFF2-40B4-BE49-F238E27FC236}">
                      <a16:creationId xmlns:a16="http://schemas.microsoft.com/office/drawing/2014/main" id="{0F7A462E-F09C-4A8F-8C1B-ED38A656ED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7" name="TextBox 496">
                  <a:extLst>
                    <a:ext uri="{FF2B5EF4-FFF2-40B4-BE49-F238E27FC236}">
                      <a16:creationId xmlns:a16="http://schemas.microsoft.com/office/drawing/2014/main" id="{3D040D8A-0F06-4C38-8846-246EB277B763}"/>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98" name="Picture 2" descr="Image result for azure security center logo">
                  <a:extLst>
                    <a:ext uri="{FF2B5EF4-FFF2-40B4-BE49-F238E27FC236}">
                      <a16:creationId xmlns:a16="http://schemas.microsoft.com/office/drawing/2014/main" id="{E3D059E7-1659-4EB5-8ED5-EC82295E1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99" name="TextBox 498">
                  <a:extLst>
                    <a:ext uri="{FF2B5EF4-FFF2-40B4-BE49-F238E27FC236}">
                      <a16:creationId xmlns:a16="http://schemas.microsoft.com/office/drawing/2014/main" id="{3230E415-C0BB-4138-884B-DEB070B3523F}"/>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500" name="Picture 2" descr="Image result for azure security center logo">
                  <a:extLst>
                    <a:ext uri="{FF2B5EF4-FFF2-40B4-BE49-F238E27FC236}">
                      <a16:creationId xmlns:a16="http://schemas.microsoft.com/office/drawing/2014/main" id="{82E9D585-0B64-4C67-A44A-870C34B0E9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01" name="TextBox 500">
                  <a:extLst>
                    <a:ext uri="{FF2B5EF4-FFF2-40B4-BE49-F238E27FC236}">
                      <a16:creationId xmlns:a16="http://schemas.microsoft.com/office/drawing/2014/main" id="{AFB4F17C-9CCC-463C-88DA-28AB075B1346}"/>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94" name="Picture 4" descr="https://zapier.cachefly.net/storage/services/59152a3a91bfe0ddd2fc9b978448593a.128x128.png">
                <a:extLst>
                  <a:ext uri="{FF2B5EF4-FFF2-40B4-BE49-F238E27FC236}">
                    <a16:creationId xmlns:a16="http://schemas.microsoft.com/office/drawing/2014/main" id="{976F71CE-D075-4AC9-8F26-E230BEE05DC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0" descr="https://wiki.jenkins-ci.org/download/attachments/2916393/logo-title.png?version=1&amp;modificationDate=1302753947000">
                <a:extLst>
                  <a:ext uri="{FF2B5EF4-FFF2-40B4-BE49-F238E27FC236}">
                    <a16:creationId xmlns:a16="http://schemas.microsoft.com/office/drawing/2014/main" id="{AA5EB1CF-D741-4BC8-983F-D2EFCEB878A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sp>
          <p:nvSpPr>
            <p:cNvPr id="301" name="TextBox 300">
              <a:extLst>
                <a:ext uri="{FF2B5EF4-FFF2-40B4-BE49-F238E27FC236}">
                  <a16:creationId xmlns:a16="http://schemas.microsoft.com/office/drawing/2014/main" id="{54465CD9-5EB9-4940-9E33-C48A98BDC586}"/>
                </a:ext>
              </a:extLst>
            </p:cNvPr>
            <p:cNvSpPr txBox="1"/>
            <p:nvPr/>
          </p:nvSpPr>
          <p:spPr>
            <a:xfrm>
              <a:off x="2098609" y="5495971"/>
              <a:ext cx="1242960" cy="343492"/>
            </a:xfrm>
            <a:prstGeom prst="rect">
              <a:avLst/>
            </a:prstGeom>
            <a:noFill/>
          </p:spPr>
          <p:txBody>
            <a:bodyPr wrap="square" rtlCol="0">
              <a:spAutoFit/>
            </a:bodyPr>
            <a:lstStyle/>
            <a:p>
              <a:r>
                <a:rPr lang="en-US" sz="1632" b="1" dirty="0" err="1"/>
                <a:t>Fabrikam</a:t>
              </a:r>
              <a:endParaRPr lang="en-US" sz="1632" b="1" dirty="0"/>
            </a:p>
          </p:txBody>
        </p:sp>
        <p:sp>
          <p:nvSpPr>
            <p:cNvPr id="302" name="Rectangle 301">
              <a:extLst>
                <a:ext uri="{FF2B5EF4-FFF2-40B4-BE49-F238E27FC236}">
                  <a16:creationId xmlns:a16="http://schemas.microsoft.com/office/drawing/2014/main" id="{A90F232D-8503-4B2C-A3DD-8894AD51F8E5}"/>
                </a:ext>
              </a:extLst>
            </p:cNvPr>
            <p:cNvSpPr/>
            <p:nvPr/>
          </p:nvSpPr>
          <p:spPr>
            <a:xfrm>
              <a:off x="2095996" y="5486916"/>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cxnSp>
        <p:nvCxnSpPr>
          <p:cNvPr id="318" name="Straight Connector 317">
            <a:extLst>
              <a:ext uri="{FF2B5EF4-FFF2-40B4-BE49-F238E27FC236}">
                <a16:creationId xmlns:a16="http://schemas.microsoft.com/office/drawing/2014/main" id="{4A46EEFA-9D31-4105-8468-C7009175A1E9}"/>
              </a:ext>
            </a:extLst>
          </p:cNvPr>
          <p:cNvCxnSpPr>
            <a:cxnSpLocks/>
            <a:stCxn id="141" idx="0"/>
          </p:cNvCxnSpPr>
          <p:nvPr/>
        </p:nvCxnSpPr>
        <p:spPr>
          <a:xfrm flipV="1">
            <a:off x="1318467" y="2015430"/>
            <a:ext cx="743214" cy="1399296"/>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9" name="Straight Connector 318">
            <a:extLst>
              <a:ext uri="{FF2B5EF4-FFF2-40B4-BE49-F238E27FC236}">
                <a16:creationId xmlns:a16="http://schemas.microsoft.com/office/drawing/2014/main" id="{F42414A9-A526-4309-864B-F7C5054F74EE}"/>
              </a:ext>
            </a:extLst>
          </p:cNvPr>
          <p:cNvCxnSpPr>
            <a:cxnSpLocks/>
            <a:stCxn id="141" idx="3"/>
            <a:endCxn id="233" idx="1"/>
          </p:cNvCxnSpPr>
          <p:nvPr/>
        </p:nvCxnSpPr>
        <p:spPr>
          <a:xfrm flipV="1">
            <a:off x="1637429" y="2784248"/>
            <a:ext cx="475590" cy="92837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2" name="Straight Connector 321">
            <a:extLst>
              <a:ext uri="{FF2B5EF4-FFF2-40B4-BE49-F238E27FC236}">
                <a16:creationId xmlns:a16="http://schemas.microsoft.com/office/drawing/2014/main" id="{C1CC6B79-C14A-4E88-8B82-103058EB7439}"/>
              </a:ext>
            </a:extLst>
          </p:cNvPr>
          <p:cNvCxnSpPr>
            <a:cxnSpLocks/>
            <a:stCxn id="141" idx="3"/>
            <a:endCxn id="256" idx="1"/>
          </p:cNvCxnSpPr>
          <p:nvPr/>
        </p:nvCxnSpPr>
        <p:spPr>
          <a:xfrm flipV="1">
            <a:off x="1637430" y="3712152"/>
            <a:ext cx="487986" cy="468"/>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6" name="Straight Connector 325">
            <a:extLst>
              <a:ext uri="{FF2B5EF4-FFF2-40B4-BE49-F238E27FC236}">
                <a16:creationId xmlns:a16="http://schemas.microsoft.com/office/drawing/2014/main" id="{87CBC765-C28B-4EC4-AEDF-7BB0498911C5}"/>
              </a:ext>
            </a:extLst>
          </p:cNvPr>
          <p:cNvCxnSpPr>
            <a:cxnSpLocks/>
            <a:stCxn id="141" idx="3"/>
            <a:endCxn id="279" idx="1"/>
          </p:cNvCxnSpPr>
          <p:nvPr/>
        </p:nvCxnSpPr>
        <p:spPr>
          <a:xfrm>
            <a:off x="1637430" y="3712620"/>
            <a:ext cx="500382" cy="927434"/>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9" name="Straight Connector 328">
            <a:extLst>
              <a:ext uri="{FF2B5EF4-FFF2-40B4-BE49-F238E27FC236}">
                <a16:creationId xmlns:a16="http://schemas.microsoft.com/office/drawing/2014/main" id="{8AC8EC98-786F-4E85-AE73-BBB8357614C6}"/>
              </a:ext>
            </a:extLst>
          </p:cNvPr>
          <p:cNvCxnSpPr>
            <a:cxnSpLocks/>
            <a:stCxn id="141" idx="2"/>
            <a:endCxn id="302" idx="1"/>
          </p:cNvCxnSpPr>
          <p:nvPr/>
        </p:nvCxnSpPr>
        <p:spPr>
          <a:xfrm>
            <a:off x="1318465" y="4010514"/>
            <a:ext cx="819345" cy="1557442"/>
          </a:xfrm>
          <a:prstGeom prst="line">
            <a:avLst/>
          </a:prstGeom>
          <a:ln w="57150"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065E584A-B0E5-4B3C-AAA6-BA848A9869E3}"/>
              </a:ext>
            </a:extLst>
          </p:cNvPr>
          <p:cNvGrpSpPr/>
          <p:nvPr/>
        </p:nvGrpSpPr>
        <p:grpSpPr>
          <a:xfrm>
            <a:off x="2103288" y="2343882"/>
            <a:ext cx="8417732" cy="891489"/>
            <a:chOff x="2062147" y="2757543"/>
            <a:chExt cx="8253428" cy="874088"/>
          </a:xfrm>
        </p:grpSpPr>
        <p:sp>
          <p:nvSpPr>
            <p:cNvPr id="232" name="TextBox 231">
              <a:extLst>
                <a:ext uri="{FF2B5EF4-FFF2-40B4-BE49-F238E27FC236}">
                  <a16:creationId xmlns:a16="http://schemas.microsoft.com/office/drawing/2014/main" id="{68768472-E0C1-4545-877C-A3E5A829927B}"/>
                </a:ext>
              </a:extLst>
            </p:cNvPr>
            <p:cNvSpPr txBox="1"/>
            <p:nvPr/>
          </p:nvSpPr>
          <p:spPr>
            <a:xfrm>
              <a:off x="2062147" y="2766598"/>
              <a:ext cx="1489498" cy="343492"/>
            </a:xfrm>
            <a:prstGeom prst="rect">
              <a:avLst/>
            </a:prstGeom>
            <a:noFill/>
          </p:spPr>
          <p:txBody>
            <a:bodyPr wrap="square" rtlCol="0">
              <a:spAutoFit/>
            </a:bodyPr>
            <a:lstStyle/>
            <a:p>
              <a:r>
                <a:rPr lang="en-US" sz="1632" b="1" dirty="0"/>
                <a:t>Northwind</a:t>
              </a:r>
            </a:p>
          </p:txBody>
        </p:sp>
        <p:sp>
          <p:nvSpPr>
            <p:cNvPr id="233" name="Rectangle 232">
              <a:extLst>
                <a:ext uri="{FF2B5EF4-FFF2-40B4-BE49-F238E27FC236}">
                  <a16:creationId xmlns:a16="http://schemas.microsoft.com/office/drawing/2014/main" id="{A33C3522-5497-4C3A-9D2E-9B80399C0277}"/>
                </a:ext>
              </a:extLst>
            </p:cNvPr>
            <p:cNvSpPr/>
            <p:nvPr/>
          </p:nvSpPr>
          <p:spPr>
            <a:xfrm>
              <a:off x="2071688" y="275754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nvGrpSpPr>
            <p:cNvPr id="400" name="Group 399">
              <a:extLst>
                <a:ext uri="{FF2B5EF4-FFF2-40B4-BE49-F238E27FC236}">
                  <a16:creationId xmlns:a16="http://schemas.microsoft.com/office/drawing/2014/main" id="{650100E8-B7B8-487B-82F9-61A2FE79E285}"/>
                </a:ext>
              </a:extLst>
            </p:cNvPr>
            <p:cNvGrpSpPr/>
            <p:nvPr/>
          </p:nvGrpSpPr>
          <p:grpSpPr>
            <a:xfrm>
              <a:off x="3498622" y="2819948"/>
              <a:ext cx="6404923" cy="811683"/>
              <a:chOff x="3498622" y="2423708"/>
              <a:chExt cx="6404923" cy="811683"/>
            </a:xfrm>
          </p:grpSpPr>
          <p:grpSp>
            <p:nvGrpSpPr>
              <p:cNvPr id="227" name="Group 226">
                <a:extLst>
                  <a:ext uri="{FF2B5EF4-FFF2-40B4-BE49-F238E27FC236}">
                    <a16:creationId xmlns:a16="http://schemas.microsoft.com/office/drawing/2014/main" id="{C179C721-4ACF-4196-9F64-75D646E298EE}"/>
                  </a:ext>
                </a:extLst>
              </p:cNvPr>
              <p:cNvGrpSpPr/>
              <p:nvPr/>
            </p:nvGrpSpPr>
            <p:grpSpPr>
              <a:xfrm>
                <a:off x="3498622" y="2562028"/>
                <a:ext cx="1257070" cy="673363"/>
                <a:chOff x="3753808" y="402898"/>
                <a:chExt cx="1257070" cy="673363"/>
              </a:xfrm>
            </p:grpSpPr>
            <p:grpSp>
              <p:nvGrpSpPr>
                <p:cNvPr id="242" name="Group 241">
                  <a:extLst>
                    <a:ext uri="{FF2B5EF4-FFF2-40B4-BE49-F238E27FC236}">
                      <a16:creationId xmlns:a16="http://schemas.microsoft.com/office/drawing/2014/main" id="{6248C000-F7C8-4459-B8C0-2A1FFF4E3810}"/>
                    </a:ext>
                  </a:extLst>
                </p:cNvPr>
                <p:cNvGrpSpPr/>
                <p:nvPr/>
              </p:nvGrpSpPr>
              <p:grpSpPr>
                <a:xfrm>
                  <a:off x="4725370" y="402898"/>
                  <a:ext cx="285508" cy="673363"/>
                  <a:chOff x="4725370" y="402898"/>
                  <a:chExt cx="285508" cy="673363"/>
                </a:xfrm>
              </p:grpSpPr>
              <p:pic>
                <p:nvPicPr>
                  <p:cNvPr id="245" name="Picture 2" descr="image001">
                    <a:extLst>
                      <a:ext uri="{FF2B5EF4-FFF2-40B4-BE49-F238E27FC236}">
                        <a16:creationId xmlns:a16="http://schemas.microsoft.com/office/drawing/2014/main" id="{636950DA-FE4E-404E-BF59-9351D7B33B07}"/>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 descr="image001">
                    <a:extLst>
                      <a:ext uri="{FF2B5EF4-FFF2-40B4-BE49-F238E27FC236}">
                        <a16:creationId xmlns:a16="http://schemas.microsoft.com/office/drawing/2014/main" id="{FEA6CB0D-3108-413C-AF3D-1BC57F3BA6EA}"/>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2" descr="image001">
                    <a:extLst>
                      <a:ext uri="{FF2B5EF4-FFF2-40B4-BE49-F238E27FC236}">
                        <a16:creationId xmlns:a16="http://schemas.microsoft.com/office/drawing/2014/main" id="{6C69DADC-944A-462D-84DE-148B8C8ABE5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3" name="TextBox 242">
                  <a:extLst>
                    <a:ext uri="{FF2B5EF4-FFF2-40B4-BE49-F238E27FC236}">
                      <a16:creationId xmlns:a16="http://schemas.microsoft.com/office/drawing/2014/main" id="{9CAFB48B-0652-4F72-AA7C-F0CBF8045F89}"/>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335" name="TextBox 334">
                  <a:extLst>
                    <a:ext uri="{FF2B5EF4-FFF2-40B4-BE49-F238E27FC236}">
                      <a16:creationId xmlns:a16="http://schemas.microsoft.com/office/drawing/2014/main" id="{2E4CC0C8-E09C-4693-838E-8E3CBFDC61B8}"/>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345" name="TextBox 344">
                  <a:extLst>
                    <a:ext uri="{FF2B5EF4-FFF2-40B4-BE49-F238E27FC236}">
                      <a16:creationId xmlns:a16="http://schemas.microsoft.com/office/drawing/2014/main" id="{AD05B07A-1D07-44DB-BC48-16FEF7CA2C57}"/>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228" name="Group 227">
                <a:extLst>
                  <a:ext uri="{FF2B5EF4-FFF2-40B4-BE49-F238E27FC236}">
                    <a16:creationId xmlns:a16="http://schemas.microsoft.com/office/drawing/2014/main" id="{98A7C6BC-4E4A-41F7-8107-397E45C773A6}"/>
                  </a:ext>
                </a:extLst>
              </p:cNvPr>
              <p:cNvGrpSpPr/>
              <p:nvPr/>
            </p:nvGrpSpPr>
            <p:grpSpPr>
              <a:xfrm>
                <a:off x="4845128" y="2573238"/>
                <a:ext cx="1208021" cy="650943"/>
                <a:chOff x="5102739" y="414108"/>
                <a:chExt cx="1208021" cy="650943"/>
              </a:xfrm>
            </p:grpSpPr>
            <p:pic>
              <p:nvPicPr>
                <p:cNvPr id="240" name="Picture 239">
                  <a:extLst>
                    <a:ext uri="{FF2B5EF4-FFF2-40B4-BE49-F238E27FC236}">
                      <a16:creationId xmlns:a16="http://schemas.microsoft.com/office/drawing/2014/main" id="{0A6BC38B-38FE-4F58-8B79-65C1BE5F09D7}"/>
                    </a:ext>
                  </a:extLst>
                </p:cNvPr>
                <p:cNvPicPr>
                  <a:picLocks noChangeAspect="1"/>
                </p:cNvPicPr>
                <p:nvPr/>
              </p:nvPicPr>
              <p:blipFill>
                <a:blip r:embed="rId13"/>
                <a:stretch>
                  <a:fillRect/>
                </a:stretch>
              </p:blipFill>
              <p:spPr>
                <a:xfrm>
                  <a:off x="6051870" y="414108"/>
                  <a:ext cx="258890" cy="258890"/>
                </a:xfrm>
                <a:prstGeom prst="rect">
                  <a:avLst/>
                </a:prstGeom>
              </p:spPr>
            </p:pic>
            <p:sp>
              <p:nvSpPr>
                <p:cNvPr id="241" name="TextBox 240">
                  <a:extLst>
                    <a:ext uri="{FF2B5EF4-FFF2-40B4-BE49-F238E27FC236}">
                      <a16:creationId xmlns:a16="http://schemas.microsoft.com/office/drawing/2014/main" id="{4675A484-630A-4B21-BD7B-752966D3DC5B}"/>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336" name="Picture 335">
                  <a:extLst>
                    <a:ext uri="{FF2B5EF4-FFF2-40B4-BE49-F238E27FC236}">
                      <a16:creationId xmlns:a16="http://schemas.microsoft.com/office/drawing/2014/main" id="{0F149A38-880E-4A35-8C9F-AE5CCA0771FF}"/>
                    </a:ext>
                  </a:extLst>
                </p:cNvPr>
                <p:cNvPicPr>
                  <a:picLocks noChangeAspect="1"/>
                </p:cNvPicPr>
                <p:nvPr/>
              </p:nvPicPr>
              <p:blipFill>
                <a:blip r:embed="rId13"/>
                <a:stretch>
                  <a:fillRect/>
                </a:stretch>
              </p:blipFill>
              <p:spPr>
                <a:xfrm>
                  <a:off x="6051870" y="611845"/>
                  <a:ext cx="258890" cy="258890"/>
                </a:xfrm>
                <a:prstGeom prst="rect">
                  <a:avLst/>
                </a:prstGeom>
              </p:spPr>
            </p:pic>
            <p:sp>
              <p:nvSpPr>
                <p:cNvPr id="337" name="TextBox 336">
                  <a:extLst>
                    <a:ext uri="{FF2B5EF4-FFF2-40B4-BE49-F238E27FC236}">
                      <a16:creationId xmlns:a16="http://schemas.microsoft.com/office/drawing/2014/main" id="{D61E66BF-929B-4E26-A595-56BEC8C552F6}"/>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346" name="Picture 345">
                  <a:extLst>
                    <a:ext uri="{FF2B5EF4-FFF2-40B4-BE49-F238E27FC236}">
                      <a16:creationId xmlns:a16="http://schemas.microsoft.com/office/drawing/2014/main" id="{2D1987DC-E85B-46DD-956E-19840962C968}"/>
                    </a:ext>
                  </a:extLst>
                </p:cNvPr>
                <p:cNvPicPr>
                  <a:picLocks noChangeAspect="1"/>
                </p:cNvPicPr>
                <p:nvPr/>
              </p:nvPicPr>
              <p:blipFill>
                <a:blip r:embed="rId13"/>
                <a:stretch>
                  <a:fillRect/>
                </a:stretch>
              </p:blipFill>
              <p:spPr>
                <a:xfrm>
                  <a:off x="6051870" y="806161"/>
                  <a:ext cx="258890" cy="258890"/>
                </a:xfrm>
                <a:prstGeom prst="rect">
                  <a:avLst/>
                </a:prstGeom>
              </p:spPr>
            </p:pic>
            <p:sp>
              <p:nvSpPr>
                <p:cNvPr id="347" name="TextBox 346">
                  <a:extLst>
                    <a:ext uri="{FF2B5EF4-FFF2-40B4-BE49-F238E27FC236}">
                      <a16:creationId xmlns:a16="http://schemas.microsoft.com/office/drawing/2014/main" id="{58FD6721-FAB2-4787-964B-6E15B5683234}"/>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229" name="Group 228">
                <a:extLst>
                  <a:ext uri="{FF2B5EF4-FFF2-40B4-BE49-F238E27FC236}">
                    <a16:creationId xmlns:a16="http://schemas.microsoft.com/office/drawing/2014/main" id="{8DA48000-20DF-41D4-AFE6-4E14F7F3257D}"/>
                  </a:ext>
                </a:extLst>
              </p:cNvPr>
              <p:cNvGrpSpPr/>
              <p:nvPr/>
            </p:nvGrpSpPr>
            <p:grpSpPr>
              <a:xfrm>
                <a:off x="7149125" y="2602656"/>
                <a:ext cx="1175725" cy="594288"/>
                <a:chOff x="7120848" y="443526"/>
                <a:chExt cx="1175725" cy="594288"/>
              </a:xfrm>
            </p:grpSpPr>
            <p:sp>
              <p:nvSpPr>
                <p:cNvPr id="238" name="TextBox 237">
                  <a:extLst>
                    <a:ext uri="{FF2B5EF4-FFF2-40B4-BE49-F238E27FC236}">
                      <a16:creationId xmlns:a16="http://schemas.microsoft.com/office/drawing/2014/main" id="{9AC85385-E709-4656-AA74-F9B077AF050B}"/>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239" name="Picture 2" descr="Image result for azure container instances logo">
                  <a:extLst>
                    <a:ext uri="{FF2B5EF4-FFF2-40B4-BE49-F238E27FC236}">
                      <a16:creationId xmlns:a16="http://schemas.microsoft.com/office/drawing/2014/main" id="{167F2674-A76F-4B0C-9A4E-80EC10BDBB5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38" name="TextBox 337">
                  <a:extLst>
                    <a:ext uri="{FF2B5EF4-FFF2-40B4-BE49-F238E27FC236}">
                      <a16:creationId xmlns:a16="http://schemas.microsoft.com/office/drawing/2014/main" id="{677A114E-D4A7-457C-B71F-C561439EE5BB}"/>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339" name="Picture 2" descr="Image result for azure container instances logo">
                  <a:extLst>
                    <a:ext uri="{FF2B5EF4-FFF2-40B4-BE49-F238E27FC236}">
                      <a16:creationId xmlns:a16="http://schemas.microsoft.com/office/drawing/2014/main" id="{E5660050-9DE3-4ACB-8FD0-1169597309D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348" name="TextBox 347">
                  <a:extLst>
                    <a:ext uri="{FF2B5EF4-FFF2-40B4-BE49-F238E27FC236}">
                      <a16:creationId xmlns:a16="http://schemas.microsoft.com/office/drawing/2014/main" id="{AE5B4235-289C-4888-B23F-566F1E8F46E8}"/>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349" name="Picture 2" descr="Image result for azure container instances logo">
                  <a:extLst>
                    <a:ext uri="{FF2B5EF4-FFF2-40B4-BE49-F238E27FC236}">
                      <a16:creationId xmlns:a16="http://schemas.microsoft.com/office/drawing/2014/main" id="{25A09BA9-68EC-467B-A24E-B8777FADB0A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a:extLst>
                  <a:ext uri="{FF2B5EF4-FFF2-40B4-BE49-F238E27FC236}">
                    <a16:creationId xmlns:a16="http://schemas.microsoft.com/office/drawing/2014/main" id="{8EF5F821-BEDD-4FFC-92F9-53F6BFFB8A32}"/>
                  </a:ext>
                </a:extLst>
              </p:cNvPr>
              <p:cNvGrpSpPr/>
              <p:nvPr/>
            </p:nvGrpSpPr>
            <p:grpSpPr>
              <a:xfrm>
                <a:off x="8419466" y="2602656"/>
                <a:ext cx="1484079" cy="594287"/>
                <a:chOff x="8419466" y="443526"/>
                <a:chExt cx="1484079" cy="594287"/>
              </a:xfrm>
            </p:grpSpPr>
            <p:pic>
              <p:nvPicPr>
                <p:cNvPr id="236" name="Picture 235">
                  <a:extLst>
                    <a:ext uri="{FF2B5EF4-FFF2-40B4-BE49-F238E27FC236}">
                      <a16:creationId xmlns:a16="http://schemas.microsoft.com/office/drawing/2014/main" id="{D9A5D003-3646-4A62-AE5C-3C8E07CBBBCA}"/>
                    </a:ext>
                  </a:extLst>
                </p:cNvPr>
                <p:cNvPicPr>
                  <a:picLocks noChangeAspect="1"/>
                </p:cNvPicPr>
                <p:nvPr/>
              </p:nvPicPr>
              <p:blipFill>
                <a:blip r:embed="rId15"/>
                <a:stretch>
                  <a:fillRect/>
                </a:stretch>
              </p:blipFill>
              <p:spPr>
                <a:xfrm>
                  <a:off x="9663113" y="451975"/>
                  <a:ext cx="240432" cy="183156"/>
                </a:xfrm>
                <a:prstGeom prst="rect">
                  <a:avLst/>
                </a:prstGeom>
              </p:spPr>
            </p:pic>
            <p:sp>
              <p:nvSpPr>
                <p:cNvPr id="237" name="TextBox 236">
                  <a:extLst>
                    <a:ext uri="{FF2B5EF4-FFF2-40B4-BE49-F238E27FC236}">
                      <a16:creationId xmlns:a16="http://schemas.microsoft.com/office/drawing/2014/main" id="{650389BD-3FF9-4247-B618-CA7E398D6135}"/>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340" name="Picture 339">
                  <a:extLst>
                    <a:ext uri="{FF2B5EF4-FFF2-40B4-BE49-F238E27FC236}">
                      <a16:creationId xmlns:a16="http://schemas.microsoft.com/office/drawing/2014/main" id="{F95814B1-F82B-4470-986F-CB304A0B9DEB}"/>
                    </a:ext>
                  </a:extLst>
                </p:cNvPr>
                <p:cNvPicPr>
                  <a:picLocks noChangeAspect="1"/>
                </p:cNvPicPr>
                <p:nvPr/>
              </p:nvPicPr>
              <p:blipFill>
                <a:blip r:embed="rId15"/>
                <a:stretch>
                  <a:fillRect/>
                </a:stretch>
              </p:blipFill>
              <p:spPr>
                <a:xfrm>
                  <a:off x="9663113" y="649712"/>
                  <a:ext cx="240432" cy="183156"/>
                </a:xfrm>
                <a:prstGeom prst="rect">
                  <a:avLst/>
                </a:prstGeom>
              </p:spPr>
            </p:pic>
            <p:sp>
              <p:nvSpPr>
                <p:cNvPr id="341" name="TextBox 340">
                  <a:extLst>
                    <a:ext uri="{FF2B5EF4-FFF2-40B4-BE49-F238E27FC236}">
                      <a16:creationId xmlns:a16="http://schemas.microsoft.com/office/drawing/2014/main" id="{2BB8AAA3-738F-4867-A20F-20892CABF1F9}"/>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350" name="Picture 349">
                  <a:extLst>
                    <a:ext uri="{FF2B5EF4-FFF2-40B4-BE49-F238E27FC236}">
                      <a16:creationId xmlns:a16="http://schemas.microsoft.com/office/drawing/2014/main" id="{C3355781-5CF5-4F67-855C-A59203547B29}"/>
                    </a:ext>
                  </a:extLst>
                </p:cNvPr>
                <p:cNvPicPr>
                  <a:picLocks noChangeAspect="1"/>
                </p:cNvPicPr>
                <p:nvPr/>
              </p:nvPicPr>
              <p:blipFill>
                <a:blip r:embed="rId15"/>
                <a:stretch>
                  <a:fillRect/>
                </a:stretch>
              </p:blipFill>
              <p:spPr>
                <a:xfrm>
                  <a:off x="9663113" y="844028"/>
                  <a:ext cx="240432" cy="183156"/>
                </a:xfrm>
                <a:prstGeom prst="rect">
                  <a:avLst/>
                </a:prstGeom>
              </p:spPr>
            </p:pic>
            <p:sp>
              <p:nvSpPr>
                <p:cNvPr id="351" name="TextBox 350">
                  <a:extLst>
                    <a:ext uri="{FF2B5EF4-FFF2-40B4-BE49-F238E27FC236}">
                      <a16:creationId xmlns:a16="http://schemas.microsoft.com/office/drawing/2014/main" id="{55FAF277-A765-4646-9848-BE152558F1DD}"/>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231" name="Group 230">
                <a:extLst>
                  <a:ext uri="{FF2B5EF4-FFF2-40B4-BE49-F238E27FC236}">
                    <a16:creationId xmlns:a16="http://schemas.microsoft.com/office/drawing/2014/main" id="{86067E9D-45E1-40E5-92A2-EEEBB0791353}"/>
                  </a:ext>
                </a:extLst>
              </p:cNvPr>
              <p:cNvGrpSpPr/>
              <p:nvPr/>
            </p:nvGrpSpPr>
            <p:grpSpPr>
              <a:xfrm>
                <a:off x="6102198" y="2602656"/>
                <a:ext cx="1060309" cy="594288"/>
                <a:chOff x="6297267" y="443526"/>
                <a:chExt cx="1060309" cy="594288"/>
              </a:xfrm>
            </p:grpSpPr>
            <p:pic>
              <p:nvPicPr>
                <p:cNvPr id="234" name="Picture 2" descr="Image result for azure security center logo">
                  <a:extLst>
                    <a:ext uri="{FF2B5EF4-FFF2-40B4-BE49-F238E27FC236}">
                      <a16:creationId xmlns:a16="http://schemas.microsoft.com/office/drawing/2014/main" id="{74817A2A-67D1-4E7B-9AAA-092156835B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235" name="TextBox 234">
                  <a:extLst>
                    <a:ext uri="{FF2B5EF4-FFF2-40B4-BE49-F238E27FC236}">
                      <a16:creationId xmlns:a16="http://schemas.microsoft.com/office/drawing/2014/main" id="{2E9B8CD2-EE40-4D44-BB3F-6ED779F3FFF6}"/>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342" name="Picture 2" descr="Image result for azure security center logo">
                  <a:extLst>
                    <a:ext uri="{FF2B5EF4-FFF2-40B4-BE49-F238E27FC236}">
                      <a16:creationId xmlns:a16="http://schemas.microsoft.com/office/drawing/2014/main" id="{1B29FCE0-3257-4CD0-9456-83C0F4C321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43" name="TextBox 342">
                  <a:extLst>
                    <a:ext uri="{FF2B5EF4-FFF2-40B4-BE49-F238E27FC236}">
                      <a16:creationId xmlns:a16="http://schemas.microsoft.com/office/drawing/2014/main" id="{A72856E8-A19B-4EA9-BB0D-B117780D21D1}"/>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352" name="Picture 2" descr="Image result for azure security center logo">
                  <a:extLst>
                    <a:ext uri="{FF2B5EF4-FFF2-40B4-BE49-F238E27FC236}">
                      <a16:creationId xmlns:a16="http://schemas.microsoft.com/office/drawing/2014/main" id="{1BD457A5-AF11-4CFE-B48D-72B9E233E9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89E215C3-B64E-4474-9CFF-E882A484C335}"/>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357" name="Picture 4" descr="https://zapier.cachefly.net/storage/services/59152a3a91bfe0ddd2fc9b978448593a.128x128.png">
                <a:extLst>
                  <a:ext uri="{FF2B5EF4-FFF2-40B4-BE49-F238E27FC236}">
                    <a16:creationId xmlns:a16="http://schemas.microsoft.com/office/drawing/2014/main" id="{4D6EA309-CC0A-47BC-A23C-0AECC31C2E5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358" name="Picture 10" descr="https://wiki.jenkins-ci.org/download/attachments/2916393/logo-title.png?version=1&amp;modificationDate=1302753947000">
                <a:extLst>
                  <a:ext uri="{FF2B5EF4-FFF2-40B4-BE49-F238E27FC236}">
                    <a16:creationId xmlns:a16="http://schemas.microsoft.com/office/drawing/2014/main" id="{F6FB8843-2676-4A67-ABC3-4A18592FBF6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4BDDE614-A818-4653-8781-8A4B0BC8A495}"/>
              </a:ext>
            </a:extLst>
          </p:cNvPr>
          <p:cNvGrpSpPr/>
          <p:nvPr/>
        </p:nvGrpSpPr>
        <p:grpSpPr>
          <a:xfrm>
            <a:off x="2115684" y="3271788"/>
            <a:ext cx="8417733" cy="880726"/>
            <a:chOff x="2074300" y="3667334"/>
            <a:chExt cx="8253429" cy="863535"/>
          </a:xfrm>
        </p:grpSpPr>
        <p:grpSp>
          <p:nvGrpSpPr>
            <p:cNvPr id="248" name="Group 247">
              <a:extLst>
                <a:ext uri="{FF2B5EF4-FFF2-40B4-BE49-F238E27FC236}">
                  <a16:creationId xmlns:a16="http://schemas.microsoft.com/office/drawing/2014/main" id="{2C6EBEAB-3572-48BF-AC9C-B726E1D0BB0A}"/>
                </a:ext>
              </a:extLst>
            </p:cNvPr>
            <p:cNvGrpSpPr/>
            <p:nvPr/>
          </p:nvGrpSpPr>
          <p:grpSpPr>
            <a:xfrm>
              <a:off x="2074300" y="3667334"/>
              <a:ext cx="8253429" cy="863535"/>
              <a:chOff x="2062146" y="202173"/>
              <a:chExt cx="8253429" cy="863535"/>
            </a:xfrm>
          </p:grpSpPr>
          <p:sp>
            <p:nvSpPr>
              <p:cNvPr id="255" name="TextBox 254">
                <a:extLst>
                  <a:ext uri="{FF2B5EF4-FFF2-40B4-BE49-F238E27FC236}">
                    <a16:creationId xmlns:a16="http://schemas.microsoft.com/office/drawing/2014/main" id="{CD251592-4C2F-402E-9394-D1701DE4CDE2}"/>
                  </a:ext>
                </a:extLst>
              </p:cNvPr>
              <p:cNvSpPr txBox="1"/>
              <p:nvPr/>
            </p:nvSpPr>
            <p:spPr>
              <a:xfrm>
                <a:off x="2062146" y="211228"/>
                <a:ext cx="2064169" cy="343492"/>
              </a:xfrm>
              <a:prstGeom prst="rect">
                <a:avLst/>
              </a:prstGeom>
              <a:noFill/>
            </p:spPr>
            <p:txBody>
              <a:bodyPr wrap="square" rtlCol="0">
                <a:spAutoFit/>
              </a:bodyPr>
              <a:lstStyle/>
              <a:p>
                <a:r>
                  <a:rPr lang="en-US" sz="1632" b="1" dirty="0"/>
                  <a:t>Smart Hotel 360</a:t>
                </a:r>
              </a:p>
            </p:txBody>
          </p:sp>
          <p:sp>
            <p:nvSpPr>
              <p:cNvPr id="256" name="Rectangle 255">
                <a:extLst>
                  <a:ext uri="{FF2B5EF4-FFF2-40B4-BE49-F238E27FC236}">
                    <a16:creationId xmlns:a16="http://schemas.microsoft.com/office/drawing/2014/main" id="{F8B1EA6F-31C5-408B-A062-EE2E00D2F403}"/>
                  </a:ext>
                </a:extLst>
              </p:cNvPr>
              <p:cNvSpPr/>
              <p:nvPr/>
            </p:nvSpPr>
            <p:spPr>
              <a:xfrm>
                <a:off x="2071688" y="202173"/>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grpSp>
          <p:nvGrpSpPr>
            <p:cNvPr id="401" name="Group 400">
              <a:extLst>
                <a:ext uri="{FF2B5EF4-FFF2-40B4-BE49-F238E27FC236}">
                  <a16:creationId xmlns:a16="http://schemas.microsoft.com/office/drawing/2014/main" id="{EB7CF1BD-88D6-4959-BDAD-370E4DB9AAB1}"/>
                </a:ext>
              </a:extLst>
            </p:cNvPr>
            <p:cNvGrpSpPr/>
            <p:nvPr/>
          </p:nvGrpSpPr>
          <p:grpSpPr>
            <a:xfrm>
              <a:off x="3499184" y="3684751"/>
              <a:ext cx="6404923" cy="811683"/>
              <a:chOff x="3498622" y="2423708"/>
              <a:chExt cx="6404923" cy="811683"/>
            </a:xfrm>
          </p:grpSpPr>
          <p:grpSp>
            <p:nvGrpSpPr>
              <p:cNvPr id="403" name="Group 402">
                <a:extLst>
                  <a:ext uri="{FF2B5EF4-FFF2-40B4-BE49-F238E27FC236}">
                    <a16:creationId xmlns:a16="http://schemas.microsoft.com/office/drawing/2014/main" id="{597B7FD7-27CF-4133-812A-CD85709A328F}"/>
                  </a:ext>
                </a:extLst>
              </p:cNvPr>
              <p:cNvGrpSpPr/>
              <p:nvPr/>
            </p:nvGrpSpPr>
            <p:grpSpPr>
              <a:xfrm>
                <a:off x="3498622" y="2562028"/>
                <a:ext cx="1257070" cy="673363"/>
                <a:chOff x="3753808" y="402898"/>
                <a:chExt cx="1257070" cy="673363"/>
              </a:xfrm>
            </p:grpSpPr>
            <p:grpSp>
              <p:nvGrpSpPr>
                <p:cNvPr id="436" name="Group 435">
                  <a:extLst>
                    <a:ext uri="{FF2B5EF4-FFF2-40B4-BE49-F238E27FC236}">
                      <a16:creationId xmlns:a16="http://schemas.microsoft.com/office/drawing/2014/main" id="{B794A6CC-9677-4B6F-8B06-AC625C9485FC}"/>
                    </a:ext>
                  </a:extLst>
                </p:cNvPr>
                <p:cNvGrpSpPr/>
                <p:nvPr/>
              </p:nvGrpSpPr>
              <p:grpSpPr>
                <a:xfrm>
                  <a:off x="4725370" y="402898"/>
                  <a:ext cx="285508" cy="673363"/>
                  <a:chOff x="4725370" y="402898"/>
                  <a:chExt cx="285508" cy="673363"/>
                </a:xfrm>
              </p:grpSpPr>
              <p:pic>
                <p:nvPicPr>
                  <p:cNvPr id="440" name="Picture 2" descr="image001">
                    <a:extLst>
                      <a:ext uri="{FF2B5EF4-FFF2-40B4-BE49-F238E27FC236}">
                        <a16:creationId xmlns:a16="http://schemas.microsoft.com/office/drawing/2014/main" id="{FD64A3F1-7E15-425C-86AA-60930BA061AB}"/>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 name="Picture 2" descr="image001">
                    <a:extLst>
                      <a:ext uri="{FF2B5EF4-FFF2-40B4-BE49-F238E27FC236}">
                        <a16:creationId xmlns:a16="http://schemas.microsoft.com/office/drawing/2014/main" id="{32A9BB5E-1F1B-403C-8CA5-D82A28827643}"/>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 name="Picture 2" descr="image001">
                    <a:extLst>
                      <a:ext uri="{FF2B5EF4-FFF2-40B4-BE49-F238E27FC236}">
                        <a16:creationId xmlns:a16="http://schemas.microsoft.com/office/drawing/2014/main" id="{4454E50C-9772-485A-A427-6847EB1A997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7" name="TextBox 436">
                  <a:extLst>
                    <a:ext uri="{FF2B5EF4-FFF2-40B4-BE49-F238E27FC236}">
                      <a16:creationId xmlns:a16="http://schemas.microsoft.com/office/drawing/2014/main" id="{59F37662-9E17-4B26-91D8-F4AD18EB6C39}"/>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438" name="TextBox 437">
                  <a:extLst>
                    <a:ext uri="{FF2B5EF4-FFF2-40B4-BE49-F238E27FC236}">
                      <a16:creationId xmlns:a16="http://schemas.microsoft.com/office/drawing/2014/main" id="{117624BA-1A1E-43D6-B5A5-66E93ABF2789}"/>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439" name="TextBox 438">
                  <a:extLst>
                    <a:ext uri="{FF2B5EF4-FFF2-40B4-BE49-F238E27FC236}">
                      <a16:creationId xmlns:a16="http://schemas.microsoft.com/office/drawing/2014/main" id="{37A16270-5A05-4F5F-BD71-E33C16FB94FD}"/>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404" name="Group 403">
                <a:extLst>
                  <a:ext uri="{FF2B5EF4-FFF2-40B4-BE49-F238E27FC236}">
                    <a16:creationId xmlns:a16="http://schemas.microsoft.com/office/drawing/2014/main" id="{6776218F-1692-4CFC-8A34-199273248C0B}"/>
                  </a:ext>
                </a:extLst>
              </p:cNvPr>
              <p:cNvGrpSpPr/>
              <p:nvPr/>
            </p:nvGrpSpPr>
            <p:grpSpPr>
              <a:xfrm>
                <a:off x="4845128" y="2573238"/>
                <a:ext cx="1208021" cy="650943"/>
                <a:chOff x="5102739" y="414108"/>
                <a:chExt cx="1208021" cy="650943"/>
              </a:xfrm>
            </p:grpSpPr>
            <p:pic>
              <p:nvPicPr>
                <p:cNvPr id="430" name="Picture 429">
                  <a:extLst>
                    <a:ext uri="{FF2B5EF4-FFF2-40B4-BE49-F238E27FC236}">
                      <a16:creationId xmlns:a16="http://schemas.microsoft.com/office/drawing/2014/main" id="{961AD013-1F83-4079-B625-6A014D5178FF}"/>
                    </a:ext>
                  </a:extLst>
                </p:cNvPr>
                <p:cNvPicPr>
                  <a:picLocks noChangeAspect="1"/>
                </p:cNvPicPr>
                <p:nvPr/>
              </p:nvPicPr>
              <p:blipFill>
                <a:blip r:embed="rId13"/>
                <a:stretch>
                  <a:fillRect/>
                </a:stretch>
              </p:blipFill>
              <p:spPr>
                <a:xfrm>
                  <a:off x="6051870" y="414108"/>
                  <a:ext cx="258890" cy="258890"/>
                </a:xfrm>
                <a:prstGeom prst="rect">
                  <a:avLst/>
                </a:prstGeom>
              </p:spPr>
            </p:pic>
            <p:sp>
              <p:nvSpPr>
                <p:cNvPr id="431" name="TextBox 430">
                  <a:extLst>
                    <a:ext uri="{FF2B5EF4-FFF2-40B4-BE49-F238E27FC236}">
                      <a16:creationId xmlns:a16="http://schemas.microsoft.com/office/drawing/2014/main" id="{57264E4C-E6F2-46FC-A53A-A961E80681D4}"/>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432" name="Picture 431">
                  <a:extLst>
                    <a:ext uri="{FF2B5EF4-FFF2-40B4-BE49-F238E27FC236}">
                      <a16:creationId xmlns:a16="http://schemas.microsoft.com/office/drawing/2014/main" id="{56CE0F64-6D38-493B-B071-A3A68B636DA6}"/>
                    </a:ext>
                  </a:extLst>
                </p:cNvPr>
                <p:cNvPicPr>
                  <a:picLocks noChangeAspect="1"/>
                </p:cNvPicPr>
                <p:nvPr/>
              </p:nvPicPr>
              <p:blipFill>
                <a:blip r:embed="rId13"/>
                <a:stretch>
                  <a:fillRect/>
                </a:stretch>
              </p:blipFill>
              <p:spPr>
                <a:xfrm>
                  <a:off x="6051870" y="611845"/>
                  <a:ext cx="258890" cy="258890"/>
                </a:xfrm>
                <a:prstGeom prst="rect">
                  <a:avLst/>
                </a:prstGeom>
              </p:spPr>
            </p:pic>
            <p:sp>
              <p:nvSpPr>
                <p:cNvPr id="433" name="TextBox 432">
                  <a:extLst>
                    <a:ext uri="{FF2B5EF4-FFF2-40B4-BE49-F238E27FC236}">
                      <a16:creationId xmlns:a16="http://schemas.microsoft.com/office/drawing/2014/main" id="{AE9E2AD0-84AA-410D-B58C-92C2B34F243A}"/>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434" name="Picture 433">
                  <a:extLst>
                    <a:ext uri="{FF2B5EF4-FFF2-40B4-BE49-F238E27FC236}">
                      <a16:creationId xmlns:a16="http://schemas.microsoft.com/office/drawing/2014/main" id="{4711C975-7841-43AA-A396-8332BB542372}"/>
                    </a:ext>
                  </a:extLst>
                </p:cNvPr>
                <p:cNvPicPr>
                  <a:picLocks noChangeAspect="1"/>
                </p:cNvPicPr>
                <p:nvPr/>
              </p:nvPicPr>
              <p:blipFill>
                <a:blip r:embed="rId13"/>
                <a:stretch>
                  <a:fillRect/>
                </a:stretch>
              </p:blipFill>
              <p:spPr>
                <a:xfrm>
                  <a:off x="6051870" y="806161"/>
                  <a:ext cx="258890" cy="258890"/>
                </a:xfrm>
                <a:prstGeom prst="rect">
                  <a:avLst/>
                </a:prstGeom>
              </p:spPr>
            </p:pic>
            <p:sp>
              <p:nvSpPr>
                <p:cNvPr id="435" name="TextBox 434">
                  <a:extLst>
                    <a:ext uri="{FF2B5EF4-FFF2-40B4-BE49-F238E27FC236}">
                      <a16:creationId xmlns:a16="http://schemas.microsoft.com/office/drawing/2014/main" id="{5AE53F55-EA55-479D-9BAC-99024047114F}"/>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405" name="Group 404">
                <a:extLst>
                  <a:ext uri="{FF2B5EF4-FFF2-40B4-BE49-F238E27FC236}">
                    <a16:creationId xmlns:a16="http://schemas.microsoft.com/office/drawing/2014/main" id="{C4D82EF2-C169-41C2-9E34-0C5A6A2EFEEE}"/>
                  </a:ext>
                </a:extLst>
              </p:cNvPr>
              <p:cNvGrpSpPr/>
              <p:nvPr/>
            </p:nvGrpSpPr>
            <p:grpSpPr>
              <a:xfrm>
                <a:off x="7149125" y="2602656"/>
                <a:ext cx="1175725" cy="594288"/>
                <a:chOff x="7120848" y="443526"/>
                <a:chExt cx="1175725" cy="594288"/>
              </a:xfrm>
            </p:grpSpPr>
            <p:sp>
              <p:nvSpPr>
                <p:cNvPr id="424" name="TextBox 423">
                  <a:extLst>
                    <a:ext uri="{FF2B5EF4-FFF2-40B4-BE49-F238E27FC236}">
                      <a16:creationId xmlns:a16="http://schemas.microsoft.com/office/drawing/2014/main" id="{23F5F13B-2F08-4814-8A76-5C4A698F7453}"/>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425" name="Picture 2" descr="Image result for azure container instances logo">
                  <a:extLst>
                    <a:ext uri="{FF2B5EF4-FFF2-40B4-BE49-F238E27FC236}">
                      <a16:creationId xmlns:a16="http://schemas.microsoft.com/office/drawing/2014/main" id="{8D3BE5C4-0CF5-4E3A-9AA9-CF6EF50E7C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6" name="TextBox 425">
                  <a:extLst>
                    <a:ext uri="{FF2B5EF4-FFF2-40B4-BE49-F238E27FC236}">
                      <a16:creationId xmlns:a16="http://schemas.microsoft.com/office/drawing/2014/main" id="{8BE53E8E-2439-4AB0-BE7B-4123036529C0}"/>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427" name="Picture 2" descr="Image result for azure container instances logo">
                  <a:extLst>
                    <a:ext uri="{FF2B5EF4-FFF2-40B4-BE49-F238E27FC236}">
                      <a16:creationId xmlns:a16="http://schemas.microsoft.com/office/drawing/2014/main" id="{B5D328DF-95C5-4DAA-B99A-F72F7EE749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196709C0-A059-4ADA-8AD4-4F92F5CEAABB}"/>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429" name="Picture 2" descr="Image result for azure container instances logo">
                  <a:extLst>
                    <a:ext uri="{FF2B5EF4-FFF2-40B4-BE49-F238E27FC236}">
                      <a16:creationId xmlns:a16="http://schemas.microsoft.com/office/drawing/2014/main" id="{D3366D1F-00A3-4AC9-9240-0EE3C190F3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F635D2C0-054C-4837-9D56-D7C9E024D702}"/>
                  </a:ext>
                </a:extLst>
              </p:cNvPr>
              <p:cNvGrpSpPr/>
              <p:nvPr/>
            </p:nvGrpSpPr>
            <p:grpSpPr>
              <a:xfrm>
                <a:off x="8419466" y="2602656"/>
                <a:ext cx="1484079" cy="594287"/>
                <a:chOff x="8419466" y="443526"/>
                <a:chExt cx="1484079" cy="594287"/>
              </a:xfrm>
            </p:grpSpPr>
            <p:pic>
              <p:nvPicPr>
                <p:cNvPr id="418" name="Picture 417">
                  <a:extLst>
                    <a:ext uri="{FF2B5EF4-FFF2-40B4-BE49-F238E27FC236}">
                      <a16:creationId xmlns:a16="http://schemas.microsoft.com/office/drawing/2014/main" id="{B980CA06-34FA-4D70-8450-BB76FB9ADAA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419" name="TextBox 418">
                  <a:extLst>
                    <a:ext uri="{FF2B5EF4-FFF2-40B4-BE49-F238E27FC236}">
                      <a16:creationId xmlns:a16="http://schemas.microsoft.com/office/drawing/2014/main" id="{65B8648A-EC45-4D6F-B830-4DC948CDB588}"/>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420" name="Picture 419">
                  <a:extLst>
                    <a:ext uri="{FF2B5EF4-FFF2-40B4-BE49-F238E27FC236}">
                      <a16:creationId xmlns:a16="http://schemas.microsoft.com/office/drawing/2014/main" id="{93797998-8978-4253-AAC0-65F7690978D3}"/>
                    </a:ext>
                  </a:extLst>
                </p:cNvPr>
                <p:cNvPicPr>
                  <a:picLocks noChangeAspect="1"/>
                </p:cNvPicPr>
                <p:nvPr/>
              </p:nvPicPr>
              <p:blipFill>
                <a:blip r:embed="rId15"/>
                <a:stretch>
                  <a:fillRect/>
                </a:stretch>
              </p:blipFill>
              <p:spPr>
                <a:xfrm>
                  <a:off x="9663113" y="649712"/>
                  <a:ext cx="240432" cy="183156"/>
                </a:xfrm>
                <a:prstGeom prst="rect">
                  <a:avLst/>
                </a:prstGeom>
              </p:spPr>
            </p:pic>
            <p:sp>
              <p:nvSpPr>
                <p:cNvPr id="421" name="TextBox 420">
                  <a:extLst>
                    <a:ext uri="{FF2B5EF4-FFF2-40B4-BE49-F238E27FC236}">
                      <a16:creationId xmlns:a16="http://schemas.microsoft.com/office/drawing/2014/main" id="{47A966BD-AE34-435E-B8BE-029B492A42FA}"/>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422" name="Picture 421">
                  <a:extLst>
                    <a:ext uri="{FF2B5EF4-FFF2-40B4-BE49-F238E27FC236}">
                      <a16:creationId xmlns:a16="http://schemas.microsoft.com/office/drawing/2014/main" id="{004A75FB-BAE2-4476-BB75-0AF281F165B5}"/>
                    </a:ext>
                  </a:extLst>
                </p:cNvPr>
                <p:cNvPicPr>
                  <a:picLocks noChangeAspect="1"/>
                </p:cNvPicPr>
                <p:nvPr/>
              </p:nvPicPr>
              <p:blipFill>
                <a:blip r:embed="rId15"/>
                <a:stretch>
                  <a:fillRect/>
                </a:stretch>
              </p:blipFill>
              <p:spPr>
                <a:xfrm>
                  <a:off x="9663113" y="844028"/>
                  <a:ext cx="240432" cy="183156"/>
                </a:xfrm>
                <a:prstGeom prst="rect">
                  <a:avLst/>
                </a:prstGeom>
              </p:spPr>
            </p:pic>
            <p:sp>
              <p:nvSpPr>
                <p:cNvPr id="423" name="TextBox 422">
                  <a:extLst>
                    <a:ext uri="{FF2B5EF4-FFF2-40B4-BE49-F238E27FC236}">
                      <a16:creationId xmlns:a16="http://schemas.microsoft.com/office/drawing/2014/main" id="{C725DF00-DFD8-461A-8BF0-6693FC1291DC}"/>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407" name="Group 406">
                <a:extLst>
                  <a:ext uri="{FF2B5EF4-FFF2-40B4-BE49-F238E27FC236}">
                    <a16:creationId xmlns:a16="http://schemas.microsoft.com/office/drawing/2014/main" id="{C45D82A5-A4C6-41D7-9C26-E4CEA52A1F73}"/>
                  </a:ext>
                </a:extLst>
              </p:cNvPr>
              <p:cNvGrpSpPr/>
              <p:nvPr/>
            </p:nvGrpSpPr>
            <p:grpSpPr>
              <a:xfrm>
                <a:off x="6102198" y="2602656"/>
                <a:ext cx="1060309" cy="594288"/>
                <a:chOff x="6297267" y="443526"/>
                <a:chExt cx="1060309" cy="594288"/>
              </a:xfrm>
            </p:grpSpPr>
            <p:pic>
              <p:nvPicPr>
                <p:cNvPr id="412" name="Picture 2" descr="Image result for azure security center logo">
                  <a:extLst>
                    <a:ext uri="{FF2B5EF4-FFF2-40B4-BE49-F238E27FC236}">
                      <a16:creationId xmlns:a16="http://schemas.microsoft.com/office/drawing/2014/main" id="{8790254C-483B-4DB7-81BD-327936590F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3" name="TextBox 412">
                  <a:extLst>
                    <a:ext uri="{FF2B5EF4-FFF2-40B4-BE49-F238E27FC236}">
                      <a16:creationId xmlns:a16="http://schemas.microsoft.com/office/drawing/2014/main" id="{C07CD5D1-E977-4265-B118-8460B98B5FCD}"/>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414" name="Picture 2" descr="Image result for azure security center logo">
                  <a:extLst>
                    <a:ext uri="{FF2B5EF4-FFF2-40B4-BE49-F238E27FC236}">
                      <a16:creationId xmlns:a16="http://schemas.microsoft.com/office/drawing/2014/main" id="{39183A0F-DCE2-44CE-B707-3B39746630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a:extLst>
                    <a:ext uri="{FF2B5EF4-FFF2-40B4-BE49-F238E27FC236}">
                      <a16:creationId xmlns:a16="http://schemas.microsoft.com/office/drawing/2014/main" id="{5D106348-A379-48AB-8272-F973A0E95A77}"/>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416" name="Picture 2" descr="Image result for azure security center logo">
                  <a:extLst>
                    <a:ext uri="{FF2B5EF4-FFF2-40B4-BE49-F238E27FC236}">
                      <a16:creationId xmlns:a16="http://schemas.microsoft.com/office/drawing/2014/main" id="{9967AD9C-B12C-4C91-A7F4-6ED8D2182D1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417" name="TextBox 416">
                  <a:extLst>
                    <a:ext uri="{FF2B5EF4-FFF2-40B4-BE49-F238E27FC236}">
                      <a16:creationId xmlns:a16="http://schemas.microsoft.com/office/drawing/2014/main" id="{66CEE845-FC1D-46BF-A120-F9BD01863666}"/>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410" name="Picture 4" descr="https://zapier.cachefly.net/storage/services/59152a3a91bfe0ddd2fc9b978448593a.128x128.png">
                <a:extLst>
                  <a:ext uri="{FF2B5EF4-FFF2-40B4-BE49-F238E27FC236}">
                    <a16:creationId xmlns:a16="http://schemas.microsoft.com/office/drawing/2014/main" id="{27C25778-D32F-45A9-A1F3-4CF92A6E62C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10" descr="https://wiki.jenkins-ci.org/download/attachments/2916393/logo-title.png?version=1&amp;modificationDate=1302753947000">
                <a:extLst>
                  <a:ext uri="{FF2B5EF4-FFF2-40B4-BE49-F238E27FC236}">
                    <a16:creationId xmlns:a16="http://schemas.microsoft.com/office/drawing/2014/main" id="{AB8D43C6-E6F6-41DD-ADA8-D338A2B4159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41A77614-E13C-459B-AC8A-ADF09C15E04F}"/>
              </a:ext>
            </a:extLst>
          </p:cNvPr>
          <p:cNvGrpSpPr/>
          <p:nvPr/>
        </p:nvGrpSpPr>
        <p:grpSpPr>
          <a:xfrm>
            <a:off x="2103287" y="1487327"/>
            <a:ext cx="8417733" cy="880725"/>
            <a:chOff x="2062146" y="1855071"/>
            <a:chExt cx="8253429" cy="863535"/>
          </a:xfrm>
        </p:grpSpPr>
        <p:sp>
          <p:nvSpPr>
            <p:cNvPr id="207" name="TextBox 206">
              <a:extLst>
                <a:ext uri="{FF2B5EF4-FFF2-40B4-BE49-F238E27FC236}">
                  <a16:creationId xmlns:a16="http://schemas.microsoft.com/office/drawing/2014/main" id="{028C24AB-124D-44DD-B5B5-ECD7FC05330A}"/>
                </a:ext>
              </a:extLst>
            </p:cNvPr>
            <p:cNvSpPr txBox="1"/>
            <p:nvPr/>
          </p:nvSpPr>
          <p:spPr>
            <a:xfrm>
              <a:off x="2062146" y="1864126"/>
              <a:ext cx="1749749" cy="343492"/>
            </a:xfrm>
            <a:prstGeom prst="rect">
              <a:avLst/>
            </a:prstGeom>
            <a:noFill/>
          </p:spPr>
          <p:txBody>
            <a:bodyPr wrap="square" rtlCol="0">
              <a:spAutoFit/>
            </a:bodyPr>
            <a:lstStyle/>
            <a:p>
              <a:r>
                <a:rPr lang="en-US" sz="1632" b="1" dirty="0"/>
                <a:t>Contoso (*)</a:t>
              </a:r>
            </a:p>
          </p:txBody>
        </p:sp>
        <p:sp>
          <p:nvSpPr>
            <p:cNvPr id="208" name="Rectangle 207">
              <a:extLst>
                <a:ext uri="{FF2B5EF4-FFF2-40B4-BE49-F238E27FC236}">
                  <a16:creationId xmlns:a16="http://schemas.microsoft.com/office/drawing/2014/main" id="{8258B2B4-E268-4C93-B6C6-3F31461B18BD}"/>
                </a:ext>
              </a:extLst>
            </p:cNvPr>
            <p:cNvSpPr/>
            <p:nvPr/>
          </p:nvSpPr>
          <p:spPr>
            <a:xfrm>
              <a:off x="2071688" y="1855071"/>
              <a:ext cx="8243887" cy="863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36"/>
            </a:p>
          </p:txBody>
        </p:sp>
        <p:grpSp>
          <p:nvGrpSpPr>
            <p:cNvPr id="528" name="Group 527">
              <a:extLst>
                <a:ext uri="{FF2B5EF4-FFF2-40B4-BE49-F238E27FC236}">
                  <a16:creationId xmlns:a16="http://schemas.microsoft.com/office/drawing/2014/main" id="{E9CF26D2-6408-466C-9560-9A07C69CE38F}"/>
                </a:ext>
              </a:extLst>
            </p:cNvPr>
            <p:cNvGrpSpPr/>
            <p:nvPr/>
          </p:nvGrpSpPr>
          <p:grpSpPr>
            <a:xfrm>
              <a:off x="3480211" y="1901022"/>
              <a:ext cx="6404923" cy="811683"/>
              <a:chOff x="3498622" y="2423708"/>
              <a:chExt cx="6404923" cy="811683"/>
            </a:xfrm>
          </p:grpSpPr>
          <p:grpSp>
            <p:nvGrpSpPr>
              <p:cNvPr id="530" name="Group 529">
                <a:extLst>
                  <a:ext uri="{FF2B5EF4-FFF2-40B4-BE49-F238E27FC236}">
                    <a16:creationId xmlns:a16="http://schemas.microsoft.com/office/drawing/2014/main" id="{EB077FE4-3FAF-4294-B309-917FA22045CF}"/>
                  </a:ext>
                </a:extLst>
              </p:cNvPr>
              <p:cNvGrpSpPr/>
              <p:nvPr/>
            </p:nvGrpSpPr>
            <p:grpSpPr>
              <a:xfrm>
                <a:off x="3498622" y="2562028"/>
                <a:ext cx="1257070" cy="673363"/>
                <a:chOff x="3753808" y="402898"/>
                <a:chExt cx="1257070" cy="673363"/>
              </a:xfrm>
            </p:grpSpPr>
            <p:grpSp>
              <p:nvGrpSpPr>
                <p:cNvPr id="563" name="Group 562">
                  <a:extLst>
                    <a:ext uri="{FF2B5EF4-FFF2-40B4-BE49-F238E27FC236}">
                      <a16:creationId xmlns:a16="http://schemas.microsoft.com/office/drawing/2014/main" id="{D289BB3C-055A-4FA7-B048-32D84F35539D}"/>
                    </a:ext>
                  </a:extLst>
                </p:cNvPr>
                <p:cNvGrpSpPr/>
                <p:nvPr/>
              </p:nvGrpSpPr>
              <p:grpSpPr>
                <a:xfrm>
                  <a:off x="4725370" y="402898"/>
                  <a:ext cx="285508" cy="673363"/>
                  <a:chOff x="4725370" y="402898"/>
                  <a:chExt cx="285508" cy="673363"/>
                </a:xfrm>
              </p:grpSpPr>
              <p:pic>
                <p:nvPicPr>
                  <p:cNvPr id="567" name="Picture 2" descr="image001">
                    <a:extLst>
                      <a:ext uri="{FF2B5EF4-FFF2-40B4-BE49-F238E27FC236}">
                        <a16:creationId xmlns:a16="http://schemas.microsoft.com/office/drawing/2014/main" id="{9FB7414B-0D67-4AD0-B6FF-B5765F8E813C}"/>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402898"/>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8" name="Picture 2" descr="image001">
                    <a:extLst>
                      <a:ext uri="{FF2B5EF4-FFF2-40B4-BE49-F238E27FC236}">
                        <a16:creationId xmlns:a16="http://schemas.microsoft.com/office/drawing/2014/main" id="{0638F5DC-928A-48F8-B732-7839322572F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600635"/>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9" name="Picture 2" descr="image001">
                    <a:extLst>
                      <a:ext uri="{FF2B5EF4-FFF2-40B4-BE49-F238E27FC236}">
                        <a16:creationId xmlns:a16="http://schemas.microsoft.com/office/drawing/2014/main" id="{F2F7A109-FDC0-468C-A948-188A78C9C2AF}"/>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725370" y="794951"/>
                    <a:ext cx="285508" cy="28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4" name="TextBox 563">
                  <a:extLst>
                    <a:ext uri="{FF2B5EF4-FFF2-40B4-BE49-F238E27FC236}">
                      <a16:creationId xmlns:a16="http://schemas.microsoft.com/office/drawing/2014/main" id="{C70A88B0-14D8-4C6A-8FDF-88D8BEAD4C10}"/>
                    </a:ext>
                  </a:extLst>
                </p:cNvPr>
                <p:cNvSpPr txBox="1"/>
                <p:nvPr/>
              </p:nvSpPr>
              <p:spPr>
                <a:xfrm>
                  <a:off x="3753808" y="443526"/>
                  <a:ext cx="853412" cy="202235"/>
                </a:xfrm>
                <a:prstGeom prst="rect">
                  <a:avLst/>
                </a:prstGeom>
                <a:noFill/>
              </p:spPr>
              <p:txBody>
                <a:bodyPr wrap="square" rtlCol="0">
                  <a:spAutoFit/>
                </a:bodyPr>
                <a:lstStyle/>
                <a:p>
                  <a:pPr algn="r"/>
                  <a:r>
                    <a:rPr lang="en-US" sz="714"/>
                    <a:t>= 1 Build</a:t>
                  </a:r>
                </a:p>
              </p:txBody>
            </p:sp>
            <p:sp>
              <p:nvSpPr>
                <p:cNvPr id="565" name="TextBox 564">
                  <a:extLst>
                    <a:ext uri="{FF2B5EF4-FFF2-40B4-BE49-F238E27FC236}">
                      <a16:creationId xmlns:a16="http://schemas.microsoft.com/office/drawing/2014/main" id="{AEDFCC78-3EF7-439B-81A5-1C4B9AD69520}"/>
                    </a:ext>
                  </a:extLst>
                </p:cNvPr>
                <p:cNvSpPr txBox="1"/>
                <p:nvPr/>
              </p:nvSpPr>
              <p:spPr>
                <a:xfrm>
                  <a:off x="3753808" y="641263"/>
                  <a:ext cx="853412" cy="202235"/>
                </a:xfrm>
                <a:prstGeom prst="rect">
                  <a:avLst/>
                </a:prstGeom>
                <a:noFill/>
              </p:spPr>
              <p:txBody>
                <a:bodyPr wrap="square" rtlCol="0">
                  <a:spAutoFit/>
                </a:bodyPr>
                <a:lstStyle/>
                <a:p>
                  <a:pPr algn="r"/>
                  <a:r>
                    <a:rPr lang="en-US" sz="714"/>
                    <a:t>= 1 Build</a:t>
                  </a:r>
                </a:p>
              </p:txBody>
            </p:sp>
            <p:sp>
              <p:nvSpPr>
                <p:cNvPr id="566" name="TextBox 565">
                  <a:extLst>
                    <a:ext uri="{FF2B5EF4-FFF2-40B4-BE49-F238E27FC236}">
                      <a16:creationId xmlns:a16="http://schemas.microsoft.com/office/drawing/2014/main" id="{A86D3A7D-25C0-4542-A6CF-B3E36012899A}"/>
                    </a:ext>
                  </a:extLst>
                </p:cNvPr>
                <p:cNvSpPr txBox="1"/>
                <p:nvPr/>
              </p:nvSpPr>
              <p:spPr>
                <a:xfrm>
                  <a:off x="3753808" y="835580"/>
                  <a:ext cx="853412" cy="202235"/>
                </a:xfrm>
                <a:prstGeom prst="rect">
                  <a:avLst/>
                </a:prstGeom>
                <a:noFill/>
              </p:spPr>
              <p:txBody>
                <a:bodyPr wrap="square" rtlCol="0">
                  <a:spAutoFit/>
                </a:bodyPr>
                <a:lstStyle/>
                <a:p>
                  <a:pPr algn="r"/>
                  <a:r>
                    <a:rPr lang="en-US" sz="714"/>
                    <a:t>= 1 Build</a:t>
                  </a:r>
                </a:p>
              </p:txBody>
            </p:sp>
          </p:grpSp>
          <p:grpSp>
            <p:nvGrpSpPr>
              <p:cNvPr id="531" name="Group 530">
                <a:extLst>
                  <a:ext uri="{FF2B5EF4-FFF2-40B4-BE49-F238E27FC236}">
                    <a16:creationId xmlns:a16="http://schemas.microsoft.com/office/drawing/2014/main" id="{73110F01-DEDC-4B4D-9BB9-36589075C50B}"/>
                  </a:ext>
                </a:extLst>
              </p:cNvPr>
              <p:cNvGrpSpPr/>
              <p:nvPr/>
            </p:nvGrpSpPr>
            <p:grpSpPr>
              <a:xfrm>
                <a:off x="4845128" y="2573238"/>
                <a:ext cx="1208021" cy="650943"/>
                <a:chOff x="5102739" y="414108"/>
                <a:chExt cx="1208021" cy="650943"/>
              </a:xfrm>
            </p:grpSpPr>
            <p:pic>
              <p:nvPicPr>
                <p:cNvPr id="557" name="Picture 556">
                  <a:extLst>
                    <a:ext uri="{FF2B5EF4-FFF2-40B4-BE49-F238E27FC236}">
                      <a16:creationId xmlns:a16="http://schemas.microsoft.com/office/drawing/2014/main" id="{8C0981FC-06F8-41BC-A5EF-D8AB0EEA0283}"/>
                    </a:ext>
                  </a:extLst>
                </p:cNvPr>
                <p:cNvPicPr>
                  <a:picLocks noChangeAspect="1"/>
                </p:cNvPicPr>
                <p:nvPr/>
              </p:nvPicPr>
              <p:blipFill>
                <a:blip r:embed="rId13"/>
                <a:stretch>
                  <a:fillRect/>
                </a:stretch>
              </p:blipFill>
              <p:spPr>
                <a:xfrm>
                  <a:off x="6051870" y="414108"/>
                  <a:ext cx="258890" cy="258890"/>
                </a:xfrm>
                <a:prstGeom prst="rect">
                  <a:avLst/>
                </a:prstGeom>
              </p:spPr>
            </p:pic>
            <p:sp>
              <p:nvSpPr>
                <p:cNvPr id="558" name="TextBox 557">
                  <a:extLst>
                    <a:ext uri="{FF2B5EF4-FFF2-40B4-BE49-F238E27FC236}">
                      <a16:creationId xmlns:a16="http://schemas.microsoft.com/office/drawing/2014/main" id="{04ECFDCA-52A3-46B6-9DAE-BBB7077ADB8E}"/>
                    </a:ext>
                  </a:extLst>
                </p:cNvPr>
                <p:cNvSpPr txBox="1"/>
                <p:nvPr/>
              </p:nvSpPr>
              <p:spPr>
                <a:xfrm>
                  <a:off x="5102739" y="443525"/>
                  <a:ext cx="853412" cy="202235"/>
                </a:xfrm>
                <a:prstGeom prst="rect">
                  <a:avLst/>
                </a:prstGeom>
                <a:noFill/>
              </p:spPr>
              <p:txBody>
                <a:bodyPr wrap="square" rtlCol="0">
                  <a:spAutoFit/>
                </a:bodyPr>
                <a:lstStyle/>
                <a:p>
                  <a:pPr algn="r"/>
                  <a:r>
                    <a:rPr lang="en-US" sz="714"/>
                    <a:t>= 1 Push</a:t>
                  </a:r>
                </a:p>
              </p:txBody>
            </p:sp>
            <p:pic>
              <p:nvPicPr>
                <p:cNvPr id="559" name="Picture 558">
                  <a:extLst>
                    <a:ext uri="{FF2B5EF4-FFF2-40B4-BE49-F238E27FC236}">
                      <a16:creationId xmlns:a16="http://schemas.microsoft.com/office/drawing/2014/main" id="{A91A66ED-EC93-48C0-B419-54053BF17A44}"/>
                    </a:ext>
                  </a:extLst>
                </p:cNvPr>
                <p:cNvPicPr>
                  <a:picLocks noChangeAspect="1"/>
                </p:cNvPicPr>
                <p:nvPr/>
              </p:nvPicPr>
              <p:blipFill>
                <a:blip r:embed="rId13"/>
                <a:stretch>
                  <a:fillRect/>
                </a:stretch>
              </p:blipFill>
              <p:spPr>
                <a:xfrm>
                  <a:off x="6051870" y="611845"/>
                  <a:ext cx="258890" cy="258890"/>
                </a:xfrm>
                <a:prstGeom prst="rect">
                  <a:avLst/>
                </a:prstGeom>
              </p:spPr>
            </p:pic>
            <p:sp>
              <p:nvSpPr>
                <p:cNvPr id="560" name="TextBox 559">
                  <a:extLst>
                    <a:ext uri="{FF2B5EF4-FFF2-40B4-BE49-F238E27FC236}">
                      <a16:creationId xmlns:a16="http://schemas.microsoft.com/office/drawing/2014/main" id="{B09C90BF-D724-4EB3-B9C9-C1EDE08A77F1}"/>
                    </a:ext>
                  </a:extLst>
                </p:cNvPr>
                <p:cNvSpPr txBox="1"/>
                <p:nvPr/>
              </p:nvSpPr>
              <p:spPr>
                <a:xfrm>
                  <a:off x="5102739" y="641263"/>
                  <a:ext cx="853412" cy="202235"/>
                </a:xfrm>
                <a:prstGeom prst="rect">
                  <a:avLst/>
                </a:prstGeom>
                <a:noFill/>
              </p:spPr>
              <p:txBody>
                <a:bodyPr wrap="square" rtlCol="0">
                  <a:spAutoFit/>
                </a:bodyPr>
                <a:lstStyle/>
                <a:p>
                  <a:pPr algn="r"/>
                  <a:r>
                    <a:rPr lang="en-US" sz="714"/>
                    <a:t>= 1 Push</a:t>
                  </a:r>
                </a:p>
              </p:txBody>
            </p:sp>
            <p:pic>
              <p:nvPicPr>
                <p:cNvPr id="561" name="Picture 560">
                  <a:extLst>
                    <a:ext uri="{FF2B5EF4-FFF2-40B4-BE49-F238E27FC236}">
                      <a16:creationId xmlns:a16="http://schemas.microsoft.com/office/drawing/2014/main" id="{CA7ED31D-1BEB-4610-AC11-DB9F78A2618C}"/>
                    </a:ext>
                  </a:extLst>
                </p:cNvPr>
                <p:cNvPicPr>
                  <a:picLocks noChangeAspect="1"/>
                </p:cNvPicPr>
                <p:nvPr/>
              </p:nvPicPr>
              <p:blipFill>
                <a:blip r:embed="rId13"/>
                <a:stretch>
                  <a:fillRect/>
                </a:stretch>
              </p:blipFill>
              <p:spPr>
                <a:xfrm>
                  <a:off x="6051870" y="806161"/>
                  <a:ext cx="258890" cy="258890"/>
                </a:xfrm>
                <a:prstGeom prst="rect">
                  <a:avLst/>
                </a:prstGeom>
              </p:spPr>
            </p:pic>
            <p:sp>
              <p:nvSpPr>
                <p:cNvPr id="562" name="TextBox 561">
                  <a:extLst>
                    <a:ext uri="{FF2B5EF4-FFF2-40B4-BE49-F238E27FC236}">
                      <a16:creationId xmlns:a16="http://schemas.microsoft.com/office/drawing/2014/main" id="{2FFF2900-3189-4642-A1C9-5081369604E4}"/>
                    </a:ext>
                  </a:extLst>
                </p:cNvPr>
                <p:cNvSpPr txBox="1"/>
                <p:nvPr/>
              </p:nvSpPr>
              <p:spPr>
                <a:xfrm>
                  <a:off x="5102739" y="835579"/>
                  <a:ext cx="853412" cy="202235"/>
                </a:xfrm>
                <a:prstGeom prst="rect">
                  <a:avLst/>
                </a:prstGeom>
                <a:noFill/>
              </p:spPr>
              <p:txBody>
                <a:bodyPr wrap="square" rtlCol="0">
                  <a:spAutoFit/>
                </a:bodyPr>
                <a:lstStyle/>
                <a:p>
                  <a:pPr algn="r"/>
                  <a:r>
                    <a:rPr lang="en-US" sz="714"/>
                    <a:t>= 1 Push</a:t>
                  </a:r>
                </a:p>
              </p:txBody>
            </p:sp>
          </p:grpSp>
          <p:grpSp>
            <p:nvGrpSpPr>
              <p:cNvPr id="532" name="Group 531">
                <a:extLst>
                  <a:ext uri="{FF2B5EF4-FFF2-40B4-BE49-F238E27FC236}">
                    <a16:creationId xmlns:a16="http://schemas.microsoft.com/office/drawing/2014/main" id="{EC90C99A-5712-44C2-9431-642AC5330DFF}"/>
                  </a:ext>
                </a:extLst>
              </p:cNvPr>
              <p:cNvGrpSpPr/>
              <p:nvPr/>
            </p:nvGrpSpPr>
            <p:grpSpPr>
              <a:xfrm>
                <a:off x="7149125" y="2602656"/>
                <a:ext cx="1175725" cy="594288"/>
                <a:chOff x="7120848" y="443526"/>
                <a:chExt cx="1175725" cy="594288"/>
              </a:xfrm>
            </p:grpSpPr>
            <p:sp>
              <p:nvSpPr>
                <p:cNvPr id="551" name="TextBox 550">
                  <a:extLst>
                    <a:ext uri="{FF2B5EF4-FFF2-40B4-BE49-F238E27FC236}">
                      <a16:creationId xmlns:a16="http://schemas.microsoft.com/office/drawing/2014/main" id="{96AD8498-A4EB-4D12-A034-D6ADEF61E4D5}"/>
                    </a:ext>
                  </a:extLst>
                </p:cNvPr>
                <p:cNvSpPr txBox="1"/>
                <p:nvPr/>
              </p:nvSpPr>
              <p:spPr>
                <a:xfrm>
                  <a:off x="7120848" y="443526"/>
                  <a:ext cx="853412" cy="202235"/>
                </a:xfrm>
                <a:prstGeom prst="rect">
                  <a:avLst/>
                </a:prstGeom>
                <a:noFill/>
              </p:spPr>
              <p:txBody>
                <a:bodyPr wrap="square" rtlCol="0">
                  <a:spAutoFit/>
                </a:bodyPr>
                <a:lstStyle/>
                <a:p>
                  <a:pPr algn="r"/>
                  <a:r>
                    <a:rPr lang="en-US" sz="714"/>
                    <a:t>= 1 Test</a:t>
                  </a:r>
                </a:p>
              </p:txBody>
            </p:sp>
            <p:pic>
              <p:nvPicPr>
                <p:cNvPr id="552" name="Picture 2" descr="Image result for azure container instances logo">
                  <a:extLst>
                    <a:ext uri="{FF2B5EF4-FFF2-40B4-BE49-F238E27FC236}">
                      <a16:creationId xmlns:a16="http://schemas.microsoft.com/office/drawing/2014/main" id="{913F6EBF-1AE7-4E98-A6A5-9002463B5F5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454992"/>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3" name="TextBox 552">
                  <a:extLst>
                    <a:ext uri="{FF2B5EF4-FFF2-40B4-BE49-F238E27FC236}">
                      <a16:creationId xmlns:a16="http://schemas.microsoft.com/office/drawing/2014/main" id="{9F215F87-6CE6-406B-99F3-D1EC9D8872EA}"/>
                    </a:ext>
                  </a:extLst>
                </p:cNvPr>
                <p:cNvSpPr txBox="1"/>
                <p:nvPr/>
              </p:nvSpPr>
              <p:spPr>
                <a:xfrm>
                  <a:off x="7120848" y="641264"/>
                  <a:ext cx="853412" cy="202235"/>
                </a:xfrm>
                <a:prstGeom prst="rect">
                  <a:avLst/>
                </a:prstGeom>
                <a:noFill/>
              </p:spPr>
              <p:txBody>
                <a:bodyPr wrap="square" rtlCol="0">
                  <a:spAutoFit/>
                </a:bodyPr>
                <a:lstStyle/>
                <a:p>
                  <a:pPr algn="r"/>
                  <a:r>
                    <a:rPr lang="en-US" sz="714"/>
                    <a:t>= 1 Test</a:t>
                  </a:r>
                </a:p>
              </p:txBody>
            </p:sp>
            <p:pic>
              <p:nvPicPr>
                <p:cNvPr id="554" name="Picture 2" descr="Image result for azure container instances logo">
                  <a:extLst>
                    <a:ext uri="{FF2B5EF4-FFF2-40B4-BE49-F238E27FC236}">
                      <a16:creationId xmlns:a16="http://schemas.microsoft.com/office/drawing/2014/main" id="{0FDF68A2-806D-42AD-A24D-79F36205153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652729"/>
                  <a:ext cx="186028" cy="177122"/>
                </a:xfrm>
                <a:prstGeom prst="rect">
                  <a:avLst/>
                </a:prstGeom>
                <a:noFill/>
                <a:extLst>
                  <a:ext uri="{909E8E84-426E-40DD-AFC4-6F175D3DCCD1}">
                    <a14:hiddenFill xmlns:a14="http://schemas.microsoft.com/office/drawing/2010/main">
                      <a:solidFill>
                        <a:srgbClr val="FFFFFF"/>
                      </a:solidFill>
                    </a14:hiddenFill>
                  </a:ext>
                </a:extLst>
              </p:spPr>
            </p:pic>
            <p:sp>
              <p:nvSpPr>
                <p:cNvPr id="555" name="TextBox 554">
                  <a:extLst>
                    <a:ext uri="{FF2B5EF4-FFF2-40B4-BE49-F238E27FC236}">
                      <a16:creationId xmlns:a16="http://schemas.microsoft.com/office/drawing/2014/main" id="{9F0AAD5F-FBBE-494D-BC51-7783A529C567}"/>
                    </a:ext>
                  </a:extLst>
                </p:cNvPr>
                <p:cNvSpPr txBox="1"/>
                <p:nvPr/>
              </p:nvSpPr>
              <p:spPr>
                <a:xfrm>
                  <a:off x="7120848" y="835579"/>
                  <a:ext cx="853412" cy="202235"/>
                </a:xfrm>
                <a:prstGeom prst="rect">
                  <a:avLst/>
                </a:prstGeom>
                <a:noFill/>
              </p:spPr>
              <p:txBody>
                <a:bodyPr wrap="square" rtlCol="0">
                  <a:spAutoFit/>
                </a:bodyPr>
                <a:lstStyle/>
                <a:p>
                  <a:pPr algn="r"/>
                  <a:r>
                    <a:rPr lang="en-US" sz="714"/>
                    <a:t>= 1 Test</a:t>
                  </a:r>
                </a:p>
              </p:txBody>
            </p:sp>
            <p:pic>
              <p:nvPicPr>
                <p:cNvPr id="556" name="Picture 2" descr="Image result for azure container instances logo">
                  <a:extLst>
                    <a:ext uri="{FF2B5EF4-FFF2-40B4-BE49-F238E27FC236}">
                      <a16:creationId xmlns:a16="http://schemas.microsoft.com/office/drawing/2014/main" id="{F80A48B1-2995-491C-8095-26F54CEA934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8110545" y="847045"/>
                  <a:ext cx="186028" cy="1771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3" name="Group 532">
                <a:extLst>
                  <a:ext uri="{FF2B5EF4-FFF2-40B4-BE49-F238E27FC236}">
                    <a16:creationId xmlns:a16="http://schemas.microsoft.com/office/drawing/2014/main" id="{736BE228-4366-4865-BBD2-90125067B45F}"/>
                  </a:ext>
                </a:extLst>
              </p:cNvPr>
              <p:cNvGrpSpPr/>
              <p:nvPr/>
            </p:nvGrpSpPr>
            <p:grpSpPr>
              <a:xfrm>
                <a:off x="8419466" y="2602656"/>
                <a:ext cx="1484079" cy="594287"/>
                <a:chOff x="8419466" y="443526"/>
                <a:chExt cx="1484079" cy="594287"/>
              </a:xfrm>
            </p:grpSpPr>
            <p:pic>
              <p:nvPicPr>
                <p:cNvPr id="545" name="Picture 544">
                  <a:extLst>
                    <a:ext uri="{FF2B5EF4-FFF2-40B4-BE49-F238E27FC236}">
                      <a16:creationId xmlns:a16="http://schemas.microsoft.com/office/drawing/2014/main" id="{D4E04146-EEF2-4D10-BDE4-3619BF0D7103}"/>
                    </a:ext>
                  </a:extLst>
                </p:cNvPr>
                <p:cNvPicPr>
                  <a:picLocks noChangeAspect="1"/>
                </p:cNvPicPr>
                <p:nvPr/>
              </p:nvPicPr>
              <p:blipFill>
                <a:blip r:embed="rId15"/>
                <a:stretch>
                  <a:fillRect/>
                </a:stretch>
              </p:blipFill>
              <p:spPr>
                <a:xfrm>
                  <a:off x="9663113" y="451975"/>
                  <a:ext cx="240432" cy="183156"/>
                </a:xfrm>
                <a:prstGeom prst="rect">
                  <a:avLst/>
                </a:prstGeom>
              </p:spPr>
            </p:pic>
            <p:sp>
              <p:nvSpPr>
                <p:cNvPr id="546" name="TextBox 545">
                  <a:extLst>
                    <a:ext uri="{FF2B5EF4-FFF2-40B4-BE49-F238E27FC236}">
                      <a16:creationId xmlns:a16="http://schemas.microsoft.com/office/drawing/2014/main" id="{6D37B92F-22AA-45E8-98E5-9D2F004202BB}"/>
                    </a:ext>
                  </a:extLst>
                </p:cNvPr>
                <p:cNvSpPr txBox="1"/>
                <p:nvPr/>
              </p:nvSpPr>
              <p:spPr>
                <a:xfrm>
                  <a:off x="8419466" y="443526"/>
                  <a:ext cx="1070678" cy="202235"/>
                </a:xfrm>
                <a:prstGeom prst="rect">
                  <a:avLst/>
                </a:prstGeom>
                <a:noFill/>
              </p:spPr>
              <p:txBody>
                <a:bodyPr wrap="square" rtlCol="0">
                  <a:spAutoFit/>
                </a:bodyPr>
                <a:lstStyle/>
                <a:p>
                  <a:pPr algn="r"/>
                  <a:r>
                    <a:rPr lang="en-US" sz="714"/>
                    <a:t>= 1 Deploy</a:t>
                  </a:r>
                </a:p>
              </p:txBody>
            </p:sp>
            <p:pic>
              <p:nvPicPr>
                <p:cNvPr id="547" name="Picture 546">
                  <a:extLst>
                    <a:ext uri="{FF2B5EF4-FFF2-40B4-BE49-F238E27FC236}">
                      <a16:creationId xmlns:a16="http://schemas.microsoft.com/office/drawing/2014/main" id="{BD06B8F5-E1DF-4B7C-AFAC-856252042859}"/>
                    </a:ext>
                  </a:extLst>
                </p:cNvPr>
                <p:cNvPicPr>
                  <a:picLocks noChangeAspect="1"/>
                </p:cNvPicPr>
                <p:nvPr/>
              </p:nvPicPr>
              <p:blipFill>
                <a:blip r:embed="rId15"/>
                <a:stretch>
                  <a:fillRect/>
                </a:stretch>
              </p:blipFill>
              <p:spPr>
                <a:xfrm>
                  <a:off x="9663113" y="649712"/>
                  <a:ext cx="240432" cy="183156"/>
                </a:xfrm>
                <a:prstGeom prst="rect">
                  <a:avLst/>
                </a:prstGeom>
              </p:spPr>
            </p:pic>
            <p:sp>
              <p:nvSpPr>
                <p:cNvPr id="548" name="TextBox 547">
                  <a:extLst>
                    <a:ext uri="{FF2B5EF4-FFF2-40B4-BE49-F238E27FC236}">
                      <a16:creationId xmlns:a16="http://schemas.microsoft.com/office/drawing/2014/main" id="{1D72AEF8-5C54-4C14-8F67-7E016E2BCEED}"/>
                    </a:ext>
                  </a:extLst>
                </p:cNvPr>
                <p:cNvSpPr txBox="1"/>
                <p:nvPr/>
              </p:nvSpPr>
              <p:spPr>
                <a:xfrm>
                  <a:off x="8419466" y="641265"/>
                  <a:ext cx="1070678" cy="202235"/>
                </a:xfrm>
                <a:prstGeom prst="rect">
                  <a:avLst/>
                </a:prstGeom>
                <a:noFill/>
              </p:spPr>
              <p:txBody>
                <a:bodyPr wrap="square" rtlCol="0">
                  <a:spAutoFit/>
                </a:bodyPr>
                <a:lstStyle/>
                <a:p>
                  <a:pPr algn="r"/>
                  <a:r>
                    <a:rPr lang="en-US" sz="714"/>
                    <a:t>= 1 Deploy</a:t>
                  </a:r>
                </a:p>
              </p:txBody>
            </p:sp>
            <p:pic>
              <p:nvPicPr>
                <p:cNvPr id="549" name="Picture 548">
                  <a:extLst>
                    <a:ext uri="{FF2B5EF4-FFF2-40B4-BE49-F238E27FC236}">
                      <a16:creationId xmlns:a16="http://schemas.microsoft.com/office/drawing/2014/main" id="{80CD219C-14BE-43AC-9AE6-CE740B28EAEC}"/>
                    </a:ext>
                  </a:extLst>
                </p:cNvPr>
                <p:cNvPicPr>
                  <a:picLocks noChangeAspect="1"/>
                </p:cNvPicPr>
                <p:nvPr/>
              </p:nvPicPr>
              <p:blipFill>
                <a:blip r:embed="rId15"/>
                <a:stretch>
                  <a:fillRect/>
                </a:stretch>
              </p:blipFill>
              <p:spPr>
                <a:xfrm>
                  <a:off x="9663113" y="844028"/>
                  <a:ext cx="240432" cy="183156"/>
                </a:xfrm>
                <a:prstGeom prst="rect">
                  <a:avLst/>
                </a:prstGeom>
              </p:spPr>
            </p:pic>
            <p:sp>
              <p:nvSpPr>
                <p:cNvPr id="550" name="TextBox 549">
                  <a:extLst>
                    <a:ext uri="{FF2B5EF4-FFF2-40B4-BE49-F238E27FC236}">
                      <a16:creationId xmlns:a16="http://schemas.microsoft.com/office/drawing/2014/main" id="{013DBCD1-D7FF-4CF2-BFD0-5D5C6D9C0556}"/>
                    </a:ext>
                  </a:extLst>
                </p:cNvPr>
                <p:cNvSpPr txBox="1"/>
                <p:nvPr/>
              </p:nvSpPr>
              <p:spPr>
                <a:xfrm>
                  <a:off x="8419466" y="835578"/>
                  <a:ext cx="1070678" cy="202235"/>
                </a:xfrm>
                <a:prstGeom prst="rect">
                  <a:avLst/>
                </a:prstGeom>
                <a:noFill/>
              </p:spPr>
              <p:txBody>
                <a:bodyPr wrap="square" rtlCol="0">
                  <a:spAutoFit/>
                </a:bodyPr>
                <a:lstStyle/>
                <a:p>
                  <a:pPr algn="r"/>
                  <a:r>
                    <a:rPr lang="en-US" sz="714"/>
                    <a:t>= 1 Deploy</a:t>
                  </a:r>
                </a:p>
              </p:txBody>
            </p:sp>
          </p:grpSp>
          <p:grpSp>
            <p:nvGrpSpPr>
              <p:cNvPr id="534" name="Group 533">
                <a:extLst>
                  <a:ext uri="{FF2B5EF4-FFF2-40B4-BE49-F238E27FC236}">
                    <a16:creationId xmlns:a16="http://schemas.microsoft.com/office/drawing/2014/main" id="{1C1F4149-4C15-4574-A2A2-AE2144CA4AA9}"/>
                  </a:ext>
                </a:extLst>
              </p:cNvPr>
              <p:cNvGrpSpPr/>
              <p:nvPr/>
            </p:nvGrpSpPr>
            <p:grpSpPr>
              <a:xfrm>
                <a:off x="6102198" y="2602656"/>
                <a:ext cx="1060309" cy="594288"/>
                <a:chOff x="6297267" y="443526"/>
                <a:chExt cx="1060309" cy="594288"/>
              </a:xfrm>
            </p:grpSpPr>
            <p:pic>
              <p:nvPicPr>
                <p:cNvPr id="539" name="Picture 2" descr="Image result for azure security center logo">
                  <a:extLst>
                    <a:ext uri="{FF2B5EF4-FFF2-40B4-BE49-F238E27FC236}">
                      <a16:creationId xmlns:a16="http://schemas.microsoft.com/office/drawing/2014/main" id="{7F8BD099-8EC4-4A92-9FD8-AC06385B96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444709"/>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0" name="TextBox 539">
                  <a:extLst>
                    <a:ext uri="{FF2B5EF4-FFF2-40B4-BE49-F238E27FC236}">
                      <a16:creationId xmlns:a16="http://schemas.microsoft.com/office/drawing/2014/main" id="{CDE8AAE8-34D8-4AF7-9E03-00CE1AFD52F7}"/>
                    </a:ext>
                  </a:extLst>
                </p:cNvPr>
                <p:cNvSpPr txBox="1"/>
                <p:nvPr/>
              </p:nvSpPr>
              <p:spPr>
                <a:xfrm>
                  <a:off x="6297267" y="443526"/>
                  <a:ext cx="853412" cy="202235"/>
                </a:xfrm>
                <a:prstGeom prst="rect">
                  <a:avLst/>
                </a:prstGeom>
                <a:noFill/>
              </p:spPr>
              <p:txBody>
                <a:bodyPr wrap="square" rtlCol="0">
                  <a:spAutoFit/>
                </a:bodyPr>
                <a:lstStyle/>
                <a:p>
                  <a:pPr algn="r"/>
                  <a:r>
                    <a:rPr lang="en-US" sz="714"/>
                    <a:t>= 1 Scan</a:t>
                  </a:r>
                </a:p>
              </p:txBody>
            </p:sp>
            <p:pic>
              <p:nvPicPr>
                <p:cNvPr id="541" name="Picture 2" descr="Image result for azure security center logo">
                  <a:extLst>
                    <a:ext uri="{FF2B5EF4-FFF2-40B4-BE49-F238E27FC236}">
                      <a16:creationId xmlns:a16="http://schemas.microsoft.com/office/drawing/2014/main" id="{24193C57-E13C-4DBB-8D1E-3019B852A7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642446"/>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2" name="TextBox 541">
                  <a:extLst>
                    <a:ext uri="{FF2B5EF4-FFF2-40B4-BE49-F238E27FC236}">
                      <a16:creationId xmlns:a16="http://schemas.microsoft.com/office/drawing/2014/main" id="{BB4E1576-AB1A-4444-8642-7615166A2891}"/>
                    </a:ext>
                  </a:extLst>
                </p:cNvPr>
                <p:cNvSpPr txBox="1"/>
                <p:nvPr/>
              </p:nvSpPr>
              <p:spPr>
                <a:xfrm>
                  <a:off x="6297267" y="641264"/>
                  <a:ext cx="853412" cy="202235"/>
                </a:xfrm>
                <a:prstGeom prst="rect">
                  <a:avLst/>
                </a:prstGeom>
                <a:noFill/>
              </p:spPr>
              <p:txBody>
                <a:bodyPr wrap="square" rtlCol="0">
                  <a:spAutoFit/>
                </a:bodyPr>
                <a:lstStyle/>
                <a:p>
                  <a:pPr algn="r"/>
                  <a:r>
                    <a:rPr lang="en-US" sz="714"/>
                    <a:t>= 1 Scan</a:t>
                  </a:r>
                </a:p>
              </p:txBody>
            </p:sp>
            <p:pic>
              <p:nvPicPr>
                <p:cNvPr id="543" name="Picture 2" descr="Image result for azure security center logo">
                  <a:extLst>
                    <a:ext uri="{FF2B5EF4-FFF2-40B4-BE49-F238E27FC236}">
                      <a16:creationId xmlns:a16="http://schemas.microsoft.com/office/drawing/2014/main" id="{25924CF3-36D7-4EE9-A6A6-EEA914E2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7992" y="836762"/>
                  <a:ext cx="149584" cy="197688"/>
                </a:xfrm>
                <a:prstGeom prst="rect">
                  <a:avLst/>
                </a:prstGeom>
                <a:noFill/>
                <a:extLst>
                  <a:ext uri="{909E8E84-426E-40DD-AFC4-6F175D3DCCD1}">
                    <a14:hiddenFill xmlns:a14="http://schemas.microsoft.com/office/drawing/2010/main">
                      <a:solidFill>
                        <a:srgbClr val="FFFFFF"/>
                      </a:solidFill>
                    </a14:hiddenFill>
                  </a:ext>
                </a:extLst>
              </p:spPr>
            </p:pic>
            <p:sp>
              <p:nvSpPr>
                <p:cNvPr id="544" name="TextBox 543">
                  <a:extLst>
                    <a:ext uri="{FF2B5EF4-FFF2-40B4-BE49-F238E27FC236}">
                      <a16:creationId xmlns:a16="http://schemas.microsoft.com/office/drawing/2014/main" id="{7FB306B0-97AA-4EE4-8321-5237084CDFDF}"/>
                    </a:ext>
                  </a:extLst>
                </p:cNvPr>
                <p:cNvSpPr txBox="1"/>
                <p:nvPr/>
              </p:nvSpPr>
              <p:spPr>
                <a:xfrm>
                  <a:off x="6297267" y="835579"/>
                  <a:ext cx="853412" cy="202235"/>
                </a:xfrm>
                <a:prstGeom prst="rect">
                  <a:avLst/>
                </a:prstGeom>
                <a:noFill/>
              </p:spPr>
              <p:txBody>
                <a:bodyPr wrap="square" rtlCol="0">
                  <a:spAutoFit/>
                </a:bodyPr>
                <a:lstStyle/>
                <a:p>
                  <a:pPr algn="r"/>
                  <a:r>
                    <a:rPr lang="en-US" sz="714"/>
                    <a:t>= 1 Scan</a:t>
                  </a:r>
                </a:p>
              </p:txBody>
            </p:sp>
          </p:grpSp>
          <p:pic>
            <p:nvPicPr>
              <p:cNvPr id="537" name="Picture 4" descr="https://zapier.cachefly.net/storage/services/59152a3a91bfe0ddd2fc9b978448593a.128x128.png">
                <a:extLst>
                  <a:ext uri="{FF2B5EF4-FFF2-40B4-BE49-F238E27FC236}">
                    <a16:creationId xmlns:a16="http://schemas.microsoft.com/office/drawing/2014/main" id="{236197E2-CDAE-4218-B501-7F9A3162C38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04" t="22115" r="21627" b="23287"/>
              <a:stretch/>
            </p:blipFill>
            <p:spPr bwMode="auto">
              <a:xfrm>
                <a:off x="4331423" y="2436200"/>
                <a:ext cx="212958" cy="198186"/>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0" descr="https://wiki.jenkins-ci.org/download/attachments/2916393/logo-title.png?version=1&amp;modificationDate=1302753947000">
                <a:extLst>
                  <a:ext uri="{FF2B5EF4-FFF2-40B4-BE49-F238E27FC236}">
                    <a16:creationId xmlns:a16="http://schemas.microsoft.com/office/drawing/2014/main" id="{5D2CF5AF-DA39-4D02-88AD-8F817A87CD1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72203"/>
              <a:stretch/>
            </p:blipFill>
            <p:spPr bwMode="auto">
              <a:xfrm>
                <a:off x="4705804" y="2423708"/>
                <a:ext cx="212958" cy="24639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Related image">
            <a:extLst>
              <a:ext uri="{FF2B5EF4-FFF2-40B4-BE49-F238E27FC236}">
                <a16:creationId xmlns:a16="http://schemas.microsoft.com/office/drawing/2014/main" id="{F1EE6C3A-74CD-4988-9092-8F7C0613E86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579" t="19617" r="25733" b="15444"/>
          <a:stretch/>
        </p:blipFill>
        <p:spPr bwMode="auto">
          <a:xfrm>
            <a:off x="174429" y="1845164"/>
            <a:ext cx="447398" cy="4415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icon">
            <a:extLst>
              <a:ext uri="{FF2B5EF4-FFF2-40B4-BE49-F238E27FC236}">
                <a16:creationId xmlns:a16="http://schemas.microsoft.com/office/drawing/2014/main" id="{F36E0F9D-9A6E-4367-A3AC-17BD463ED6D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785" y="1854498"/>
            <a:ext cx="428943" cy="428943"/>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Related image">
            <a:extLst>
              <a:ext uri="{FF2B5EF4-FFF2-40B4-BE49-F238E27FC236}">
                <a16:creationId xmlns:a16="http://schemas.microsoft.com/office/drawing/2014/main" id="{4EB181FD-4C2F-4E78-8ED6-702FD1ED875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680" y="2398653"/>
            <a:ext cx="447504" cy="4475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9B16E5-AA60-4B65-AD2F-759953CFBF90}"/>
              </a:ext>
            </a:extLst>
          </p:cNvPr>
          <p:cNvSpPr/>
          <p:nvPr/>
        </p:nvSpPr>
        <p:spPr>
          <a:xfrm>
            <a:off x="794697" y="2435076"/>
            <a:ext cx="713608" cy="382308"/>
          </a:xfrm>
          <a:prstGeom prst="rect">
            <a:avLst/>
          </a:prstGeom>
        </p:spPr>
        <p:txBody>
          <a:bodyPr wrap="none">
            <a:spAutoFit/>
          </a:bodyPr>
          <a:lstStyle/>
          <a:p>
            <a:r>
              <a:rPr lang="en-US" sz="1836" b="1"/>
              <a:t>.NET</a:t>
            </a:r>
          </a:p>
        </p:txBody>
      </p:sp>
      <p:pic>
        <p:nvPicPr>
          <p:cNvPr id="2056" name="Picture 8" descr="Image result for java icon">
            <a:extLst>
              <a:ext uri="{FF2B5EF4-FFF2-40B4-BE49-F238E27FC236}">
                <a16:creationId xmlns:a16="http://schemas.microsoft.com/office/drawing/2014/main" id="{C86B6EC6-A2BE-466B-B63C-384D618811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94" y="2369111"/>
            <a:ext cx="691934" cy="6919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05784565"/>
      </p:ext>
    </p:extLst>
  </p:cSld>
  <p:clrMapOvr>
    <a:masterClrMapping/>
  </p:clrMapOvr>
  <mc:AlternateContent xmlns:mc="http://schemas.openxmlformats.org/markup-compatibility/2006" xmlns:p14="http://schemas.microsoft.com/office/powerpoint/2010/main">
    <mc:Choice Requires="p14">
      <p:transition spd="med" p14:dur="700" advTm="27375">
        <p:fade/>
      </p:transition>
    </mc:Choice>
    <mc:Fallback xmlns="">
      <p:transition spd="med" advTm="273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42" presetClass="path" presetSubtype="0" accel="50000" decel="50000" fill="hold" nodeType="withEffect">
                                  <p:stCondLst>
                                    <p:cond delay="0"/>
                                  </p:stCondLst>
                                  <p:childTnLst>
                                    <p:animMotion origin="layout" path="M -4.44444E-6 -3.7037E-7 L 0.01389 0.23457 " pathEditMode="relative" rAng="0" ptsTypes="AA">
                                      <p:cBhvr>
                                        <p:cTn id="45" dur="1000" fill="hold"/>
                                        <p:tgtEl>
                                          <p:spTgt spid="2050"/>
                                        </p:tgtEl>
                                        <p:attrNameLst>
                                          <p:attrName>ppt_x</p:attrName>
                                          <p:attrName>ppt_y</p:attrName>
                                        </p:attrNameLst>
                                      </p:cBhvr>
                                      <p:rCtr x="694" y="11728"/>
                                    </p:animMotion>
                                  </p:childTnLst>
                                </p:cTn>
                              </p:par>
                              <p:par>
                                <p:cTn id="46" presetID="10" presetClass="exit" presetSubtype="0" fill="hold" nodeType="withEffect">
                                  <p:stCondLst>
                                    <p:cond delay="500"/>
                                  </p:stCondLst>
                                  <p:childTnLst>
                                    <p:animEffect transition="out" filter="fade">
                                      <p:cBhvr>
                                        <p:cTn id="47" dur="500"/>
                                        <p:tgtEl>
                                          <p:spTgt spid="2050"/>
                                        </p:tgtEl>
                                      </p:cBhvr>
                                    </p:animEffect>
                                    <p:set>
                                      <p:cBhvr>
                                        <p:cTn id="48" dur="1" fill="hold">
                                          <p:stCondLst>
                                            <p:cond delay="499"/>
                                          </p:stCondLst>
                                        </p:cTn>
                                        <p:tgtEl>
                                          <p:spTgt spid="2050"/>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42" presetClass="path" presetSubtype="0" accel="50000" decel="50000" fill="hold" nodeType="withEffect">
                                  <p:stCondLst>
                                    <p:cond delay="0"/>
                                  </p:stCondLst>
                                  <p:childTnLst>
                                    <p:animMotion origin="layout" path="M -1.94444E-6 9.87654E-7 L -0.02205 0.23395 " pathEditMode="relative" rAng="0" ptsTypes="AA">
                                      <p:cBhvr>
                                        <p:cTn id="54" dur="1000" fill="hold"/>
                                        <p:tgtEl>
                                          <p:spTgt spid="2054"/>
                                        </p:tgtEl>
                                        <p:attrNameLst>
                                          <p:attrName>ppt_x</p:attrName>
                                          <p:attrName>ppt_y</p:attrName>
                                        </p:attrNameLst>
                                      </p:cBhvr>
                                      <p:rCtr x="-1111" y="11698"/>
                                    </p:animMotion>
                                  </p:childTnLst>
                                </p:cTn>
                              </p:par>
                              <p:par>
                                <p:cTn id="55" presetID="10" presetClass="exit" presetSubtype="0" fill="hold" nodeType="withEffect">
                                  <p:stCondLst>
                                    <p:cond delay="500"/>
                                  </p:stCondLst>
                                  <p:childTnLst>
                                    <p:animEffect transition="out" filter="fade">
                                      <p:cBhvr>
                                        <p:cTn id="56" dur="500"/>
                                        <p:tgtEl>
                                          <p:spTgt spid="2054"/>
                                        </p:tgtEl>
                                      </p:cBhvr>
                                    </p:animEffect>
                                    <p:set>
                                      <p:cBhvr>
                                        <p:cTn id="57" dur="1" fill="hold">
                                          <p:stCondLst>
                                            <p:cond delay="499"/>
                                          </p:stCondLst>
                                        </p:cTn>
                                        <p:tgtEl>
                                          <p:spTgt spid="2054"/>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53"/>
                                        </p:tgtEl>
                                        <p:attrNameLst>
                                          <p:attrName>style.visibility</p:attrName>
                                        </p:attrNameLst>
                                      </p:cBhvr>
                                      <p:to>
                                        <p:strVal val="visible"/>
                                      </p:to>
                                    </p:set>
                                    <p:animEffect transition="in" filter="fade">
                                      <p:cBhvr>
                                        <p:cTn id="61" dur="500"/>
                                        <p:tgtEl>
                                          <p:spTgt spid="253"/>
                                        </p:tgtEl>
                                      </p:cBhvr>
                                    </p:animEffect>
                                  </p:childTnLst>
                                </p:cTn>
                              </p:par>
                              <p:par>
                                <p:cTn id="62" presetID="42" presetClass="path" presetSubtype="0" accel="50000" decel="50000" fill="hold" nodeType="withEffect">
                                  <p:stCondLst>
                                    <p:cond delay="0"/>
                                  </p:stCondLst>
                                  <p:childTnLst>
                                    <p:animMotion origin="layout" path="M -2.22222E-6 -1.35802E-6 L 0.02413 0.15587 " pathEditMode="relative" rAng="0" ptsTypes="AA">
                                      <p:cBhvr>
                                        <p:cTn id="63" dur="1000" fill="hold"/>
                                        <p:tgtEl>
                                          <p:spTgt spid="253"/>
                                        </p:tgtEl>
                                        <p:attrNameLst>
                                          <p:attrName>ppt_x</p:attrName>
                                          <p:attrName>ppt_y</p:attrName>
                                        </p:attrNameLst>
                                      </p:cBhvr>
                                      <p:rCtr x="1198" y="7778"/>
                                    </p:animMotion>
                                  </p:childTnLst>
                                </p:cTn>
                              </p:par>
                              <p:par>
                                <p:cTn id="64" presetID="10" presetClass="exit" presetSubtype="0" fill="hold" nodeType="withEffect">
                                  <p:stCondLst>
                                    <p:cond delay="500"/>
                                  </p:stCondLst>
                                  <p:childTnLst>
                                    <p:animEffect transition="out" filter="fade">
                                      <p:cBhvr>
                                        <p:cTn id="65" dur="500"/>
                                        <p:tgtEl>
                                          <p:spTgt spid="253"/>
                                        </p:tgtEl>
                                      </p:cBhvr>
                                    </p:animEffect>
                                    <p:set>
                                      <p:cBhvr>
                                        <p:cTn id="66" dur="1" fill="hold">
                                          <p:stCondLst>
                                            <p:cond delay="499"/>
                                          </p:stCondLst>
                                        </p:cTn>
                                        <p:tgtEl>
                                          <p:spTgt spid="253"/>
                                        </p:tgtEl>
                                        <p:attrNameLst>
                                          <p:attrName>style.visibility</p:attrName>
                                        </p:attrNameLst>
                                      </p:cBhvr>
                                      <p:to>
                                        <p:strVal val="hidden"/>
                                      </p:to>
                                    </p:se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2056"/>
                                        </p:tgtEl>
                                        <p:attrNameLst>
                                          <p:attrName>style.visibility</p:attrName>
                                        </p:attrNameLst>
                                      </p:cBhvr>
                                      <p:to>
                                        <p:strVal val="visible"/>
                                      </p:to>
                                    </p:set>
                                    <p:animEffect transition="in" filter="fade">
                                      <p:cBhvr>
                                        <p:cTn id="70" dur="500"/>
                                        <p:tgtEl>
                                          <p:spTgt spid="2056"/>
                                        </p:tgtEl>
                                      </p:cBhvr>
                                    </p:animEffect>
                                  </p:childTnLst>
                                </p:cTn>
                              </p:par>
                              <p:par>
                                <p:cTn id="71" presetID="42" presetClass="path" presetSubtype="0" accel="50000" decel="50000" fill="hold" nodeType="withEffect">
                                  <p:stCondLst>
                                    <p:cond delay="0"/>
                                  </p:stCondLst>
                                  <p:childTnLst>
                                    <p:animMotion origin="layout" path="M 2.5E-6 -2.96296E-6 L -0.00851 0.14167 " pathEditMode="relative" rAng="0" ptsTypes="AA">
                                      <p:cBhvr>
                                        <p:cTn id="72" dur="1000" fill="hold"/>
                                        <p:tgtEl>
                                          <p:spTgt spid="2056"/>
                                        </p:tgtEl>
                                        <p:attrNameLst>
                                          <p:attrName>ppt_x</p:attrName>
                                          <p:attrName>ppt_y</p:attrName>
                                        </p:attrNameLst>
                                      </p:cBhvr>
                                      <p:rCtr x="-434" y="7068"/>
                                    </p:animMotion>
                                  </p:childTnLst>
                                </p:cTn>
                              </p:par>
                              <p:par>
                                <p:cTn id="73" presetID="10" presetClass="exit" presetSubtype="0" fill="hold" nodeType="withEffect">
                                  <p:stCondLst>
                                    <p:cond delay="500"/>
                                  </p:stCondLst>
                                  <p:childTnLst>
                                    <p:animEffect transition="out" filter="fade">
                                      <p:cBhvr>
                                        <p:cTn id="74" dur="500"/>
                                        <p:tgtEl>
                                          <p:spTgt spid="2056"/>
                                        </p:tgtEl>
                                      </p:cBhvr>
                                    </p:animEffect>
                                    <p:set>
                                      <p:cBhvr>
                                        <p:cTn id="75" dur="1" fill="hold">
                                          <p:stCondLst>
                                            <p:cond delay="499"/>
                                          </p:stCondLst>
                                        </p:cTn>
                                        <p:tgtEl>
                                          <p:spTgt spid="2056"/>
                                        </p:tgtEl>
                                        <p:attrNameLst>
                                          <p:attrName>style.visibility</p:attrName>
                                        </p:attrNameLst>
                                      </p:cBhvr>
                                      <p:to>
                                        <p:strVal val="hidden"/>
                                      </p:to>
                                    </p:set>
                                  </p:childTnLst>
                                </p:cTn>
                              </p:par>
                            </p:childTnLst>
                          </p:cTn>
                        </p:par>
                        <p:par>
                          <p:cTn id="76" fill="hold">
                            <p:stCondLst>
                              <p:cond delay="4000"/>
                            </p:stCondLst>
                            <p:childTnLst>
                              <p:par>
                                <p:cTn id="77" presetID="10" presetClass="entr" presetSubtype="0" fill="hold" grpId="1"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42" presetClass="path" presetSubtype="0" accel="50000" decel="50000" fill="hold" grpId="0" nodeType="withEffect">
                                  <p:stCondLst>
                                    <p:cond delay="0"/>
                                  </p:stCondLst>
                                  <p:childTnLst>
                                    <p:animMotion origin="layout" path="M 1.94444E-6 -4.93827E-7 L -0.04323 0.15586 " pathEditMode="relative" rAng="0" ptsTypes="AA">
                                      <p:cBhvr>
                                        <p:cTn id="81" dur="1000" fill="hold"/>
                                        <p:tgtEl>
                                          <p:spTgt spid="10"/>
                                        </p:tgtEl>
                                        <p:attrNameLst>
                                          <p:attrName>ppt_x</p:attrName>
                                          <p:attrName>ppt_y</p:attrName>
                                        </p:attrNameLst>
                                      </p:cBhvr>
                                      <p:rCtr x="-2170" y="7778"/>
                                    </p:animMotion>
                                  </p:childTnLst>
                                </p:cTn>
                              </p:par>
                              <p:par>
                                <p:cTn id="82" presetID="10" presetClass="exit" presetSubtype="0" fill="hold" grpId="2" nodeType="withEffect">
                                  <p:stCondLst>
                                    <p:cond delay="500"/>
                                  </p:stCondLst>
                                  <p:childTnLst>
                                    <p:animEffect transition="out" filter="fade">
                                      <p:cBhvr>
                                        <p:cTn id="83" dur="500"/>
                                        <p:tgtEl>
                                          <p:spTgt spid="10"/>
                                        </p:tgtEl>
                                      </p:cBhvr>
                                    </p:animEffect>
                                    <p:set>
                                      <p:cBhvr>
                                        <p:cTn id="84" dur="1" fill="hold">
                                          <p:stCondLst>
                                            <p:cond delay="499"/>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left)">
                                      <p:cBhvr>
                                        <p:cTn id="89" dur="500"/>
                                        <p:tgtEl>
                                          <p:spTgt spid="141"/>
                                        </p:tgtEl>
                                      </p:cBhvr>
                                    </p:animEffect>
                                  </p:childTnLst>
                                </p:cTn>
                              </p:par>
                            </p:childTnLst>
                          </p:cTn>
                        </p:par>
                        <p:par>
                          <p:cTn id="90" fill="hold">
                            <p:stCondLst>
                              <p:cond delay="500"/>
                            </p:stCondLst>
                            <p:childTnLst>
                              <p:par>
                                <p:cTn id="91" presetID="22" presetClass="entr" presetSubtype="4" fill="hold" nodeType="afterEffect">
                                  <p:stCondLst>
                                    <p:cond delay="0"/>
                                  </p:stCondLst>
                                  <p:childTnLst>
                                    <p:set>
                                      <p:cBhvr>
                                        <p:cTn id="92" dur="1" fill="hold">
                                          <p:stCondLst>
                                            <p:cond delay="0"/>
                                          </p:stCondLst>
                                        </p:cTn>
                                        <p:tgtEl>
                                          <p:spTgt spid="318"/>
                                        </p:tgtEl>
                                        <p:attrNameLst>
                                          <p:attrName>style.visibility</p:attrName>
                                        </p:attrNameLst>
                                      </p:cBhvr>
                                      <p:to>
                                        <p:strVal val="visible"/>
                                      </p:to>
                                    </p:set>
                                    <p:animEffect transition="in" filter="wipe(down)">
                                      <p:cBhvr>
                                        <p:cTn id="93" dur="500"/>
                                        <p:tgtEl>
                                          <p:spTgt spid="318"/>
                                        </p:tgtEl>
                                      </p:cBhvr>
                                    </p:animEffect>
                                  </p:childTnLst>
                                </p:cTn>
                              </p:par>
                              <p:par>
                                <p:cTn id="94" presetID="22" presetClass="entr" presetSubtype="4" fill="hold"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wipe(down)">
                                      <p:cBhvr>
                                        <p:cTn id="96" dur="500"/>
                                        <p:tgtEl>
                                          <p:spTgt spid="319"/>
                                        </p:tgtEl>
                                      </p:cBhvr>
                                    </p:animEffect>
                                  </p:childTnLst>
                                </p:cTn>
                              </p:par>
                              <p:par>
                                <p:cTn id="97" presetID="22" presetClass="entr" presetSubtype="1" fill="hold" nodeType="withEffect">
                                  <p:stCondLst>
                                    <p:cond delay="0"/>
                                  </p:stCondLst>
                                  <p:childTnLst>
                                    <p:set>
                                      <p:cBhvr>
                                        <p:cTn id="98" dur="1" fill="hold">
                                          <p:stCondLst>
                                            <p:cond delay="0"/>
                                          </p:stCondLst>
                                        </p:cTn>
                                        <p:tgtEl>
                                          <p:spTgt spid="326"/>
                                        </p:tgtEl>
                                        <p:attrNameLst>
                                          <p:attrName>style.visibility</p:attrName>
                                        </p:attrNameLst>
                                      </p:cBhvr>
                                      <p:to>
                                        <p:strVal val="visible"/>
                                      </p:to>
                                    </p:set>
                                    <p:animEffect transition="in" filter="wipe(up)">
                                      <p:cBhvr>
                                        <p:cTn id="99" dur="500"/>
                                        <p:tgtEl>
                                          <p:spTgt spid="326"/>
                                        </p:tgtEl>
                                      </p:cBhvr>
                                    </p:animEffect>
                                  </p:childTnLst>
                                </p:cTn>
                              </p:par>
                              <p:par>
                                <p:cTn id="100" presetID="22" presetClass="entr" presetSubtype="1" fill="hold" nodeType="withEffect">
                                  <p:stCondLst>
                                    <p:cond delay="0"/>
                                  </p:stCondLst>
                                  <p:childTnLst>
                                    <p:set>
                                      <p:cBhvr>
                                        <p:cTn id="101" dur="1" fill="hold">
                                          <p:stCondLst>
                                            <p:cond delay="0"/>
                                          </p:stCondLst>
                                        </p:cTn>
                                        <p:tgtEl>
                                          <p:spTgt spid="329"/>
                                        </p:tgtEl>
                                        <p:attrNameLst>
                                          <p:attrName>style.visibility</p:attrName>
                                        </p:attrNameLst>
                                      </p:cBhvr>
                                      <p:to>
                                        <p:strVal val="visible"/>
                                      </p:to>
                                    </p:set>
                                    <p:animEffect transition="in" filter="wipe(up)">
                                      <p:cBhvr>
                                        <p:cTn id="102" dur="500"/>
                                        <p:tgtEl>
                                          <p:spTgt spid="329"/>
                                        </p:tgtEl>
                                      </p:cBhvr>
                                    </p:animEffect>
                                  </p:childTnLst>
                                </p:cTn>
                              </p:par>
                              <p:par>
                                <p:cTn id="103" presetID="22" presetClass="entr" presetSubtype="8" fill="hold" nodeType="withEffect">
                                  <p:stCondLst>
                                    <p:cond delay="0"/>
                                  </p:stCondLst>
                                  <p:childTnLst>
                                    <p:set>
                                      <p:cBhvr>
                                        <p:cTn id="104" dur="1" fill="hold">
                                          <p:stCondLst>
                                            <p:cond delay="0"/>
                                          </p:stCondLst>
                                        </p:cTn>
                                        <p:tgtEl>
                                          <p:spTgt spid="322"/>
                                        </p:tgtEl>
                                        <p:attrNameLst>
                                          <p:attrName>style.visibility</p:attrName>
                                        </p:attrNameLst>
                                      </p:cBhvr>
                                      <p:to>
                                        <p:strVal val="visible"/>
                                      </p:to>
                                    </p:set>
                                    <p:animEffect transition="in" filter="wipe(left)">
                                      <p:cBhvr>
                                        <p:cTn id="105" dur="500"/>
                                        <p:tgtEl>
                                          <p:spTgt spid="32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1+#ppt_h/2"/>
                                          </p:val>
                                        </p:tav>
                                        <p:tav tm="100000">
                                          <p:val>
                                            <p:strVal val="#ppt_y"/>
                                          </p:val>
                                        </p:tav>
                                      </p:tavLst>
                                    </p:anim>
                                  </p:childTnLst>
                                </p:cTn>
                              </p:par>
                              <p:par>
                                <p:cTn id="112" presetID="6" presetClass="emph" presetSubtype="0" fill="hold" grpId="1" nodeType="withEffect">
                                  <p:stCondLst>
                                    <p:cond delay="200"/>
                                  </p:stCondLst>
                                  <p:childTnLst>
                                    <p:animScale>
                                      <p:cBhvr>
                                        <p:cTn id="113" dur="2000" fill="hold"/>
                                        <p:tgtEl>
                                          <p:spTgt spid="1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55" grpId="0" animBg="1"/>
      <p:bldP spid="155" grpId="1" animBg="1"/>
      <p:bldP spid="10" grpId="0"/>
      <p:bldP spid="10" grpId="1"/>
      <p:bldP spid="10"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sp>
        <p:nvSpPr>
          <p:cNvPr id="8" name="Content Placeholder 7">
            <a:extLst>
              <a:ext uri="{FF2B5EF4-FFF2-40B4-BE49-F238E27FC236}">
                <a16:creationId xmlns:a16="http://schemas.microsoft.com/office/drawing/2014/main" id="{2053BC18-7A10-4C7C-9AE4-EC4694338A2B}"/>
              </a:ext>
            </a:extLst>
          </p:cNvPr>
          <p:cNvSpPr>
            <a:spLocks noGrp="1"/>
          </p:cNvSpPr>
          <p:nvPr>
            <p:ph sz="quarter" idx="10"/>
          </p:nvPr>
        </p:nvSpPr>
        <p:spPr/>
        <p:txBody>
          <a:bodyPr/>
          <a:lstStyle/>
          <a:p>
            <a:r>
              <a:rPr lang="en-US" dirty="0"/>
              <a:t>Core Capability of Azure Container Registry</a:t>
            </a:r>
          </a:p>
          <a:p>
            <a:r>
              <a:rPr lang="en-US" dirty="0"/>
              <a:t>Store Helm Charts, alongside Images</a:t>
            </a:r>
          </a:p>
          <a:p>
            <a:r>
              <a:rPr lang="en-US" dirty="0"/>
              <a:t>Share common authentication</a:t>
            </a:r>
          </a:p>
          <a:p>
            <a:r>
              <a:rPr lang="en-US" dirty="0"/>
              <a:t>Geo-replicated &amp; redundant</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spTree>
    <p:extLst>
      <p:ext uri="{BB962C8B-B14F-4D97-AF65-F5344CB8AC3E}">
        <p14:creationId xmlns:p14="http://schemas.microsoft.com/office/powerpoint/2010/main" val="30909567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grpSp>
        <p:nvGrpSpPr>
          <p:cNvPr id="13" name="Group 12">
            <a:extLst>
              <a:ext uri="{FF2B5EF4-FFF2-40B4-BE49-F238E27FC236}">
                <a16:creationId xmlns:a16="http://schemas.microsoft.com/office/drawing/2014/main" id="{A1863C37-AA07-45B6-9E25-B29F1F066BC7}"/>
              </a:ext>
            </a:extLst>
          </p:cNvPr>
          <p:cNvGrpSpPr/>
          <p:nvPr/>
        </p:nvGrpSpPr>
        <p:grpSpPr>
          <a:xfrm>
            <a:off x="135078" y="1211264"/>
            <a:ext cx="8862060" cy="5813310"/>
            <a:chOff x="590550" y="1211264"/>
            <a:chExt cx="8862060" cy="5813310"/>
          </a:xfrm>
        </p:grpSpPr>
        <p:pic>
          <p:nvPicPr>
            <p:cNvPr id="11" name="Picture 10">
              <a:extLst>
                <a:ext uri="{FF2B5EF4-FFF2-40B4-BE49-F238E27FC236}">
                  <a16:creationId xmlns:a16="http://schemas.microsoft.com/office/drawing/2014/main" id="{508D855E-79C4-482C-B1A4-F9E7D4A51E42}"/>
                </a:ext>
              </a:extLst>
            </p:cNvPr>
            <p:cNvPicPr>
              <a:picLocks noChangeAspect="1"/>
            </p:cNvPicPr>
            <p:nvPr/>
          </p:nvPicPr>
          <p:blipFill rotWithShape="1">
            <a:blip r:embed="rId3"/>
            <a:srcRect l="4749" r="23984"/>
            <a:stretch/>
          </p:blipFill>
          <p:spPr>
            <a:xfrm>
              <a:off x="590550" y="1211264"/>
              <a:ext cx="8862060" cy="5813310"/>
            </a:xfrm>
            <a:prstGeom prst="rect">
              <a:avLst/>
            </a:prstGeom>
          </p:spPr>
        </p:pic>
        <p:sp>
          <p:nvSpPr>
            <p:cNvPr id="12" name="Rectangle 11">
              <a:extLst>
                <a:ext uri="{FF2B5EF4-FFF2-40B4-BE49-F238E27FC236}">
                  <a16:creationId xmlns:a16="http://schemas.microsoft.com/office/drawing/2014/main" id="{7AFF3218-B975-4B40-8F72-AFF23A17FFDA}"/>
                </a:ext>
              </a:extLst>
            </p:cNvPr>
            <p:cNvSpPr/>
            <p:nvPr/>
          </p:nvSpPr>
          <p:spPr bwMode="auto">
            <a:xfrm>
              <a:off x="714375" y="5562600"/>
              <a:ext cx="1952625" cy="14319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01317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2"/>
          <a:stretch>
            <a:fillRect/>
          </a:stretch>
        </p:blipFill>
        <p:spPr>
          <a:xfrm>
            <a:off x="9795511" y="39103"/>
            <a:ext cx="2503982" cy="2607450"/>
          </a:xfrm>
          <a:prstGeom prst="rect">
            <a:avLst/>
          </a:prstGeom>
        </p:spPr>
      </p:pic>
      <p:sp>
        <p:nvSpPr>
          <p:cNvPr id="5" name="Content Placeholder 4">
            <a:extLst>
              <a:ext uri="{FF2B5EF4-FFF2-40B4-BE49-F238E27FC236}">
                <a16:creationId xmlns:a16="http://schemas.microsoft.com/office/drawing/2014/main" id="{877B37D1-FD4A-4594-AB47-50A889A6D749}"/>
              </a:ext>
            </a:extLst>
          </p:cNvPr>
          <p:cNvSpPr>
            <a:spLocks noGrp="1"/>
          </p:cNvSpPr>
          <p:nvPr>
            <p:ph sz="quarter" idx="10"/>
          </p:nvPr>
        </p:nvSpPr>
        <p:spPr/>
        <p:txBody>
          <a:bodyPr/>
          <a:lstStyle/>
          <a:p>
            <a:endParaRPr lang="en-US"/>
          </a:p>
        </p:txBody>
      </p:sp>
      <p:grpSp>
        <p:nvGrpSpPr>
          <p:cNvPr id="9" name="Group 8">
            <a:extLst>
              <a:ext uri="{FF2B5EF4-FFF2-40B4-BE49-F238E27FC236}">
                <a16:creationId xmlns:a16="http://schemas.microsoft.com/office/drawing/2014/main" id="{BE84D3A6-C9DC-4AD7-A9DD-1D79F77B26AB}"/>
              </a:ext>
            </a:extLst>
          </p:cNvPr>
          <p:cNvGrpSpPr/>
          <p:nvPr/>
        </p:nvGrpSpPr>
        <p:grpSpPr>
          <a:xfrm>
            <a:off x="0" y="1211264"/>
            <a:ext cx="12434888" cy="5797139"/>
            <a:chOff x="0" y="283621"/>
            <a:chExt cx="12434888" cy="5797139"/>
          </a:xfrm>
        </p:grpSpPr>
        <p:pic>
          <p:nvPicPr>
            <p:cNvPr id="6" name="Picture 5">
              <a:extLst>
                <a:ext uri="{FF2B5EF4-FFF2-40B4-BE49-F238E27FC236}">
                  <a16:creationId xmlns:a16="http://schemas.microsoft.com/office/drawing/2014/main" id="{E90EAEC0-8625-43EA-A138-15B42C3E90D9}"/>
                </a:ext>
              </a:extLst>
            </p:cNvPr>
            <p:cNvPicPr>
              <a:picLocks noChangeAspect="1"/>
            </p:cNvPicPr>
            <p:nvPr/>
          </p:nvPicPr>
          <p:blipFill rotWithShape="1">
            <a:blip r:embed="rId3"/>
            <a:srcRect b="9804"/>
            <a:stretch/>
          </p:blipFill>
          <p:spPr>
            <a:xfrm>
              <a:off x="0" y="283621"/>
              <a:ext cx="12434888" cy="5797139"/>
            </a:xfrm>
            <a:prstGeom prst="rect">
              <a:avLst/>
            </a:prstGeom>
          </p:spPr>
        </p:pic>
        <p:sp>
          <p:nvSpPr>
            <p:cNvPr id="7" name="Rectangle 6">
              <a:extLst>
                <a:ext uri="{FF2B5EF4-FFF2-40B4-BE49-F238E27FC236}">
                  <a16:creationId xmlns:a16="http://schemas.microsoft.com/office/drawing/2014/main" id="{117CB0FB-0985-421C-B2E5-178DF0831D69}"/>
                </a:ext>
              </a:extLst>
            </p:cNvPr>
            <p:cNvSpPr/>
            <p:nvPr/>
          </p:nvSpPr>
          <p:spPr bwMode="auto">
            <a:xfrm>
              <a:off x="662940" y="4137660"/>
              <a:ext cx="2560320" cy="1898981"/>
            </a:xfrm>
            <a:prstGeom prst="rect">
              <a:avLst/>
            </a:prstGeom>
            <a:solidFill>
              <a:srgbClr val="2525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4883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46A7-31A7-4260-97D1-986503E130F6}"/>
              </a:ext>
            </a:extLst>
          </p:cNvPr>
          <p:cNvSpPr>
            <a:spLocks noGrp="1"/>
          </p:cNvSpPr>
          <p:nvPr>
            <p:ph type="title"/>
          </p:nvPr>
        </p:nvSpPr>
        <p:spPr/>
        <p:txBody>
          <a:bodyPr/>
          <a:lstStyle/>
          <a:p>
            <a:r>
              <a:rPr lang="en-US" dirty="0"/>
              <a:t>Helm Chart Repositories</a:t>
            </a:r>
          </a:p>
        </p:txBody>
      </p:sp>
      <p:pic>
        <p:nvPicPr>
          <p:cNvPr id="6" name="Content Placeholder 5">
            <a:extLst>
              <a:ext uri="{FF2B5EF4-FFF2-40B4-BE49-F238E27FC236}">
                <a16:creationId xmlns:a16="http://schemas.microsoft.com/office/drawing/2014/main" id="{E7106ACB-4FAD-4963-BC99-8AAD14CF60ED}"/>
              </a:ext>
            </a:extLst>
          </p:cNvPr>
          <p:cNvPicPr>
            <a:picLocks noGrp="1" noChangeAspect="1"/>
          </p:cNvPicPr>
          <p:nvPr>
            <p:ph sz="quarter" idx="10"/>
          </p:nvPr>
        </p:nvPicPr>
        <p:blipFill>
          <a:blip r:embed="rId2"/>
          <a:stretch>
            <a:fillRect/>
          </a:stretch>
        </p:blipFill>
        <p:spPr>
          <a:xfrm>
            <a:off x="274285" y="1971358"/>
            <a:ext cx="12183266" cy="4984064"/>
          </a:xfrm>
        </p:spPr>
      </p:pic>
      <p:pic>
        <p:nvPicPr>
          <p:cNvPr id="4" name="Picture 3">
            <a:extLst>
              <a:ext uri="{FF2B5EF4-FFF2-40B4-BE49-F238E27FC236}">
                <a16:creationId xmlns:a16="http://schemas.microsoft.com/office/drawing/2014/main" id="{7BD72498-65F4-45A2-B24D-D88299E757FC}"/>
              </a:ext>
            </a:extLst>
          </p:cNvPr>
          <p:cNvPicPr>
            <a:picLocks noChangeAspect="1"/>
          </p:cNvPicPr>
          <p:nvPr/>
        </p:nvPicPr>
        <p:blipFill>
          <a:blip r:embed="rId3"/>
          <a:stretch>
            <a:fillRect/>
          </a:stretch>
        </p:blipFill>
        <p:spPr>
          <a:xfrm>
            <a:off x="9795511" y="39103"/>
            <a:ext cx="2503982" cy="2607450"/>
          </a:xfrm>
          <a:prstGeom prst="rect">
            <a:avLst/>
          </a:prstGeom>
        </p:spPr>
      </p:pic>
    </p:spTree>
    <p:extLst>
      <p:ext uri="{BB962C8B-B14F-4D97-AF65-F5344CB8AC3E}">
        <p14:creationId xmlns:p14="http://schemas.microsoft.com/office/powerpoint/2010/main" val="3482623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Policies</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dirty="0"/>
              <a:t>Managing image storage and lifecycle</a:t>
            </a:r>
          </a:p>
        </p:txBody>
      </p:sp>
      <p:pic>
        <p:nvPicPr>
          <p:cNvPr id="1026" name="Picture 2" descr="Related image">
            <a:extLst>
              <a:ext uri="{FF2B5EF4-FFF2-40B4-BE49-F238E27FC236}">
                <a16:creationId xmlns:a16="http://schemas.microsoft.com/office/drawing/2014/main" id="{F64985E4-24F9-4E05-BA26-929ACE15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879" y="2182551"/>
            <a:ext cx="4857309" cy="396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6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949370"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0645"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1918" y="5763355"/>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3673" y="4658595"/>
            <a:ext cx="2800833"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5398" y="4658595"/>
            <a:ext cx="2919930"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1210" y="4658595"/>
            <a:ext cx="2943208" cy="860450"/>
          </a:xfrm>
          <a:prstGeom prst="rect">
            <a:avLst/>
          </a:prstGeom>
          <a:noFill/>
        </p:spPr>
        <p:txBody>
          <a:bodyPr wrap="square" lIns="146283" tIns="146283" rIns="146283" bIns="146283" rtlCol="0" anchor="t">
            <a:spAutoFit/>
          </a:bodyPr>
          <a:lstStyle/>
          <a:p>
            <a:pPr algn="ctr" defTabSz="932597">
              <a:spcAft>
                <a:spcPts val="600"/>
              </a:spcAft>
              <a:defRPr/>
            </a:pPr>
            <a:r>
              <a:rPr lang="en-US">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19536"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0811"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0" y="497"/>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133386" y="49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135751"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defRPr/>
            </a:pPr>
            <a:r>
              <a:rPr lang="en-US" sz="4896" dirty="0">
                <a:solidFill>
                  <a:srgbClr val="505050"/>
                </a:solidFill>
                <a:latin typeface="Segoe UI Light"/>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135750" y="1247541"/>
            <a:ext cx="10299050" cy="685553"/>
          </a:xfrm>
          <a:prstGeom prst="rect">
            <a:avLst/>
          </a:prstGeom>
          <a:noFill/>
        </p:spPr>
        <p:txBody>
          <a:bodyPr wrap="square" lIns="149217" tIns="149217" rIns="149217" bIns="149217" rtlCol="0">
            <a:spAutoFit/>
          </a:bodyPr>
          <a:lstStyle/>
          <a:p>
            <a:pPr algn="ctr" defTabSz="932597">
              <a:spcAft>
                <a:spcPts val="612"/>
              </a:spcAft>
              <a:defRPr/>
            </a:pPr>
            <a:r>
              <a:rPr lang="en-US" sz="2448" dirty="0">
                <a:solidFill>
                  <a:srgbClr val="0072C6"/>
                </a:solidFill>
                <a:latin typeface="Segoe UI"/>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90971" y="661644"/>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60894" y="257507"/>
            <a:ext cx="418711" cy="404136"/>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0971" y="2948576"/>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1273" y="2557084"/>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0971"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2918"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lnSpc>
                  <a:spcPct val="90000"/>
                </a:lnSpc>
                <a:defRPr/>
              </a:pPr>
              <a:endParaRPr lang="en-US" sz="1200">
                <a:solidFill>
                  <a:srgbClr val="505050"/>
                </a:solidFill>
                <a:latin typeface="Segoe UI"/>
              </a:endParaRPr>
            </a:p>
          </p:txBody>
        </p:sp>
      </p:grpSp>
      <p:grpSp>
        <p:nvGrpSpPr>
          <p:cNvPr id="171" name="Group 170"/>
          <p:cNvGrpSpPr/>
          <p:nvPr/>
        </p:nvGrpSpPr>
        <p:grpSpPr>
          <a:xfrm>
            <a:off x="390971" y="3702024"/>
            <a:ext cx="1358557" cy="883293"/>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rPr>
                <a:t>Service Fabric</a:t>
              </a:r>
              <a:endParaRPr lang="en-US" sz="1200" dirty="0">
                <a:solidFill>
                  <a:schemeClr val="bg1">
                    <a:lumMod val="65000"/>
                  </a:schemeClr>
                </a:solidFill>
                <a:latin typeface="Segoe UI"/>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90971" y="1477432"/>
            <a:ext cx="1358557" cy="790788"/>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0971"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48472" y="4920446"/>
            <a:ext cx="443555" cy="443555"/>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68586" y="2459213"/>
            <a:ext cx="2041333" cy="1898959"/>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431028" y="2683026"/>
            <a:ext cx="2154161" cy="1321171"/>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483082" y="2923703"/>
            <a:ext cx="2123732" cy="1126207"/>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23E602D2-2290-4709-A157-07A6F35D03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80" y="2871404"/>
            <a:ext cx="1082836" cy="1082836"/>
          </a:xfrm>
          <a:prstGeom prst="rect">
            <a:avLst/>
          </a:prstGeom>
        </p:spPr>
      </p:pic>
      <p:grpSp>
        <p:nvGrpSpPr>
          <p:cNvPr id="10" name="Group 9">
            <a:extLst>
              <a:ext uri="{FF2B5EF4-FFF2-40B4-BE49-F238E27FC236}">
                <a16:creationId xmlns:a16="http://schemas.microsoft.com/office/drawing/2014/main" id="{0D5778AB-B146-4BC9-A653-4F1F28134B49}"/>
              </a:ext>
            </a:extLst>
          </p:cNvPr>
          <p:cNvGrpSpPr/>
          <p:nvPr/>
        </p:nvGrpSpPr>
        <p:grpSpPr>
          <a:xfrm>
            <a:off x="7636111" y="3070921"/>
            <a:ext cx="734826" cy="2733503"/>
            <a:chOff x="5316403" y="1075423"/>
            <a:chExt cx="1576219" cy="5863431"/>
          </a:xfrm>
        </p:grpSpPr>
        <p:pic>
          <p:nvPicPr>
            <p:cNvPr id="2052" name="Picture 4" descr="Image result for trash icon">
              <a:extLst>
                <a:ext uri="{FF2B5EF4-FFF2-40B4-BE49-F238E27FC236}">
                  <a16:creationId xmlns:a16="http://schemas.microsoft.com/office/drawing/2014/main" id="{0FDFDDBD-F9AE-47BB-8F8C-2D2532B764B9}"/>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6403" y="5372606"/>
              <a:ext cx="1566250" cy="1566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45BCDF7-5C95-4787-970D-7F8DCCE05E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42" t="14829" r="16824" b="9267"/>
            <a:stretch/>
          </p:blipFill>
          <p:spPr bwMode="auto">
            <a:xfrm>
              <a:off x="5394065" y="2901497"/>
              <a:ext cx="1403870" cy="1566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4D337D-D616-4C45-B32F-9CD2FB98E30D}"/>
                </a:ext>
              </a:extLst>
            </p:cNvPr>
            <p:cNvGrpSpPr/>
            <p:nvPr/>
          </p:nvGrpSpPr>
          <p:grpSpPr>
            <a:xfrm>
              <a:off x="5326373" y="1075423"/>
              <a:ext cx="1566249" cy="1626170"/>
              <a:chOff x="6967537" y="2019300"/>
              <a:chExt cx="4457701" cy="4628243"/>
            </a:xfrm>
          </p:grpSpPr>
          <p:pic>
            <p:nvPicPr>
              <p:cNvPr id="2058" name="Picture 10" descr="Image result for safe storage icon">
                <a:extLst>
                  <a:ext uri="{FF2B5EF4-FFF2-40B4-BE49-F238E27FC236}">
                    <a16:creationId xmlns:a16="http://schemas.microsoft.com/office/drawing/2014/main" id="{F19DF68F-4B6D-4821-880C-2DBB3EA5D5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23" t="781" r="4270" b="4315"/>
              <a:stretch/>
            </p:blipFill>
            <p:spPr bwMode="auto">
              <a:xfrm>
                <a:off x="6967537" y="2019300"/>
                <a:ext cx="4457701" cy="46282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E3C877-A850-447A-875F-AFBDE11DFC25}"/>
                  </a:ext>
                </a:extLst>
              </p:cNvPr>
              <p:cNvSpPr/>
              <p:nvPr/>
            </p:nvSpPr>
            <p:spPr>
              <a:xfrm>
                <a:off x="7794171" y="2990660"/>
                <a:ext cx="2727605" cy="2466711"/>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a:extLst>
                  <a:ext uri="{FF2B5EF4-FFF2-40B4-BE49-F238E27FC236}">
                    <a16:creationId xmlns:a16="http://schemas.microsoft.com/office/drawing/2014/main" id="{13862452-2E54-4ED7-84DE-BBC31F71211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0788" t="11343" r="9879" b="10768"/>
              <a:stretch/>
            </p:blipFill>
            <p:spPr>
              <a:xfrm>
                <a:off x="7893594" y="2984309"/>
                <a:ext cx="2430225" cy="2385977"/>
              </a:xfrm>
              <a:prstGeom prst="rect">
                <a:avLst/>
              </a:prstGeom>
            </p:spPr>
          </p:pic>
        </p:grpSp>
      </p:grpSp>
      <p:pic>
        <p:nvPicPr>
          <p:cNvPr id="2060" name="Picture 12" descr="Related image">
            <a:extLst>
              <a:ext uri="{FF2B5EF4-FFF2-40B4-BE49-F238E27FC236}">
                <a16:creationId xmlns:a16="http://schemas.microsoft.com/office/drawing/2014/main" id="{6973762E-496F-4751-BC47-78182F5C2C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1889775" y="3166201"/>
            <a:ext cx="730179" cy="74380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4F6BDB28-5D3D-4FE5-A7A3-6F1231450033}"/>
              </a:ext>
            </a:extLst>
          </p:cNvPr>
          <p:cNvSpPr>
            <a:spLocks noGrp="1"/>
          </p:cNvSpPr>
          <p:nvPr>
            <p:ph type="title"/>
          </p:nvPr>
        </p:nvSpPr>
        <p:spPr/>
        <p:txBody>
          <a:bodyPr/>
          <a:lstStyle/>
          <a:p>
            <a:r>
              <a:rPr lang="en-US"/>
              <a:t>Image Policies</a:t>
            </a:r>
          </a:p>
        </p:txBody>
      </p:sp>
      <p:grpSp>
        <p:nvGrpSpPr>
          <p:cNvPr id="29" name="Group 28">
            <a:extLst>
              <a:ext uri="{FF2B5EF4-FFF2-40B4-BE49-F238E27FC236}">
                <a16:creationId xmlns:a16="http://schemas.microsoft.com/office/drawing/2014/main" id="{D7995CFC-183C-4AA8-9DE8-E0D431928F74}"/>
              </a:ext>
            </a:extLst>
          </p:cNvPr>
          <p:cNvGrpSpPr/>
          <p:nvPr/>
        </p:nvGrpSpPr>
        <p:grpSpPr>
          <a:xfrm rot="665088">
            <a:off x="3853316" y="3834584"/>
            <a:ext cx="1200100" cy="408525"/>
            <a:chOff x="3098145" y="2916753"/>
            <a:chExt cx="2103140" cy="715927"/>
          </a:xfrm>
        </p:grpSpPr>
        <p:grpSp>
          <p:nvGrpSpPr>
            <p:cNvPr id="23" name="Group 22">
              <a:extLst>
                <a:ext uri="{FF2B5EF4-FFF2-40B4-BE49-F238E27FC236}">
                  <a16:creationId xmlns:a16="http://schemas.microsoft.com/office/drawing/2014/main" id="{66EEC1F0-2FB9-4DE1-99AF-89C2016919F0}"/>
                </a:ext>
              </a:extLst>
            </p:cNvPr>
            <p:cNvGrpSpPr/>
            <p:nvPr/>
          </p:nvGrpSpPr>
          <p:grpSpPr>
            <a:xfrm>
              <a:off x="3098145" y="2916753"/>
              <a:ext cx="2103140" cy="715927"/>
              <a:chOff x="2960985" y="2200826"/>
              <a:chExt cx="2103140" cy="715927"/>
            </a:xfrm>
          </p:grpSpPr>
          <p:sp>
            <p:nvSpPr>
              <p:cNvPr id="22" name="Freeform: Shape 21">
                <a:extLst>
                  <a:ext uri="{FF2B5EF4-FFF2-40B4-BE49-F238E27FC236}">
                    <a16:creationId xmlns:a16="http://schemas.microsoft.com/office/drawing/2014/main" id="{A553C21E-38E8-411E-9AA2-4024087A001D}"/>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16" name="Rectangle 15">
                <a:extLst>
                  <a:ext uri="{FF2B5EF4-FFF2-40B4-BE49-F238E27FC236}">
                    <a16:creationId xmlns:a16="http://schemas.microsoft.com/office/drawing/2014/main" id="{66452236-4A57-4A20-A74F-DB0890935426}"/>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21" name="Group 20">
                <a:extLst>
                  <a:ext uri="{FF2B5EF4-FFF2-40B4-BE49-F238E27FC236}">
                    <a16:creationId xmlns:a16="http://schemas.microsoft.com/office/drawing/2014/main" id="{6E273500-3129-494E-BC3D-CA1C35A4EBA4}"/>
                  </a:ext>
                </a:extLst>
              </p:cNvPr>
              <p:cNvGrpSpPr/>
              <p:nvPr/>
            </p:nvGrpSpPr>
            <p:grpSpPr>
              <a:xfrm>
                <a:off x="3371850" y="2413000"/>
                <a:ext cx="1619249" cy="295275"/>
                <a:chOff x="3371850" y="2416175"/>
                <a:chExt cx="1619249" cy="295275"/>
              </a:xfrm>
            </p:grpSpPr>
            <p:cxnSp>
              <p:nvCxnSpPr>
                <p:cNvPr id="18" name="Straight Connector 17">
                  <a:extLst>
                    <a:ext uri="{FF2B5EF4-FFF2-40B4-BE49-F238E27FC236}">
                      <a16:creationId xmlns:a16="http://schemas.microsoft.com/office/drawing/2014/main" id="{5BA4928F-6690-4A2C-A447-2D8B09D273D4}"/>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039149-96B4-4D8D-931A-E37836F6D720}"/>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F55149-A381-47E5-B1E1-3B4AA54A51C6}"/>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1AFFE599-68E5-4107-88D9-EBA5FFEEE91C}"/>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solidFill>
                    <a:sysClr val="windowText" lastClr="000000"/>
                  </a:solidFill>
                </a:rPr>
                <a:t>Default</a:t>
              </a:r>
            </a:p>
            <a:p>
              <a:pPr algn="ctr"/>
              <a:r>
                <a:rPr lang="en-US" sz="816">
                  <a:solidFill>
                    <a:sysClr val="windowText" lastClr="000000"/>
                  </a:solidFill>
                </a:rPr>
                <a:t>TTL 1/14/18</a:t>
              </a:r>
              <a:endParaRPr lang="en-US" sz="1224">
                <a:solidFill>
                  <a:sysClr val="windowText" lastClr="000000"/>
                </a:solidFill>
              </a:endParaRPr>
            </a:p>
          </p:txBody>
        </p:sp>
      </p:grpSp>
      <p:cxnSp>
        <p:nvCxnSpPr>
          <p:cNvPr id="31" name="Straight Arrow Connector 30">
            <a:extLst>
              <a:ext uri="{FF2B5EF4-FFF2-40B4-BE49-F238E27FC236}">
                <a16:creationId xmlns:a16="http://schemas.microsoft.com/office/drawing/2014/main" id="{7FA60B61-6C67-4029-9B67-04E49EB014BD}"/>
              </a:ext>
            </a:extLst>
          </p:cNvPr>
          <p:cNvCxnSpPr>
            <a:cxnSpLocks/>
          </p:cNvCxnSpPr>
          <p:nvPr/>
        </p:nvCxnSpPr>
        <p:spPr>
          <a:xfrm>
            <a:off x="277100" y="2501746"/>
            <a:ext cx="83287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7000C7D7-499B-4E45-B78E-65D7309B91E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4711197" y="2035909"/>
            <a:ext cx="398075" cy="390827"/>
          </a:xfrm>
          <a:prstGeom prst="rect">
            <a:avLst/>
          </a:prstGeom>
        </p:spPr>
      </p:pic>
      <p:grpSp>
        <p:nvGrpSpPr>
          <p:cNvPr id="40" name="Group 39">
            <a:extLst>
              <a:ext uri="{FF2B5EF4-FFF2-40B4-BE49-F238E27FC236}">
                <a16:creationId xmlns:a16="http://schemas.microsoft.com/office/drawing/2014/main" id="{F5110A4C-978E-4CFA-A43C-C00706915B57}"/>
              </a:ext>
            </a:extLst>
          </p:cNvPr>
          <p:cNvGrpSpPr/>
          <p:nvPr/>
        </p:nvGrpSpPr>
        <p:grpSpPr>
          <a:xfrm rot="647219">
            <a:off x="5545179" y="3451678"/>
            <a:ext cx="1200100" cy="408525"/>
            <a:chOff x="3098145" y="2916753"/>
            <a:chExt cx="2103140" cy="715927"/>
          </a:xfrm>
        </p:grpSpPr>
        <p:grpSp>
          <p:nvGrpSpPr>
            <p:cNvPr id="41" name="Group 40">
              <a:extLst>
                <a:ext uri="{FF2B5EF4-FFF2-40B4-BE49-F238E27FC236}">
                  <a16:creationId xmlns:a16="http://schemas.microsoft.com/office/drawing/2014/main" id="{575F7DFF-3FB0-419F-BB12-DA25B02A40D9}"/>
                </a:ext>
              </a:extLst>
            </p:cNvPr>
            <p:cNvGrpSpPr/>
            <p:nvPr/>
          </p:nvGrpSpPr>
          <p:grpSpPr>
            <a:xfrm>
              <a:off x="3098145" y="2916753"/>
              <a:ext cx="2103140" cy="715927"/>
              <a:chOff x="2960985" y="2200826"/>
              <a:chExt cx="2103140" cy="715927"/>
            </a:xfrm>
          </p:grpSpPr>
          <p:sp>
            <p:nvSpPr>
              <p:cNvPr id="43" name="Freeform: Shape 42">
                <a:extLst>
                  <a:ext uri="{FF2B5EF4-FFF2-40B4-BE49-F238E27FC236}">
                    <a16:creationId xmlns:a16="http://schemas.microsoft.com/office/drawing/2014/main" id="{822D1543-8030-4E2D-AD8D-D59DF07AADDE}"/>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44" name="Rectangle 43">
                <a:extLst>
                  <a:ext uri="{FF2B5EF4-FFF2-40B4-BE49-F238E27FC236}">
                    <a16:creationId xmlns:a16="http://schemas.microsoft.com/office/drawing/2014/main" id="{EB07C776-D4AA-483B-8023-49C7C70CE04F}"/>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45" name="Group 44">
                <a:extLst>
                  <a:ext uri="{FF2B5EF4-FFF2-40B4-BE49-F238E27FC236}">
                    <a16:creationId xmlns:a16="http://schemas.microsoft.com/office/drawing/2014/main" id="{607C1EB8-AD66-45BE-9AAC-8A4EAB1F1856}"/>
                  </a:ext>
                </a:extLst>
              </p:cNvPr>
              <p:cNvGrpSpPr/>
              <p:nvPr/>
            </p:nvGrpSpPr>
            <p:grpSpPr>
              <a:xfrm>
                <a:off x="3371850" y="2413000"/>
                <a:ext cx="1619249" cy="295275"/>
                <a:chOff x="3371850" y="2416175"/>
                <a:chExt cx="1619249" cy="295275"/>
              </a:xfrm>
            </p:grpSpPr>
            <p:cxnSp>
              <p:nvCxnSpPr>
                <p:cNvPr id="46" name="Straight Connector 45">
                  <a:extLst>
                    <a:ext uri="{FF2B5EF4-FFF2-40B4-BE49-F238E27FC236}">
                      <a16:creationId xmlns:a16="http://schemas.microsoft.com/office/drawing/2014/main" id="{06CE37D8-DFB6-4DC4-8175-4F1141DDE3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D67305-CEFB-4621-8C13-82BAD9C364C5}"/>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344456-9356-42F6-97BD-2798303D88F2}"/>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42" name="Rectangle 41">
              <a:extLst>
                <a:ext uri="{FF2B5EF4-FFF2-40B4-BE49-F238E27FC236}">
                  <a16:creationId xmlns:a16="http://schemas.microsoft.com/office/drawing/2014/main" id="{661225CF-695D-4645-A5E4-8D5C98167067}"/>
                </a:ext>
              </a:extLst>
            </p:cNvPr>
            <p:cNvSpPr/>
            <p:nvPr/>
          </p:nvSpPr>
          <p:spPr>
            <a:xfrm>
              <a:off x="3509010" y="2987379"/>
              <a:ext cx="1619248" cy="5746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solidFill>
                    <a:sysClr val="windowText" lastClr="000000"/>
                  </a:solidFill>
                </a:rPr>
                <a:t>Released</a:t>
              </a:r>
            </a:p>
            <a:p>
              <a:pPr algn="ctr"/>
              <a:r>
                <a:rPr lang="en-US" sz="816">
                  <a:solidFill>
                    <a:sysClr val="windowText" lastClr="000000"/>
                  </a:solidFill>
                </a:rPr>
                <a:t>TTL 1/1/21</a:t>
              </a:r>
              <a:endParaRPr lang="en-US" sz="1224">
                <a:solidFill>
                  <a:sysClr val="windowText" lastClr="000000"/>
                </a:solidFill>
              </a:endParaRPr>
            </a:p>
          </p:txBody>
        </p:sp>
      </p:grpSp>
      <p:cxnSp>
        <p:nvCxnSpPr>
          <p:cNvPr id="2049" name="Connector: Elbow 2048">
            <a:extLst>
              <a:ext uri="{FF2B5EF4-FFF2-40B4-BE49-F238E27FC236}">
                <a16:creationId xmlns:a16="http://schemas.microsoft.com/office/drawing/2014/main" id="{8B0F75F1-9BDE-4E39-8D3B-2B70140D9CCF}"/>
              </a:ext>
            </a:extLst>
          </p:cNvPr>
          <p:cNvCxnSpPr>
            <a:cxnSpLocks/>
            <a:stCxn id="26" idx="3"/>
            <a:endCxn id="2054" idx="1"/>
          </p:cNvCxnSpPr>
          <p:nvPr/>
        </p:nvCxnSpPr>
        <p:spPr>
          <a:xfrm>
            <a:off x="5001328" y="4146200"/>
            <a:ext cx="2670990" cy="14111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E614349-1CBC-45DD-ADC3-26C8608CA7B8}"/>
              </a:ext>
            </a:extLst>
          </p:cNvPr>
          <p:cNvCxnSpPr>
            <a:cxnSpLocks/>
            <a:stCxn id="42" idx="3"/>
            <a:endCxn id="2058" idx="1"/>
          </p:cNvCxnSpPr>
          <p:nvPr/>
        </p:nvCxnSpPr>
        <p:spPr>
          <a:xfrm flipV="1">
            <a:off x="6693742" y="3449978"/>
            <a:ext cx="947017" cy="31046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E421EF5-BCAC-4B39-A1F5-D673086CEF5D}"/>
              </a:ext>
            </a:extLst>
          </p:cNvPr>
          <p:cNvCxnSpPr>
            <a:cxnSpLocks/>
            <a:stCxn id="2054" idx="2"/>
            <a:endCxn id="2052" idx="0"/>
          </p:cNvCxnSpPr>
          <p:nvPr/>
        </p:nvCxnSpPr>
        <p:spPr>
          <a:xfrm rot="16200000" flipH="1">
            <a:off x="7789458" y="4862504"/>
            <a:ext cx="421841" cy="16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DCA3B948-FE83-4ED2-95FA-D1C670D2A7B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788" t="11343" r="9879" b="10768"/>
          <a:stretch/>
        </p:blipFill>
        <p:spPr>
          <a:xfrm>
            <a:off x="8050033" y="4742172"/>
            <a:ext cx="197393" cy="193799"/>
          </a:xfrm>
          <a:prstGeom prst="rect">
            <a:avLst/>
          </a:prstGeom>
        </p:spPr>
      </p:pic>
      <p:pic>
        <p:nvPicPr>
          <p:cNvPr id="60" name="Picture 12" descr="Related image">
            <a:extLst>
              <a:ext uri="{FF2B5EF4-FFF2-40B4-BE49-F238E27FC236}">
                <a16:creationId xmlns:a16="http://schemas.microsoft.com/office/drawing/2014/main" id="{DF6CAF40-1261-4F3F-9C85-8B58FCB6E8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3345065" y="3175004"/>
            <a:ext cx="730179" cy="743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5718EDC4-0505-4958-9DB9-9C997F27FBF5}"/>
              </a:ext>
            </a:extLst>
          </p:cNvPr>
          <p:cNvPicPr>
            <a:picLocks noChangeAspect="1"/>
          </p:cNvPicPr>
          <p:nvPr/>
        </p:nvPicPr>
        <p:blipFill>
          <a:blip r:embed="rId13"/>
          <a:stretch>
            <a:fillRect/>
          </a:stretch>
        </p:blipFill>
        <p:spPr>
          <a:xfrm>
            <a:off x="1774188" y="5210632"/>
            <a:ext cx="973994" cy="973994"/>
          </a:xfrm>
          <a:prstGeom prst="rect">
            <a:avLst/>
          </a:prstGeom>
        </p:spPr>
      </p:pic>
      <p:pic>
        <p:nvPicPr>
          <p:cNvPr id="64" name="Picture 12" descr="Related image">
            <a:extLst>
              <a:ext uri="{FF2B5EF4-FFF2-40B4-BE49-F238E27FC236}">
                <a16:creationId xmlns:a16="http://schemas.microsoft.com/office/drawing/2014/main" id="{0372477D-0F6F-45CD-9657-BF74FB4BBB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98" t="9329" r="20548" b="10089"/>
          <a:stretch/>
        </p:blipFill>
        <p:spPr bwMode="auto">
          <a:xfrm>
            <a:off x="4800358" y="3125359"/>
            <a:ext cx="730179" cy="74380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azure container instances logo">
            <a:extLst>
              <a:ext uri="{FF2B5EF4-FFF2-40B4-BE49-F238E27FC236}">
                <a16:creationId xmlns:a16="http://schemas.microsoft.com/office/drawing/2014/main" id="{9F01D0C8-87E2-4EAC-9824-4CF77F9170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41" r="22219"/>
          <a:stretch/>
        </p:blipFill>
        <p:spPr bwMode="auto">
          <a:xfrm>
            <a:off x="4118873" y="2905709"/>
            <a:ext cx="550431" cy="524080"/>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6BA22784-6826-4E40-8356-4290152220D8}"/>
              </a:ext>
            </a:extLst>
          </p:cNvPr>
          <p:cNvSpPr/>
          <p:nvPr/>
        </p:nvSpPr>
        <p:spPr>
          <a:xfrm>
            <a:off x="1736024" y="2650707"/>
            <a:ext cx="6869871" cy="3462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56">
                <a:solidFill>
                  <a:sysClr val="windowText" lastClr="000000"/>
                </a:solidFill>
              </a:rPr>
              <a:t>Azure Container Registry</a:t>
            </a:r>
          </a:p>
        </p:txBody>
      </p:sp>
      <p:grpSp>
        <p:nvGrpSpPr>
          <p:cNvPr id="70" name="Group 69">
            <a:extLst>
              <a:ext uri="{FF2B5EF4-FFF2-40B4-BE49-F238E27FC236}">
                <a16:creationId xmlns:a16="http://schemas.microsoft.com/office/drawing/2014/main" id="{969C90A9-FE06-4824-B156-229FDB97AF41}"/>
              </a:ext>
            </a:extLst>
          </p:cNvPr>
          <p:cNvGrpSpPr/>
          <p:nvPr/>
        </p:nvGrpSpPr>
        <p:grpSpPr>
          <a:xfrm rot="665088">
            <a:off x="2382461" y="3819234"/>
            <a:ext cx="1200100" cy="408525"/>
            <a:chOff x="3098145" y="2916753"/>
            <a:chExt cx="2103140" cy="715927"/>
          </a:xfrm>
        </p:grpSpPr>
        <p:grpSp>
          <p:nvGrpSpPr>
            <p:cNvPr id="71" name="Group 70">
              <a:extLst>
                <a:ext uri="{FF2B5EF4-FFF2-40B4-BE49-F238E27FC236}">
                  <a16:creationId xmlns:a16="http://schemas.microsoft.com/office/drawing/2014/main" id="{EA4C2DD8-C55B-4AD4-8184-CBC5875BFA74}"/>
                </a:ext>
              </a:extLst>
            </p:cNvPr>
            <p:cNvGrpSpPr/>
            <p:nvPr/>
          </p:nvGrpSpPr>
          <p:grpSpPr>
            <a:xfrm>
              <a:off x="3098145" y="2916753"/>
              <a:ext cx="2103140" cy="715927"/>
              <a:chOff x="2960985" y="2200826"/>
              <a:chExt cx="2103140" cy="715927"/>
            </a:xfrm>
          </p:grpSpPr>
          <p:sp>
            <p:nvSpPr>
              <p:cNvPr id="73" name="Freeform: Shape 72">
                <a:extLst>
                  <a:ext uri="{FF2B5EF4-FFF2-40B4-BE49-F238E27FC236}">
                    <a16:creationId xmlns:a16="http://schemas.microsoft.com/office/drawing/2014/main" id="{42E3F572-F803-4778-B465-F45AE93C70BB}"/>
                  </a:ext>
                </a:extLst>
              </p:cNvPr>
              <p:cNvSpPr/>
              <p:nvPr/>
            </p:nvSpPr>
            <p:spPr>
              <a:xfrm>
                <a:off x="2960985" y="2200826"/>
                <a:ext cx="2103140" cy="715927"/>
              </a:xfrm>
              <a:custGeom>
                <a:avLst/>
                <a:gdLst>
                  <a:gd name="connsiteX0" fmla="*/ 225127 w 2103140"/>
                  <a:gd name="connsiteY0" fmla="*/ 267476 h 715927"/>
                  <a:gd name="connsiteX1" fmla="*/ 134639 w 2103140"/>
                  <a:gd name="connsiteY1" fmla="*/ 357964 h 715927"/>
                  <a:gd name="connsiteX2" fmla="*/ 225127 w 2103140"/>
                  <a:gd name="connsiteY2" fmla="*/ 448452 h 715927"/>
                  <a:gd name="connsiteX3" fmla="*/ 315615 w 2103140"/>
                  <a:gd name="connsiteY3" fmla="*/ 357964 h 715927"/>
                  <a:gd name="connsiteX4" fmla="*/ 225127 w 2103140"/>
                  <a:gd name="connsiteY4" fmla="*/ 267476 h 715927"/>
                  <a:gd name="connsiteX5" fmla="*/ 356890 w 2103140"/>
                  <a:gd name="connsiteY5" fmla="*/ 0 h 715927"/>
                  <a:gd name="connsiteX6" fmla="*/ 357963 w 2103140"/>
                  <a:gd name="connsiteY6" fmla="*/ 0 h 715927"/>
                  <a:gd name="connsiteX7" fmla="*/ 2103140 w 2103140"/>
                  <a:gd name="connsiteY7" fmla="*/ 0 h 715927"/>
                  <a:gd name="connsiteX8" fmla="*/ 2103140 w 2103140"/>
                  <a:gd name="connsiteY8" fmla="*/ 715927 h 715927"/>
                  <a:gd name="connsiteX9" fmla="*/ 356890 w 2103140"/>
                  <a:gd name="connsiteY9" fmla="*/ 715927 h 715927"/>
                  <a:gd name="connsiteX10" fmla="*/ 356890 w 2103140"/>
                  <a:gd name="connsiteY10" fmla="*/ 715818 h 715927"/>
                  <a:gd name="connsiteX11" fmla="*/ 285821 w 2103140"/>
                  <a:gd name="connsiteY11" fmla="*/ 708654 h 715927"/>
                  <a:gd name="connsiteX12" fmla="*/ 0 w 2103140"/>
                  <a:gd name="connsiteY12" fmla="*/ 357963 h 715927"/>
                  <a:gd name="connsiteX13" fmla="*/ 285821 w 2103140"/>
                  <a:gd name="connsiteY13" fmla="*/ 7273 h 715927"/>
                  <a:gd name="connsiteX14" fmla="*/ 356890 w 2103140"/>
                  <a:gd name="connsiteY14" fmla="*/ 108 h 7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3140" h="715927">
                    <a:moveTo>
                      <a:pt x="225127" y="267476"/>
                    </a:moveTo>
                    <a:cubicBezTo>
                      <a:pt x="175152" y="267476"/>
                      <a:pt x="134639" y="307989"/>
                      <a:pt x="134639" y="357964"/>
                    </a:cubicBezTo>
                    <a:cubicBezTo>
                      <a:pt x="134639" y="407939"/>
                      <a:pt x="175152" y="448452"/>
                      <a:pt x="225127" y="448452"/>
                    </a:cubicBezTo>
                    <a:cubicBezTo>
                      <a:pt x="275102" y="448452"/>
                      <a:pt x="315615" y="407939"/>
                      <a:pt x="315615" y="357964"/>
                    </a:cubicBezTo>
                    <a:cubicBezTo>
                      <a:pt x="315615" y="307989"/>
                      <a:pt x="275102" y="267476"/>
                      <a:pt x="225127" y="267476"/>
                    </a:cubicBezTo>
                    <a:close/>
                    <a:moveTo>
                      <a:pt x="356890" y="0"/>
                    </a:moveTo>
                    <a:lnTo>
                      <a:pt x="357963" y="0"/>
                    </a:lnTo>
                    <a:lnTo>
                      <a:pt x="2103140" y="0"/>
                    </a:lnTo>
                    <a:lnTo>
                      <a:pt x="2103140" y="715927"/>
                    </a:lnTo>
                    <a:lnTo>
                      <a:pt x="356890" y="715927"/>
                    </a:lnTo>
                    <a:lnTo>
                      <a:pt x="356890" y="715818"/>
                    </a:lnTo>
                    <a:lnTo>
                      <a:pt x="285821" y="708654"/>
                    </a:lnTo>
                    <a:cubicBezTo>
                      <a:pt x="122703" y="675275"/>
                      <a:pt x="0" y="530949"/>
                      <a:pt x="0" y="357963"/>
                    </a:cubicBezTo>
                    <a:cubicBezTo>
                      <a:pt x="0" y="184977"/>
                      <a:pt x="122703" y="40651"/>
                      <a:pt x="285821" y="7273"/>
                    </a:cubicBezTo>
                    <a:lnTo>
                      <a:pt x="356890" y="1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p>
            </p:txBody>
          </p:sp>
          <p:sp>
            <p:nvSpPr>
              <p:cNvPr id="74" name="Rectangle 73">
                <a:extLst>
                  <a:ext uri="{FF2B5EF4-FFF2-40B4-BE49-F238E27FC236}">
                    <a16:creationId xmlns:a16="http://schemas.microsoft.com/office/drawing/2014/main" id="{2F7FF5D1-E30E-400D-8C4F-2CAB73A37D91}"/>
                  </a:ext>
                </a:extLst>
              </p:cNvPr>
              <p:cNvSpPr/>
              <p:nvPr/>
            </p:nvSpPr>
            <p:spPr>
              <a:xfrm>
                <a:off x="3371850" y="2273300"/>
                <a:ext cx="1619249" cy="57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4"/>
              </a:p>
            </p:txBody>
          </p:sp>
          <p:grpSp>
            <p:nvGrpSpPr>
              <p:cNvPr id="75" name="Group 74">
                <a:extLst>
                  <a:ext uri="{FF2B5EF4-FFF2-40B4-BE49-F238E27FC236}">
                    <a16:creationId xmlns:a16="http://schemas.microsoft.com/office/drawing/2014/main" id="{08A3C201-8ED1-48D6-8490-8E8CE88EF404}"/>
                  </a:ext>
                </a:extLst>
              </p:cNvPr>
              <p:cNvGrpSpPr/>
              <p:nvPr/>
            </p:nvGrpSpPr>
            <p:grpSpPr>
              <a:xfrm>
                <a:off x="3371850" y="2413000"/>
                <a:ext cx="1619249" cy="295275"/>
                <a:chOff x="3371850" y="2416175"/>
                <a:chExt cx="1619249" cy="295275"/>
              </a:xfrm>
            </p:grpSpPr>
            <p:cxnSp>
              <p:nvCxnSpPr>
                <p:cNvPr id="76" name="Straight Connector 75">
                  <a:extLst>
                    <a:ext uri="{FF2B5EF4-FFF2-40B4-BE49-F238E27FC236}">
                      <a16:creationId xmlns:a16="http://schemas.microsoft.com/office/drawing/2014/main" id="{FCABA469-983A-474E-8C26-E0924497E835}"/>
                    </a:ext>
                  </a:extLst>
                </p:cNvPr>
                <p:cNvCxnSpPr>
                  <a:cxnSpLocks/>
                </p:cNvCxnSpPr>
                <p:nvPr/>
              </p:nvCxnSpPr>
              <p:spPr>
                <a:xfrm>
                  <a:off x="3371850" y="2416175"/>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DF5A726-A961-421D-BE12-ECD7F2E1294E}"/>
                    </a:ext>
                  </a:extLst>
                </p:cNvPr>
                <p:cNvCxnSpPr>
                  <a:cxnSpLocks/>
                </p:cNvCxnSpPr>
                <p:nvPr/>
              </p:nvCxnSpPr>
              <p:spPr>
                <a:xfrm>
                  <a:off x="3371850" y="2563812"/>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D542E9-5C50-4297-9124-E6968390BF9E}"/>
                    </a:ext>
                  </a:extLst>
                </p:cNvPr>
                <p:cNvCxnSpPr>
                  <a:cxnSpLocks/>
                </p:cNvCxnSpPr>
                <p:nvPr/>
              </p:nvCxnSpPr>
              <p:spPr>
                <a:xfrm>
                  <a:off x="3371850" y="2711450"/>
                  <a:ext cx="161924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BF96FF0C-F6CC-4DD1-A8E6-3E7F564FFA98}"/>
                </a:ext>
              </a:extLst>
            </p:cNvPr>
            <p:cNvSpPr/>
            <p:nvPr/>
          </p:nvSpPr>
          <p:spPr>
            <a:xfrm>
              <a:off x="3509010" y="2987378"/>
              <a:ext cx="1619249" cy="574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24">
                  <a:solidFill>
                    <a:sysClr val="windowText" lastClr="000000"/>
                  </a:solidFill>
                </a:rPr>
                <a:t>Quarantined</a:t>
              </a:r>
              <a:br>
                <a:rPr lang="en-US" sz="1224">
                  <a:solidFill>
                    <a:sysClr val="windowText" lastClr="000000"/>
                  </a:solidFill>
                </a:rPr>
              </a:br>
              <a:r>
                <a:rPr lang="en-US" sz="714">
                  <a:solidFill>
                    <a:sysClr val="windowText" lastClr="000000"/>
                  </a:solidFill>
                </a:rPr>
                <a:t>TTL 1/7/18</a:t>
              </a:r>
              <a:endParaRPr lang="en-US" sz="1224">
                <a:solidFill>
                  <a:sysClr val="windowText" lastClr="000000"/>
                </a:solidFill>
              </a:endParaRPr>
            </a:p>
          </p:txBody>
        </p:sp>
      </p:grpSp>
      <p:sp>
        <p:nvSpPr>
          <p:cNvPr id="2066" name="Rectangle 2065">
            <a:extLst>
              <a:ext uri="{FF2B5EF4-FFF2-40B4-BE49-F238E27FC236}">
                <a16:creationId xmlns:a16="http://schemas.microsoft.com/office/drawing/2014/main" id="{2BA8D694-4388-495F-951A-1FBD69EDE3C9}"/>
              </a:ext>
            </a:extLst>
          </p:cNvPr>
          <p:cNvSpPr/>
          <p:nvPr/>
        </p:nvSpPr>
        <p:spPr>
          <a:xfrm>
            <a:off x="9067067" y="2923348"/>
            <a:ext cx="2664581" cy="3071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82289" algn="l"/>
              </a:tabLst>
            </a:pPr>
            <a:r>
              <a:rPr lang="en-US" sz="1836" b="1"/>
              <a:t>Policies</a:t>
            </a:r>
          </a:p>
          <a:p>
            <a:pPr>
              <a:tabLst>
                <a:tab pos="1282289" algn="l"/>
              </a:tabLst>
            </a:pPr>
            <a:r>
              <a:rPr lang="en-US" sz="1836"/>
              <a:t>Quarantine	7 days</a:t>
            </a:r>
          </a:p>
          <a:p>
            <a:pPr>
              <a:tabLst>
                <a:tab pos="1282289" algn="l"/>
              </a:tabLst>
            </a:pPr>
            <a:r>
              <a:rPr lang="en-US" sz="1836"/>
              <a:t>Default	14 days</a:t>
            </a:r>
          </a:p>
          <a:p>
            <a:pPr>
              <a:tabLst>
                <a:tab pos="1282289" algn="l"/>
              </a:tabLst>
            </a:pPr>
            <a:r>
              <a:rPr lang="en-US" sz="1836"/>
              <a:t>Release	3 years</a:t>
            </a:r>
          </a:p>
        </p:txBody>
      </p:sp>
      <p:pic>
        <p:nvPicPr>
          <p:cNvPr id="52" name="Picture 14" descr="Related image">
            <a:extLst>
              <a:ext uri="{FF2B5EF4-FFF2-40B4-BE49-F238E27FC236}">
                <a16:creationId xmlns:a16="http://schemas.microsoft.com/office/drawing/2014/main" id="{08A50A47-AD3F-4FEA-9C0E-DA2E3D2F1CF8}"/>
              </a:ext>
            </a:extLst>
          </p:cNvPr>
          <p:cNvPicPr>
            <a:picLocks noChangeAspect="1" noChangeArrowheads="1"/>
          </p:cNvPicPr>
          <p:nvPr/>
        </p:nvPicPr>
        <p:blipFill>
          <a:blip r:embed="rId15">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731914" y="2993398"/>
            <a:ext cx="491070" cy="49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94901-ACED-4DF7-A79E-46F1ACA61575}"/>
              </a:ext>
            </a:extLst>
          </p:cNvPr>
          <p:cNvSpPr>
            <a:spLocks noGrp="1"/>
          </p:cNvSpPr>
          <p:nvPr>
            <p:ph type="title"/>
          </p:nvPr>
        </p:nvSpPr>
        <p:spPr/>
        <p:txBody>
          <a:bodyPr/>
          <a:lstStyle/>
          <a:p>
            <a:r>
              <a:rPr lang="en-US" dirty="0"/>
              <a:t>Image Tagging Best Practices</a:t>
            </a:r>
          </a:p>
        </p:txBody>
      </p:sp>
      <p:sp>
        <p:nvSpPr>
          <p:cNvPr id="4" name="Text Placeholder 3">
            <a:extLst>
              <a:ext uri="{FF2B5EF4-FFF2-40B4-BE49-F238E27FC236}">
                <a16:creationId xmlns:a16="http://schemas.microsoft.com/office/drawing/2014/main" id="{BC4A5221-D3D5-4A18-AB2A-9E5337ECFF3C}"/>
              </a:ext>
            </a:extLst>
          </p:cNvPr>
          <p:cNvSpPr>
            <a:spLocks noGrp="1"/>
          </p:cNvSpPr>
          <p:nvPr>
            <p:ph type="body" idx="1"/>
          </p:nvPr>
        </p:nvSpPr>
        <p:spPr/>
        <p:txBody>
          <a:bodyPr/>
          <a:lstStyle/>
          <a:p>
            <a:r>
              <a:rPr lang="en-US" dirty="0"/>
              <a:t>Why stable tagging can create instability </a:t>
            </a:r>
          </a:p>
        </p:txBody>
      </p:sp>
      <p:sp>
        <p:nvSpPr>
          <p:cNvPr id="5" name="Rectangle 4">
            <a:extLst>
              <a:ext uri="{FF2B5EF4-FFF2-40B4-BE49-F238E27FC236}">
                <a16:creationId xmlns:a16="http://schemas.microsoft.com/office/drawing/2014/main" id="{610425DC-C164-45B8-BBDB-B6FBD4510820}"/>
              </a:ext>
            </a:extLst>
          </p:cNvPr>
          <p:cNvSpPr/>
          <p:nvPr/>
        </p:nvSpPr>
        <p:spPr>
          <a:xfrm>
            <a:off x="848422" y="6652893"/>
            <a:ext cx="11365151" cy="341632"/>
          </a:xfrm>
          <a:prstGeom prst="rect">
            <a:avLst/>
          </a:prstGeom>
        </p:spPr>
        <p:txBody>
          <a:bodyPr wrap="square">
            <a:spAutoFit/>
          </a:bodyPr>
          <a:lstStyle/>
          <a:p>
            <a:pPr>
              <a:lnSpc>
                <a:spcPct val="90000"/>
              </a:lnSpc>
              <a:spcAft>
                <a:spcPts val="600"/>
              </a:spcAft>
            </a:pPr>
            <a:r>
              <a:rPr lang="en-US" i="1" dirty="0">
                <a:gradFill>
                  <a:gsLst>
                    <a:gs pos="2917">
                      <a:schemeClr val="tx1"/>
                    </a:gs>
                    <a:gs pos="30000">
                      <a:schemeClr val="tx1"/>
                    </a:gs>
                  </a:gsLst>
                  <a:lin ang="5400000" scaled="0"/>
                </a:gradFill>
                <a:hlinkClick r:id="rId3"/>
              </a:rPr>
              <a:t>https://stevelasker.blog/2018/03/01/docker-tagging-best-practices-for-tagging-and-versioning-docker-images/</a:t>
            </a:r>
            <a:r>
              <a:rPr lang="en-US" i="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66249957"/>
      </p:ext>
    </p:extLst>
  </p:cSld>
  <p:clrMapOvr>
    <a:masterClrMapping/>
  </p:clrMapOvr>
  <mc:AlternateContent xmlns:mc="http://schemas.openxmlformats.org/markup-compatibility/2006" xmlns:p14="http://schemas.microsoft.com/office/powerpoint/2010/main">
    <mc:Choice Requires="p14">
      <p:transition spd="med" p14:dur="700" advTm="2193">
        <p:fade/>
      </p:transition>
    </mc:Choice>
    <mc:Fallback xmlns="">
      <p:transition spd="med" advTm="2193">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A098B2-5B6D-4D00-A75B-6CB820463C42}"/>
              </a:ext>
            </a:extLst>
          </p:cNvPr>
          <p:cNvSpPr/>
          <p:nvPr/>
        </p:nvSpPr>
        <p:spPr bwMode="auto">
          <a:xfrm>
            <a:off x="4388904" y="2765752"/>
            <a:ext cx="2469552" cy="2395224"/>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5" name="Table 304">
            <a:extLst>
              <a:ext uri="{FF2B5EF4-FFF2-40B4-BE49-F238E27FC236}">
                <a16:creationId xmlns:a16="http://schemas.microsoft.com/office/drawing/2014/main" id="{A5A5B2C1-E647-4643-ACB2-F7FD617A0440}"/>
              </a:ext>
            </a:extLst>
          </p:cNvPr>
          <p:cNvGraphicFramePr>
            <a:graphicFrameLocks noGrp="1"/>
          </p:cNvGraphicFramePr>
          <p:nvPr>
            <p:extLst/>
          </p:nvPr>
        </p:nvGraphicFramePr>
        <p:xfrm>
          <a:off x="6014734" y="3441103"/>
          <a:ext cx="745275" cy="1667688"/>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r h="277948">
                <a:tc>
                  <a:txBody>
                    <a:bodyPr/>
                    <a:lstStyle/>
                    <a:p>
                      <a:r>
                        <a:rPr lang="en-US" sz="1200"/>
                        <a:t>3rp</a:t>
                      </a:r>
                    </a:p>
                  </a:txBody>
                  <a:tcPr marL="91428" marR="91428" marT="45713" marB="45713"/>
                </a:tc>
                <a:extLst>
                  <a:ext uri="{0D108BD9-81ED-4DB2-BD59-A6C34878D82A}">
                    <a16:rowId xmlns:a16="http://schemas.microsoft.com/office/drawing/2014/main" val="2269208606"/>
                  </a:ext>
                </a:extLst>
              </a:tr>
              <a:tr h="277948">
                <a:tc>
                  <a:txBody>
                    <a:bodyPr/>
                    <a:lstStyle/>
                    <a:p>
                      <a:r>
                        <a:rPr lang="en-US" sz="1200"/>
                        <a:t>1n4</a:t>
                      </a:r>
                    </a:p>
                  </a:txBody>
                  <a:tcPr marL="91428" marR="91428" marT="45713" marB="45713"/>
                </a:tc>
                <a:extLst>
                  <a:ext uri="{0D108BD9-81ED-4DB2-BD59-A6C34878D82A}">
                    <a16:rowId xmlns:a16="http://schemas.microsoft.com/office/drawing/2014/main" val="834801983"/>
                  </a:ext>
                </a:extLst>
              </a:tr>
            </a:tbl>
          </a:graphicData>
        </a:graphic>
      </p:graphicFrame>
      <p:sp>
        <p:nvSpPr>
          <p:cNvPr id="16" name="Rectangle 15">
            <a:extLst>
              <a:ext uri="{FF2B5EF4-FFF2-40B4-BE49-F238E27FC236}">
                <a16:creationId xmlns:a16="http://schemas.microsoft.com/office/drawing/2014/main" id="{C672FFA9-23ED-4727-9F9D-5273F2A75402}"/>
              </a:ext>
            </a:extLst>
          </p:cNvPr>
          <p:cNvSpPr/>
          <p:nvPr/>
        </p:nvSpPr>
        <p:spPr bwMode="auto">
          <a:xfrm>
            <a:off x="76220" y="1958484"/>
            <a:ext cx="2665549" cy="259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web:1</a:t>
            </a:r>
          </a:p>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images</a:t>
            </a:r>
          </a:p>
          <a:p>
            <a:pPr defTabSz="1243223">
              <a:defRPr/>
            </a:pPr>
            <a:r>
              <a:rPr lang="en-US" sz="1199" b="1" kern="0" dirty="0">
                <a:solidFill>
                  <a:schemeClr val="bg1"/>
                </a:solidFill>
                <a:latin typeface="Consolas" panose="020B0609020204030204" pitchFamily="49" charset="0"/>
              </a:rPr>
              <a:t>  REPOSITORY  TAG DIGEST</a:t>
            </a:r>
          </a:p>
          <a:p>
            <a:pPr defTabSz="1243223">
              <a:defRPr/>
            </a:pPr>
            <a:r>
              <a:rPr lang="en-US" sz="1199" b="1" kern="0" dirty="0">
                <a:solidFill>
                  <a:schemeClr val="bg1"/>
                </a:solidFill>
                <a:latin typeface="Consolas" panose="020B0609020204030204" pitchFamily="49" charset="0"/>
              </a:rPr>
              <a:t>  web         1   91e</a:t>
            </a:r>
          </a:p>
          <a:p>
            <a:pPr defTabSz="1243223">
              <a:defRPr/>
            </a:pPr>
            <a:r>
              <a:rPr lang="en-US" sz="1199" b="1" kern="0" dirty="0">
                <a:solidFill>
                  <a:schemeClr val="bg1"/>
                </a:solidFill>
                <a:latin typeface="Consolas" panose="020B0609020204030204" pitchFamily="49" charset="0"/>
              </a:rPr>
              <a:t>  quotes      1   u82</a:t>
            </a:r>
          </a:p>
          <a:p>
            <a:pPr defTabSz="1243223">
              <a:defRPr/>
            </a:pPr>
            <a:r>
              <a:rPr lang="en-US" sz="1199" b="1" kern="0" dirty="0">
                <a:solidFill>
                  <a:schemeClr val="bg1"/>
                </a:solidFill>
                <a:latin typeface="Consolas" panose="020B0609020204030204" pitchFamily="49" charset="0"/>
              </a:rPr>
              <a:t>  important   1   2re</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web:1</a:t>
            </a: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D1ED3A11-A016-4B1C-B3C8-FEE71253CA53}"/>
              </a:ext>
            </a:extLst>
          </p:cNvPr>
          <p:cNvSpPr/>
          <p:nvPr/>
        </p:nvSpPr>
        <p:spPr bwMode="auto">
          <a:xfrm>
            <a:off x="68459" y="4594414"/>
            <a:ext cx="2679798" cy="2103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images</a:t>
            </a:r>
          </a:p>
          <a:p>
            <a:pPr defTabSz="1243223">
              <a:defRPr/>
            </a:pPr>
            <a:r>
              <a:rPr lang="en-US" sz="1199" b="1" kern="0" dirty="0">
                <a:solidFill>
                  <a:schemeClr val="bg1"/>
                </a:solidFill>
                <a:latin typeface="Consolas" panose="020B0609020204030204" pitchFamily="49" charset="0"/>
              </a:rPr>
              <a:t>  REPOSITORY  TAG DIGEST</a:t>
            </a:r>
          </a:p>
          <a:p>
            <a:pPr defTabSz="1243223">
              <a:defRPr/>
            </a:pPr>
            <a:r>
              <a:rPr lang="en-US" sz="1199" b="1" kern="0" dirty="0">
                <a:solidFill>
                  <a:schemeClr val="bg1"/>
                </a:solidFill>
                <a:latin typeface="Consolas" panose="020B0609020204030204" pitchFamily="49" charset="0"/>
              </a:rPr>
              <a:t>  quotes      1   3rp</a:t>
            </a:r>
          </a:p>
          <a:p>
            <a:pPr defTabSz="1243223">
              <a:defRPr/>
            </a:pPr>
            <a:r>
              <a:rPr lang="en-US" sz="1199" b="1" kern="0" dirty="0">
                <a:solidFill>
                  <a:schemeClr val="bg1"/>
                </a:solidFill>
                <a:latin typeface="Consolas" panose="020B0609020204030204" pitchFamily="49" charset="0"/>
              </a:rPr>
              <a:t>  important   1   1n4</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887441" y="396443"/>
            <a:ext cx="2891814" cy="1665913"/>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HOST-A</a:t>
              </a:r>
            </a:p>
          </p:txBody>
        </p:sp>
      </p:grpSp>
      <p:grpSp>
        <p:nvGrpSpPr>
          <p:cNvPr id="1509" name="Group 1508"/>
          <p:cNvGrpSpPr/>
          <p:nvPr/>
        </p:nvGrpSpPr>
        <p:grpSpPr>
          <a:xfrm>
            <a:off x="10271864" y="1160498"/>
            <a:ext cx="735391" cy="453060"/>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grpSp>
      <p:grpSp>
        <p:nvGrpSpPr>
          <p:cNvPr id="1563" name="Group 1562"/>
          <p:cNvGrpSpPr/>
          <p:nvPr/>
        </p:nvGrpSpPr>
        <p:grpSpPr>
          <a:xfrm>
            <a:off x="10271864" y="1571344"/>
            <a:ext cx="735391" cy="453060"/>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701" kern="0" dirty="0">
                  <a:latin typeface="Calibri"/>
                </a:rPr>
                <a:t>digest: 2re</a:t>
              </a:r>
            </a:p>
          </p:txBody>
        </p:sp>
      </p:grpSp>
      <p:grpSp>
        <p:nvGrpSpPr>
          <p:cNvPr id="1599" name="Group 1598"/>
          <p:cNvGrpSpPr/>
          <p:nvPr/>
        </p:nvGrpSpPr>
        <p:grpSpPr>
          <a:xfrm>
            <a:off x="10271864" y="746527"/>
            <a:ext cx="735391" cy="453060"/>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chemeClr val="bg1"/>
                  </a:solidFill>
                  <a:latin typeface="Calibri"/>
                </a:rPr>
                <a:t>web:1</a:t>
              </a:r>
            </a:p>
            <a:p>
              <a:pPr algn="ctr" defTabSz="1243223">
                <a:defRPr/>
              </a:pPr>
              <a:r>
                <a:rPr lang="en-US" sz="701" kern="0">
                  <a:solidFill>
                    <a:schemeClr val="bg1"/>
                  </a:solidFill>
                  <a:latin typeface="Calibri"/>
                </a:rPr>
                <a:t>digest: 91e</a:t>
              </a:r>
            </a:p>
          </p:txBody>
        </p:sp>
      </p:grpSp>
      <p:grpSp>
        <p:nvGrpSpPr>
          <p:cNvPr id="1527" name="Group 1526"/>
          <p:cNvGrpSpPr/>
          <p:nvPr/>
        </p:nvGrpSpPr>
        <p:grpSpPr>
          <a:xfrm>
            <a:off x="11008528" y="1160498"/>
            <a:ext cx="735391" cy="453060"/>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latin typeface="Calibri"/>
                </a:rPr>
                <a:t>quotes:1</a:t>
              </a:r>
            </a:p>
            <a:p>
              <a:pPr algn="ctr" defTabSz="1243223">
                <a:defRPr/>
              </a:pPr>
              <a:r>
                <a:rPr lang="en-US" sz="701" kern="0" dirty="0">
                  <a:latin typeface="Calibri"/>
                </a:rPr>
                <a:t>digest: u82</a:t>
              </a:r>
            </a:p>
          </p:txBody>
        </p:sp>
      </p:grpSp>
      <p:grpSp>
        <p:nvGrpSpPr>
          <p:cNvPr id="1653" name="Group 1652"/>
          <p:cNvGrpSpPr/>
          <p:nvPr/>
        </p:nvGrpSpPr>
        <p:grpSpPr>
          <a:xfrm>
            <a:off x="11008528" y="746527"/>
            <a:ext cx="735391" cy="453060"/>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1008528" y="1570782"/>
            <a:ext cx="735391" cy="453060"/>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894821" y="2131335"/>
            <a:ext cx="2884432" cy="1665913"/>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279244" y="2491642"/>
            <a:ext cx="735391" cy="453060"/>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279244" y="2902486"/>
            <a:ext cx="735391" cy="453060"/>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1015908" y="2491642"/>
            <a:ext cx="735391" cy="453060"/>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1015908" y="2901926"/>
            <a:ext cx="735391" cy="453060"/>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902202" y="3866225"/>
            <a:ext cx="2877052" cy="1665913"/>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286624" y="4630280"/>
            <a:ext cx="735391" cy="453060"/>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800" kern="0" dirty="0">
                  <a:solidFill>
                    <a:srgbClr val="353535"/>
                  </a:solidFill>
                  <a:latin typeface="Calibri"/>
                </a:rPr>
                <a:t>digest: </a:t>
              </a:r>
              <a:r>
                <a:rPr lang="en-US" sz="714" kern="0" dirty="0">
                  <a:solidFill>
                    <a:srgbClr val="353535"/>
                  </a:solidFill>
                  <a:latin typeface="Calibri"/>
                </a:rPr>
                <a:t>1n4</a:t>
              </a:r>
              <a:endParaRPr lang="en-US" sz="800" kern="0" dirty="0">
                <a:solidFill>
                  <a:srgbClr val="353535"/>
                </a:solidFill>
                <a:latin typeface="Calibri"/>
              </a:endParaRP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286624" y="4216310"/>
            <a:ext cx="735391" cy="453060"/>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800" kern="0" dirty="0">
                  <a:solidFill>
                    <a:srgbClr val="353535"/>
                  </a:solidFill>
                  <a:latin typeface="Calibri"/>
                </a:rPr>
                <a:t>digest: 3rp</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1023288" y="4630280"/>
            <a:ext cx="735391" cy="453060"/>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800" kern="0" dirty="0">
                  <a:solidFill>
                    <a:srgbClr val="353535"/>
                  </a:solidFill>
                  <a:latin typeface="Calibri"/>
                </a:rPr>
                <a:t>digest: </a:t>
              </a:r>
              <a:r>
                <a:rPr lang="en-US" sz="714" kern="0" dirty="0">
                  <a:solidFill>
                    <a:srgbClr val="353535"/>
                  </a:solidFill>
                  <a:latin typeface="Calibri"/>
                </a:rPr>
                <a:t>1n4</a:t>
              </a:r>
              <a:endParaRPr lang="en-US" sz="800" kern="0" dirty="0">
                <a:solidFill>
                  <a:srgbClr val="353535"/>
                </a:solidFill>
                <a:latin typeface="Calibri"/>
              </a:endParaRP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1023288" y="4216310"/>
            <a:ext cx="735391" cy="453060"/>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800" kern="0" dirty="0">
                  <a:solidFill>
                    <a:srgbClr val="353535"/>
                  </a:solidFill>
                  <a:latin typeface="Calibri"/>
                </a:rPr>
                <a:t>digest: 3rp</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922837" y="945660"/>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928673" y="769792"/>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940520" y="2679827"/>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946355" y="2503959"/>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958202" y="4413993"/>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964038" y="4238126"/>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303488" y="396444"/>
            <a:ext cx="852703" cy="5135695"/>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endParaRPr lang="en-US" sz="1496" b="1" kern="0">
              <a:solidFill>
                <a:prstClr val="black"/>
              </a:solidFill>
              <a:latin typeface="Lucida Console" panose="020B0609040504020204" pitchFamily="49" charset="0"/>
            </a:endParaRPr>
          </a:p>
        </p:txBody>
      </p:sp>
      <p:sp>
        <p:nvSpPr>
          <p:cNvPr id="1385" name="Can 220"/>
          <p:cNvSpPr/>
          <p:nvPr/>
        </p:nvSpPr>
        <p:spPr>
          <a:xfrm>
            <a:off x="7332524" y="4194761"/>
            <a:ext cx="790648" cy="1194786"/>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43223">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71959" y="2607532"/>
            <a:ext cx="580539" cy="58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1818719" y="795439"/>
            <a:ext cx="2341656" cy="1136511"/>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Deploy:</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178100" algn="l"/>
                <a:tab pos="1343846" algn="l"/>
              </a:tabLst>
            </a:pPr>
            <a:r>
              <a:rPr lang="en-US" sz="1599"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a:stCxn id="5" idx="0"/>
          </p:cNvCxnSpPr>
          <p:nvPr/>
        </p:nvCxnSpPr>
        <p:spPr>
          <a:xfrm>
            <a:off x="4160375" y="1363694"/>
            <a:ext cx="3172149"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361559" y="1150524"/>
            <a:ext cx="771269" cy="580539"/>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0"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Foo:</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55049" algn="l"/>
                <a:tab pos="582873" algn="l"/>
              </a:tabLst>
            </a:pPr>
            <a:r>
              <a:rPr lang="en-US" sz="800"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56189" y="556280"/>
            <a:ext cx="731249" cy="240801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56191" y="2291172"/>
            <a:ext cx="738630" cy="67311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Multiplication Sign 12">
            <a:extLst>
              <a:ext uri="{FF2B5EF4-FFF2-40B4-BE49-F238E27FC236}">
                <a16:creationId xmlns:a16="http://schemas.microsoft.com/office/drawing/2014/main" id="{948AE10D-366A-4A2A-A8E8-E1CB65A37219}"/>
              </a:ext>
            </a:extLst>
          </p:cNvPr>
          <p:cNvSpPr/>
          <p:nvPr/>
        </p:nvSpPr>
        <p:spPr bwMode="auto">
          <a:xfrm>
            <a:off x="8302249" y="2026054"/>
            <a:ext cx="4032125" cy="214900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56190" y="2964290"/>
            <a:ext cx="746012" cy="106177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62812" y="4270279"/>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50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62221" y="409843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44029" y="3973186"/>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50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90464" y="3443269"/>
          <a:ext cx="1071280" cy="1111792"/>
        </p:xfrm>
        <a:graphic>
          <a:graphicData uri="http://schemas.openxmlformats.org/drawingml/2006/table">
            <a:tbl>
              <a:tblPr firstRow="1" bandRow="1">
                <a:tableStyleId>{5C22544A-7EE6-4342-B048-85BDC9FD1C3A}</a:tableStyleId>
              </a:tblPr>
              <a:tblGrid>
                <a:gridCol w="1071280">
                  <a:extLst>
                    <a:ext uri="{9D8B030D-6E8A-4147-A177-3AD203B41FA5}">
                      <a16:colId xmlns:a16="http://schemas.microsoft.com/office/drawing/2014/main" val="1766111431"/>
                    </a:ext>
                  </a:extLst>
                </a:gridCol>
              </a:tblGrid>
              <a:tr h="277948">
                <a:tc>
                  <a:txBody>
                    <a:bodyPr/>
                    <a:lstStyle/>
                    <a:p>
                      <a:r>
                        <a:rPr lang="en-US" sz="1200" dirty="0"/>
                        <a:t>Image</a:t>
                      </a:r>
                    </a:p>
                  </a:txBody>
                  <a:tcPr marL="91428" marR="91428" marT="45713" marB="45713"/>
                </a:tc>
                <a:extLst>
                  <a:ext uri="{0D108BD9-81ED-4DB2-BD59-A6C34878D82A}">
                    <a16:rowId xmlns:a16="http://schemas.microsoft.com/office/drawing/2014/main" val="285801108"/>
                  </a:ext>
                </a:extLst>
              </a:tr>
              <a:tr h="277948">
                <a:tc>
                  <a:txBody>
                    <a:bodyPr/>
                    <a:lstStyle/>
                    <a:p>
                      <a:r>
                        <a:rPr lang="en-US" sz="1200"/>
                        <a:t>web:1</a:t>
                      </a:r>
                    </a:p>
                  </a:txBody>
                  <a:tcPr marL="91428" marR="91428" marT="45713" marB="45713"/>
                </a:tc>
                <a:extLst>
                  <a:ext uri="{0D108BD9-81ED-4DB2-BD59-A6C34878D82A}">
                    <a16:rowId xmlns:a16="http://schemas.microsoft.com/office/drawing/2014/main" val="2235502092"/>
                  </a:ext>
                </a:extLst>
              </a:tr>
              <a:tr h="277948">
                <a:tc>
                  <a:txBody>
                    <a:bodyPr/>
                    <a:lstStyle/>
                    <a:p>
                      <a:r>
                        <a:rPr lang="en-US" sz="1200" dirty="0"/>
                        <a:t>quotes:1</a:t>
                      </a:r>
                    </a:p>
                  </a:txBody>
                  <a:tcPr marL="91428" marR="91428" marT="45713" marB="45713"/>
                </a:tc>
                <a:extLst>
                  <a:ext uri="{0D108BD9-81ED-4DB2-BD59-A6C34878D82A}">
                    <a16:rowId xmlns:a16="http://schemas.microsoft.com/office/drawing/2014/main" val="3496886193"/>
                  </a:ext>
                </a:extLst>
              </a:tr>
              <a:tr h="277948">
                <a:tc>
                  <a:txBody>
                    <a:bodyPr/>
                    <a:lstStyle/>
                    <a:p>
                      <a:r>
                        <a:rPr lang="en-US" sz="1200" dirty="0"/>
                        <a:t>important:1</a:t>
                      </a:r>
                    </a:p>
                  </a:txBody>
                  <a:tcPr marL="91428" marR="91428" marT="45713" marB="45713"/>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6008982" y="3441103"/>
          <a:ext cx="745275" cy="1111792"/>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561745" y="3856450"/>
            <a:ext cx="4465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561745" y="4133086"/>
            <a:ext cx="4465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524343" y="4409721"/>
            <a:ext cx="48390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D9F5759A-D1A2-47BB-9375-87E933183C02}"/>
              </a:ext>
            </a:extLst>
          </p:cNvPr>
          <p:cNvCxnSpPr>
            <a:cxnSpLocks/>
          </p:cNvCxnSpPr>
          <p:nvPr/>
        </p:nvCxnSpPr>
        <p:spPr>
          <a:xfrm>
            <a:off x="5568234" y="4151786"/>
            <a:ext cx="440010" cy="54065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62D297D-AB5D-4D6E-80FD-E095A31511B6}"/>
              </a:ext>
            </a:extLst>
          </p:cNvPr>
          <p:cNvCxnSpPr>
            <a:cxnSpLocks/>
          </p:cNvCxnSpPr>
          <p:nvPr/>
        </p:nvCxnSpPr>
        <p:spPr>
          <a:xfrm>
            <a:off x="5547586" y="4409721"/>
            <a:ext cx="467149" cy="5433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1CCC7533-F8E2-4DD3-A8C7-67AA8541FCA0}"/>
              </a:ext>
            </a:extLst>
          </p:cNvPr>
          <p:cNvCxnSpPr>
            <a:cxnSpLocks/>
            <a:stCxn id="314" idx="3"/>
            <a:endCxn id="313" idx="1"/>
          </p:cNvCxnSpPr>
          <p:nvPr/>
        </p:nvCxnSpPr>
        <p:spPr>
          <a:xfrm flipV="1">
            <a:off x="6552626" y="1590486"/>
            <a:ext cx="3676619" cy="34204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B4C8FA0-8CDA-44CA-85EA-8ED7CA0FA170}"/>
              </a:ext>
            </a:extLst>
          </p:cNvPr>
          <p:cNvCxnSpPr>
            <a:cxnSpLocks/>
            <a:stCxn id="314" idx="3"/>
            <a:endCxn id="312" idx="1"/>
          </p:cNvCxnSpPr>
          <p:nvPr/>
        </p:nvCxnSpPr>
        <p:spPr>
          <a:xfrm>
            <a:off x="6552626" y="1932535"/>
            <a:ext cx="3689286" cy="271728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B1FF294A-6259-4DEA-BCA1-D0A2B99DEDA7}"/>
              </a:ext>
            </a:extLst>
          </p:cNvPr>
          <p:cNvCxnSpPr>
            <a:cxnSpLocks/>
            <a:stCxn id="314" idx="3"/>
          </p:cNvCxnSpPr>
          <p:nvPr/>
        </p:nvCxnSpPr>
        <p:spPr>
          <a:xfrm>
            <a:off x="6552626" y="1932534"/>
            <a:ext cx="64259" cy="206142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E1FCB45-C92C-4160-A693-41FE2666E1FB}"/>
              </a:ext>
            </a:extLst>
          </p:cNvPr>
          <p:cNvGrpSpPr/>
          <p:nvPr/>
        </p:nvGrpSpPr>
        <p:grpSpPr>
          <a:xfrm>
            <a:off x="4210970" y="1156969"/>
            <a:ext cx="7624282" cy="3929817"/>
            <a:chOff x="4211476" y="864286"/>
            <a:chExt cx="7625364" cy="3930375"/>
          </a:xfrm>
        </p:grpSpPr>
        <p:sp>
          <p:nvSpPr>
            <p:cNvPr id="14" name="Rectangle 13">
              <a:extLst>
                <a:ext uri="{FF2B5EF4-FFF2-40B4-BE49-F238E27FC236}">
                  <a16:creationId xmlns:a16="http://schemas.microsoft.com/office/drawing/2014/main" id="{7E7809D4-446D-413D-9EEE-FB4B1F3B9E98}"/>
                </a:ext>
              </a:extLst>
            </p:cNvPr>
            <p:cNvSpPr/>
            <p:nvPr/>
          </p:nvSpPr>
          <p:spPr bwMode="auto">
            <a:xfrm>
              <a:off x="7362514" y="4501197"/>
              <a:ext cx="630802" cy="22872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71EFC3F0-D736-4417-B15C-6C32571B204E}"/>
                </a:ext>
              </a:extLst>
            </p:cNvPr>
            <p:cNvSpPr/>
            <p:nvPr/>
          </p:nvSpPr>
          <p:spPr bwMode="auto">
            <a:xfrm>
              <a:off x="10243274" y="3924059"/>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FC04E054-88C0-4AF7-877C-7683B3C0D758}"/>
                </a:ext>
              </a:extLst>
            </p:cNvPr>
            <p:cNvSpPr/>
            <p:nvPr/>
          </p:nvSpPr>
          <p:spPr bwMode="auto">
            <a:xfrm>
              <a:off x="10230606" y="864286"/>
              <a:ext cx="1593566" cy="86715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1341BEC5-B081-441A-A294-B2C7342D8A4E}"/>
                </a:ext>
              </a:extLst>
            </p:cNvPr>
            <p:cNvSpPr/>
            <p:nvPr/>
          </p:nvSpPr>
          <p:spPr bwMode="auto">
            <a:xfrm>
              <a:off x="4211476" y="1209850"/>
              <a:ext cx="2341989" cy="860222"/>
            </a:xfrm>
            <a:prstGeom prst="rect">
              <a:avLst/>
            </a:prstGeom>
            <a:solidFill>
              <a:srgbClr val="FF6600"/>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r>
                <a:rPr lang="en-US" sz="1599" dirty="0">
                  <a:solidFill>
                    <a:sysClr val="windowText" lastClr="000000"/>
                  </a:solidFill>
                  <a:ea typeface="Segoe UI" pitchFamily="34" charset="0"/>
                  <a:cs typeface="Segoe UI" pitchFamily="34" charset="0"/>
                </a:rPr>
                <a:t>quotes &amp; important are in inconsistent states</a:t>
              </a:r>
            </a:p>
          </p:txBody>
        </p:sp>
        <p:sp>
          <p:nvSpPr>
            <p:cNvPr id="323" name="Rectangle 322">
              <a:extLst>
                <a:ext uri="{FF2B5EF4-FFF2-40B4-BE49-F238E27FC236}">
                  <a16:creationId xmlns:a16="http://schemas.microsoft.com/office/drawing/2014/main" id="{A405BEB1-7641-4AD4-BC66-1A2DD1743EE2}"/>
                </a:ext>
              </a:extLst>
            </p:cNvPr>
            <p:cNvSpPr/>
            <p:nvPr/>
          </p:nvSpPr>
          <p:spPr bwMode="auto">
            <a:xfrm>
              <a:off x="4474808" y="3701686"/>
              <a:ext cx="2314241" cy="10929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6" name="Straight Arrow Connector 325">
            <a:extLst>
              <a:ext uri="{FF2B5EF4-FFF2-40B4-BE49-F238E27FC236}">
                <a16:creationId xmlns:a16="http://schemas.microsoft.com/office/drawing/2014/main" id="{F3B289A2-4976-4970-A6AD-5B5E60215BD7}"/>
              </a:ext>
            </a:extLst>
          </p:cNvPr>
          <p:cNvCxnSpPr>
            <a:cxnSpLocks/>
            <a:stCxn id="314" idx="3"/>
          </p:cNvCxnSpPr>
          <p:nvPr/>
        </p:nvCxnSpPr>
        <p:spPr>
          <a:xfrm>
            <a:off x="6552626" y="1932535"/>
            <a:ext cx="804855" cy="2859617"/>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2" name="Rectangle 751">
            <a:extLst>
              <a:ext uri="{FF2B5EF4-FFF2-40B4-BE49-F238E27FC236}">
                <a16:creationId xmlns:a16="http://schemas.microsoft.com/office/drawing/2014/main" id="{6AB66E0E-4384-48CD-B67C-6AA8CFD61357}"/>
              </a:ext>
            </a:extLst>
          </p:cNvPr>
          <p:cNvSpPr/>
          <p:nvPr/>
        </p:nvSpPr>
        <p:spPr>
          <a:xfrm>
            <a:off x="1668712" y="6198696"/>
            <a:ext cx="440864" cy="22382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3rp</a:t>
            </a:r>
          </a:p>
        </p:txBody>
      </p:sp>
      <p:sp>
        <p:nvSpPr>
          <p:cNvPr id="753" name="Rectangle 752">
            <a:extLst>
              <a:ext uri="{FF2B5EF4-FFF2-40B4-BE49-F238E27FC236}">
                <a16:creationId xmlns:a16="http://schemas.microsoft.com/office/drawing/2014/main" id="{8D357217-AAF9-4370-9D61-2C053D6FCD5E}"/>
              </a:ext>
            </a:extLst>
          </p:cNvPr>
          <p:cNvSpPr/>
          <p:nvPr/>
        </p:nvSpPr>
        <p:spPr>
          <a:xfrm>
            <a:off x="1673053" y="6353407"/>
            <a:ext cx="432179" cy="22382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501" kern="0" dirty="0">
                <a:latin typeface="Calibri"/>
              </a:rPr>
              <a:t>digest: 1n4</a:t>
            </a:r>
          </a:p>
        </p:txBody>
      </p:sp>
      <p:sp>
        <p:nvSpPr>
          <p:cNvPr id="316" name="Oval 315">
            <a:extLst>
              <a:ext uri="{FF2B5EF4-FFF2-40B4-BE49-F238E27FC236}">
                <a16:creationId xmlns:a16="http://schemas.microsoft.com/office/drawing/2014/main" id="{875E9468-3F05-44AB-9665-3C146C379210}"/>
              </a:ext>
            </a:extLst>
          </p:cNvPr>
          <p:cNvSpPr/>
          <p:nvPr/>
        </p:nvSpPr>
        <p:spPr>
          <a:xfrm>
            <a:off x="131571" y="181486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1</a:t>
            </a:r>
          </a:p>
        </p:txBody>
      </p:sp>
      <p:sp>
        <p:nvSpPr>
          <p:cNvPr id="317" name="Oval 316">
            <a:extLst>
              <a:ext uri="{FF2B5EF4-FFF2-40B4-BE49-F238E27FC236}">
                <a16:creationId xmlns:a16="http://schemas.microsoft.com/office/drawing/2014/main" id="{3E40F525-AB87-4EA8-B643-A9330BE30460}"/>
              </a:ext>
            </a:extLst>
          </p:cNvPr>
          <p:cNvSpPr/>
          <p:nvPr/>
        </p:nvSpPr>
        <p:spPr>
          <a:xfrm>
            <a:off x="5524343" y="3442732"/>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2</a:t>
            </a:r>
          </a:p>
        </p:txBody>
      </p:sp>
      <p:sp>
        <p:nvSpPr>
          <p:cNvPr id="319" name="Oval 318">
            <a:extLst>
              <a:ext uri="{FF2B5EF4-FFF2-40B4-BE49-F238E27FC236}">
                <a16:creationId xmlns:a16="http://schemas.microsoft.com/office/drawing/2014/main" id="{F046D53E-3299-4B9B-9769-72D6D8D8D88E}"/>
              </a:ext>
            </a:extLst>
          </p:cNvPr>
          <p:cNvSpPr/>
          <p:nvPr/>
        </p:nvSpPr>
        <p:spPr>
          <a:xfrm>
            <a:off x="1744139" y="82630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3</a:t>
            </a:r>
          </a:p>
        </p:txBody>
      </p:sp>
      <p:sp>
        <p:nvSpPr>
          <p:cNvPr id="322" name="Oval 321">
            <a:extLst>
              <a:ext uri="{FF2B5EF4-FFF2-40B4-BE49-F238E27FC236}">
                <a16:creationId xmlns:a16="http://schemas.microsoft.com/office/drawing/2014/main" id="{B913DDD2-0602-44D2-9984-D1CDF78DE16F}"/>
              </a:ext>
            </a:extLst>
          </p:cNvPr>
          <p:cNvSpPr/>
          <p:nvPr/>
        </p:nvSpPr>
        <p:spPr>
          <a:xfrm>
            <a:off x="7386589" y="417904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4</a:t>
            </a:r>
          </a:p>
        </p:txBody>
      </p:sp>
      <p:sp>
        <p:nvSpPr>
          <p:cNvPr id="324" name="Oval 323">
            <a:extLst>
              <a:ext uri="{FF2B5EF4-FFF2-40B4-BE49-F238E27FC236}">
                <a16:creationId xmlns:a16="http://schemas.microsoft.com/office/drawing/2014/main" id="{ACE3DA51-0EC4-405D-BD89-C5DD9FF91551}"/>
              </a:ext>
            </a:extLst>
          </p:cNvPr>
          <p:cNvSpPr/>
          <p:nvPr/>
        </p:nvSpPr>
        <p:spPr>
          <a:xfrm>
            <a:off x="7443732" y="267827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5</a:t>
            </a:r>
          </a:p>
        </p:txBody>
      </p:sp>
      <p:sp>
        <p:nvSpPr>
          <p:cNvPr id="732" name="Rectangle 731">
            <a:extLst>
              <a:ext uri="{FF2B5EF4-FFF2-40B4-BE49-F238E27FC236}">
                <a16:creationId xmlns:a16="http://schemas.microsoft.com/office/drawing/2014/main" id="{C78DA87A-78D2-43C2-92FE-D733EFBD04D3}"/>
              </a:ext>
            </a:extLst>
          </p:cNvPr>
          <p:cNvSpPr/>
          <p:nvPr/>
        </p:nvSpPr>
        <p:spPr>
          <a:xfrm>
            <a:off x="5653614" y="2817668"/>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652787" y="2814858"/>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652789" y="2816700"/>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652788" y="2816699"/>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7" name="Rectangle 746">
            <a:extLst>
              <a:ext uri="{FF2B5EF4-FFF2-40B4-BE49-F238E27FC236}">
                <a16:creationId xmlns:a16="http://schemas.microsoft.com/office/drawing/2014/main" id="{8FB01D48-A3B0-464E-8AC1-C40FAE12038B}"/>
              </a:ext>
            </a:extLst>
          </p:cNvPr>
          <p:cNvSpPr/>
          <p:nvPr/>
        </p:nvSpPr>
        <p:spPr>
          <a:xfrm>
            <a:off x="5648591" y="2816699"/>
            <a:ext cx="432179" cy="22382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701" kern="0" dirty="0">
                <a:latin typeface="Calibri"/>
              </a:rPr>
              <a:t>digest: 1n4</a:t>
            </a:r>
          </a:p>
        </p:txBody>
      </p:sp>
      <p:sp>
        <p:nvSpPr>
          <p:cNvPr id="748" name="Rectangle 747">
            <a:extLst>
              <a:ext uri="{FF2B5EF4-FFF2-40B4-BE49-F238E27FC236}">
                <a16:creationId xmlns:a16="http://schemas.microsoft.com/office/drawing/2014/main" id="{500DF5E9-4292-42BF-806E-AF9E161A257B}"/>
              </a:ext>
            </a:extLst>
          </p:cNvPr>
          <p:cNvSpPr/>
          <p:nvPr/>
        </p:nvSpPr>
        <p:spPr>
          <a:xfrm>
            <a:off x="5655225" y="2814858"/>
            <a:ext cx="440864" cy="22382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701" kern="0" dirty="0">
                <a:solidFill>
                  <a:srgbClr val="353535"/>
                </a:solidFill>
                <a:latin typeface="Calibri"/>
              </a:rPr>
              <a:t>digest: 3rp</a:t>
            </a:r>
          </a:p>
        </p:txBody>
      </p:sp>
      <p:sp>
        <p:nvSpPr>
          <p:cNvPr id="731" name="Rectangle 730">
            <a:extLst>
              <a:ext uri="{FF2B5EF4-FFF2-40B4-BE49-F238E27FC236}">
                <a16:creationId xmlns:a16="http://schemas.microsoft.com/office/drawing/2014/main" id="{5E696055-1FB0-4FA8-ACFB-4B986261FDB2}"/>
              </a:ext>
            </a:extLst>
          </p:cNvPr>
          <p:cNvSpPr/>
          <p:nvPr/>
        </p:nvSpPr>
        <p:spPr>
          <a:xfrm>
            <a:off x="5652502" y="2814852"/>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701" kern="0">
                <a:solidFill>
                  <a:srgbClr val="FFFFFF"/>
                </a:solidFill>
                <a:latin typeface="Calibri"/>
              </a:rPr>
              <a:t>digest: 91e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94677" y="2800272"/>
            <a:ext cx="670761" cy="3381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103432" y="2285204"/>
            <a:ext cx="1168081" cy="1168081"/>
          </a:xfrm>
          <a:prstGeom prst="rect">
            <a:avLst/>
          </a:prstGeom>
        </p:spPr>
      </p:pic>
      <p:sp>
        <p:nvSpPr>
          <p:cNvPr id="325" name="Oval 324">
            <a:extLst>
              <a:ext uri="{FF2B5EF4-FFF2-40B4-BE49-F238E27FC236}">
                <a16:creationId xmlns:a16="http://schemas.microsoft.com/office/drawing/2014/main" id="{57A77CFE-B6CE-4E02-9C83-8D0B0A5F3263}"/>
              </a:ext>
            </a:extLst>
          </p:cNvPr>
          <p:cNvSpPr/>
          <p:nvPr/>
        </p:nvSpPr>
        <p:spPr>
          <a:xfrm>
            <a:off x="132546" y="4523379"/>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6</a:t>
            </a:r>
          </a:p>
        </p:txBody>
      </p:sp>
      <p:sp>
        <p:nvSpPr>
          <p:cNvPr id="327" name="Oval 326">
            <a:extLst>
              <a:ext uri="{FF2B5EF4-FFF2-40B4-BE49-F238E27FC236}">
                <a16:creationId xmlns:a16="http://schemas.microsoft.com/office/drawing/2014/main" id="{53C16B66-67FF-41F5-B218-176C328EC636}"/>
              </a:ext>
            </a:extLst>
          </p:cNvPr>
          <p:cNvSpPr/>
          <p:nvPr/>
        </p:nvSpPr>
        <p:spPr>
          <a:xfrm>
            <a:off x="5021638" y="4064823"/>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7</a:t>
            </a:r>
          </a:p>
        </p:txBody>
      </p:sp>
      <p:sp>
        <p:nvSpPr>
          <p:cNvPr id="328" name="Oval 327">
            <a:extLst>
              <a:ext uri="{FF2B5EF4-FFF2-40B4-BE49-F238E27FC236}">
                <a16:creationId xmlns:a16="http://schemas.microsoft.com/office/drawing/2014/main" id="{8DB312A9-043D-4962-8CFA-D675C6AAD9F3}"/>
              </a:ext>
            </a:extLst>
          </p:cNvPr>
          <p:cNvSpPr/>
          <p:nvPr/>
        </p:nvSpPr>
        <p:spPr>
          <a:xfrm>
            <a:off x="8601800" y="2657106"/>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8</a:t>
            </a:r>
          </a:p>
        </p:txBody>
      </p:sp>
      <p:sp>
        <p:nvSpPr>
          <p:cNvPr id="329" name="Oval 328">
            <a:extLst>
              <a:ext uri="{FF2B5EF4-FFF2-40B4-BE49-F238E27FC236}">
                <a16:creationId xmlns:a16="http://schemas.microsoft.com/office/drawing/2014/main" id="{A50DB78E-CD12-423A-9EBA-7FC5D0513E04}"/>
              </a:ext>
            </a:extLst>
          </p:cNvPr>
          <p:cNvSpPr/>
          <p:nvPr/>
        </p:nvSpPr>
        <p:spPr>
          <a:xfrm>
            <a:off x="7435637" y="267827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9</a:t>
            </a:r>
          </a:p>
        </p:txBody>
      </p:sp>
    </p:spTree>
    <p:custDataLst>
      <p:tags r:id="rId1"/>
    </p:custDataLst>
    <p:extLst>
      <p:ext uri="{BB962C8B-B14F-4D97-AF65-F5344CB8AC3E}">
        <p14:creationId xmlns:p14="http://schemas.microsoft.com/office/powerpoint/2010/main" val="3065853300"/>
      </p:ext>
    </p:extLst>
  </p:cSld>
  <p:clrMapOvr>
    <a:masterClrMapping/>
  </p:clrMapOvr>
  <mc:AlternateContent xmlns:mc="http://schemas.openxmlformats.org/markup-compatibility/2006" xmlns:p14="http://schemas.microsoft.com/office/powerpoint/2010/main">
    <mc:Choice Requires="p14">
      <p:transition spd="med" p14:dur="700" advTm="51814">
        <p:fade/>
      </p:transition>
    </mc:Choice>
    <mc:Fallback xmlns="">
      <p:transition spd="med" advTm="518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wipe(up)">
                                      <p:cBhvr>
                                        <p:cTn id="26" dur="500"/>
                                        <p:tgtEl>
                                          <p:spTgt spid="16">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wipe(up)">
                                      <p:cBhvr>
                                        <p:cTn id="29" dur="500"/>
                                        <p:tgtEl>
                                          <p:spTgt spid="16">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wipe(up)">
                                      <p:cBhvr>
                                        <p:cTn id="32" dur="500"/>
                                        <p:tgtEl>
                                          <p:spTgt spid="16">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wipe(up)">
                                      <p:cBhvr>
                                        <p:cTn id="35" dur="500"/>
                                        <p:tgtEl>
                                          <p:spTgt spid="16">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6">
                                            <p:txEl>
                                              <p:pRg st="10" end="10"/>
                                            </p:txEl>
                                          </p:spTgt>
                                        </p:tgtEl>
                                        <p:attrNameLst>
                                          <p:attrName>style.visibility</p:attrName>
                                        </p:attrNameLst>
                                      </p:cBhvr>
                                      <p:to>
                                        <p:strVal val="visible"/>
                                      </p:to>
                                    </p:set>
                                    <p:animEffect transition="in" filter="wipe(left)">
                                      <p:cBhvr>
                                        <p:cTn id="39" dur="500"/>
                                        <p:tgtEl>
                                          <p:spTgt spid="16">
                                            <p:txEl>
                                              <p:pRg st="10" end="10"/>
                                            </p:txEl>
                                          </p:spTgt>
                                        </p:tgtEl>
                                      </p:cBhvr>
                                    </p:animEffect>
                                  </p:childTnLst>
                                </p:cTn>
                              </p:par>
                            </p:childTnLst>
                          </p:cTn>
                        </p:par>
                        <p:par>
                          <p:cTn id="40" fill="hold">
                            <p:stCondLst>
                              <p:cond delay="3000"/>
                            </p:stCondLst>
                            <p:childTnLst>
                              <p:par>
                                <p:cTn id="41" presetID="10" presetClass="entr" presetSubtype="0" fill="hold" grpId="1" nodeType="afterEffect">
                                  <p:stCondLst>
                                    <p:cond delay="0"/>
                                  </p:stCondLst>
                                  <p:childTnLst>
                                    <p:set>
                                      <p:cBhvr>
                                        <p:cTn id="42" dur="1" fill="hold">
                                          <p:stCondLst>
                                            <p:cond delay="0"/>
                                          </p:stCondLst>
                                        </p:cTn>
                                        <p:tgtEl>
                                          <p:spTgt spid="757"/>
                                        </p:tgtEl>
                                        <p:attrNameLst>
                                          <p:attrName>style.visibility</p:attrName>
                                        </p:attrNameLst>
                                      </p:cBhvr>
                                      <p:to>
                                        <p:strVal val="visible"/>
                                      </p:to>
                                    </p:set>
                                    <p:animEffect transition="in" filter="fade">
                                      <p:cBhvr>
                                        <p:cTn id="43" dur="500"/>
                                        <p:tgtEl>
                                          <p:spTgt spid="757"/>
                                        </p:tgtEl>
                                      </p:cBhvr>
                                    </p:animEffect>
                                  </p:childTnLst>
                                </p:cTn>
                              </p:par>
                              <p:par>
                                <p:cTn id="44" presetID="42" presetClass="path" presetSubtype="0" accel="50000" decel="50000" fill="hold" grpId="0" nodeType="withEffect">
                                  <p:stCondLst>
                                    <p:cond delay="0"/>
                                  </p:stCondLst>
                                  <p:childTnLst>
                                    <p:animMotion origin="layout" path="M 2.08333E-7 2.22222E-6 L 0.32253 -0.16528 " pathEditMode="relative" rAng="0" ptsTypes="AA">
                                      <p:cBhvr>
                                        <p:cTn id="45" dur="2000" fill="hold"/>
                                        <p:tgtEl>
                                          <p:spTgt spid="757"/>
                                        </p:tgtEl>
                                        <p:attrNameLst>
                                          <p:attrName>ppt_x</p:attrName>
                                          <p:attrName>ppt_y</p:attrName>
                                        </p:attrNameLst>
                                      </p:cBhvr>
                                      <p:rCtr x="16120" y="-8264"/>
                                    </p:animMotion>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6">
                                            <p:txEl>
                                              <p:pRg st="11" end="11"/>
                                            </p:txEl>
                                          </p:spTgt>
                                        </p:tgtEl>
                                        <p:attrNameLst>
                                          <p:attrName>style.visibility</p:attrName>
                                        </p:attrNameLst>
                                      </p:cBhvr>
                                      <p:to>
                                        <p:strVal val="visible"/>
                                      </p:to>
                                    </p:set>
                                    <p:animEffect transition="in" filter="wipe(left)">
                                      <p:cBhvr>
                                        <p:cTn id="49" dur="500"/>
                                        <p:tgtEl>
                                          <p:spTgt spid="16">
                                            <p:txEl>
                                              <p:pRg st="11" end="11"/>
                                            </p:txEl>
                                          </p:spTgt>
                                        </p:tgtEl>
                                      </p:cBhvr>
                                    </p:animEffect>
                                  </p:childTnLst>
                                </p:cTn>
                              </p:par>
                            </p:childTnLst>
                          </p:cTn>
                        </p:par>
                        <p:par>
                          <p:cTn id="50" fill="hold">
                            <p:stCondLst>
                              <p:cond delay="5500"/>
                            </p:stCondLst>
                            <p:childTnLst>
                              <p:par>
                                <p:cTn id="51" presetID="10" presetClass="entr" presetSubtype="0" fill="hold" grpId="1" nodeType="afterEffect">
                                  <p:stCondLst>
                                    <p:cond delay="0"/>
                                  </p:stCondLst>
                                  <p:childTnLst>
                                    <p:set>
                                      <p:cBhvr>
                                        <p:cTn id="52" dur="1" fill="hold">
                                          <p:stCondLst>
                                            <p:cond delay="0"/>
                                          </p:stCondLst>
                                        </p:cTn>
                                        <p:tgtEl>
                                          <p:spTgt spid="756"/>
                                        </p:tgtEl>
                                        <p:attrNameLst>
                                          <p:attrName>style.visibility</p:attrName>
                                        </p:attrNameLst>
                                      </p:cBhvr>
                                      <p:to>
                                        <p:strVal val="visible"/>
                                      </p:to>
                                    </p:set>
                                    <p:animEffect transition="in" filter="fade">
                                      <p:cBhvr>
                                        <p:cTn id="53" dur="500"/>
                                        <p:tgtEl>
                                          <p:spTgt spid="756"/>
                                        </p:tgtEl>
                                      </p:cBhvr>
                                    </p:animEffect>
                                  </p:childTnLst>
                                </p:cTn>
                              </p:par>
                              <p:par>
                                <p:cTn id="54" presetID="42" presetClass="path" presetSubtype="0" accel="50000" decel="50000" fill="hold" grpId="0" nodeType="withEffect">
                                  <p:stCondLst>
                                    <p:cond delay="0"/>
                                  </p:stCondLst>
                                  <p:childTnLst>
                                    <p:animMotion origin="layout" path="M -2.29167E-6 -1.85185E-6 L 0.3211 -0.1831 " pathEditMode="relative" rAng="0" ptsTypes="AA">
                                      <p:cBhvr>
                                        <p:cTn id="55" dur="2000" fill="hold"/>
                                        <p:tgtEl>
                                          <p:spTgt spid="756"/>
                                        </p:tgtEl>
                                        <p:attrNameLst>
                                          <p:attrName>ppt_x</p:attrName>
                                          <p:attrName>ppt_y</p:attrName>
                                        </p:attrNameLst>
                                      </p:cBhvr>
                                      <p:rCtr x="16055" y="-9167"/>
                                    </p:animMotion>
                                  </p:childTnLst>
                                </p:cTn>
                              </p:par>
                            </p:childTnLst>
                          </p:cTn>
                        </p:par>
                        <p:par>
                          <p:cTn id="56" fill="hold">
                            <p:stCondLst>
                              <p:cond delay="7500"/>
                            </p:stCondLst>
                            <p:childTnLst>
                              <p:par>
                                <p:cTn id="57" presetID="22" presetClass="entr" presetSubtype="8" fill="hold" nodeType="afterEffect">
                                  <p:stCondLst>
                                    <p:cond delay="0"/>
                                  </p:stCondLst>
                                  <p:childTnLst>
                                    <p:set>
                                      <p:cBhvr>
                                        <p:cTn id="58" dur="1" fill="hold">
                                          <p:stCondLst>
                                            <p:cond delay="0"/>
                                          </p:stCondLst>
                                        </p:cTn>
                                        <p:tgtEl>
                                          <p:spTgt spid="16">
                                            <p:txEl>
                                              <p:pRg st="12" end="12"/>
                                            </p:txEl>
                                          </p:spTgt>
                                        </p:tgtEl>
                                        <p:attrNameLst>
                                          <p:attrName>style.visibility</p:attrName>
                                        </p:attrNameLst>
                                      </p:cBhvr>
                                      <p:to>
                                        <p:strVal val="visible"/>
                                      </p:to>
                                    </p:set>
                                    <p:animEffect transition="in" filter="wipe(left)">
                                      <p:cBhvr>
                                        <p:cTn id="59" dur="500"/>
                                        <p:tgtEl>
                                          <p:spTgt spid="16">
                                            <p:txEl>
                                              <p:pRg st="12" end="12"/>
                                            </p:txEl>
                                          </p:spTgt>
                                        </p:tgtEl>
                                      </p:cBhvr>
                                    </p:animEffect>
                                  </p:childTnLst>
                                </p:cTn>
                              </p:par>
                            </p:childTnLst>
                          </p:cTn>
                        </p:par>
                        <p:par>
                          <p:cTn id="60" fill="hold">
                            <p:stCondLst>
                              <p:cond delay="8000"/>
                            </p:stCondLst>
                            <p:childTnLst>
                              <p:par>
                                <p:cTn id="61" presetID="10" presetClass="entr" presetSubtype="0" fill="hold" grpId="1" nodeType="afterEffect">
                                  <p:stCondLst>
                                    <p:cond delay="0"/>
                                  </p:stCondLst>
                                  <p:childTnLst>
                                    <p:set>
                                      <p:cBhvr>
                                        <p:cTn id="62" dur="1" fill="hold">
                                          <p:stCondLst>
                                            <p:cond delay="0"/>
                                          </p:stCondLst>
                                        </p:cTn>
                                        <p:tgtEl>
                                          <p:spTgt spid="754"/>
                                        </p:tgtEl>
                                        <p:attrNameLst>
                                          <p:attrName>style.visibility</p:attrName>
                                        </p:attrNameLst>
                                      </p:cBhvr>
                                      <p:to>
                                        <p:strVal val="visible"/>
                                      </p:to>
                                    </p:set>
                                    <p:animEffect transition="in" filter="fade">
                                      <p:cBhvr>
                                        <p:cTn id="63" dur="500"/>
                                        <p:tgtEl>
                                          <p:spTgt spid="754"/>
                                        </p:tgtEl>
                                      </p:cBhvr>
                                    </p:animEffect>
                                  </p:childTnLst>
                                </p:cTn>
                              </p:par>
                              <p:par>
                                <p:cTn id="64" presetID="42" presetClass="path" presetSubtype="0" accel="50000" decel="50000" fill="hold" grpId="0" nodeType="withEffect">
                                  <p:stCondLst>
                                    <p:cond delay="0"/>
                                  </p:stCondLst>
                                  <p:childTnLst>
                                    <p:animMotion origin="layout" path="M -2.29167E-6 1.11111E-6 L 0.3211 -0.20764 " pathEditMode="relative" rAng="0" ptsTypes="AA">
                                      <p:cBhvr>
                                        <p:cTn id="65" dur="2000" fill="hold"/>
                                        <p:tgtEl>
                                          <p:spTgt spid="754"/>
                                        </p:tgtEl>
                                        <p:attrNameLst>
                                          <p:attrName>ppt_x</p:attrName>
                                          <p:attrName>ppt_y</p:attrName>
                                        </p:attrNameLst>
                                      </p:cBhvr>
                                      <p:rCtr x="16055" y="-10394"/>
                                    </p:animMotion>
                                  </p:childTnLst>
                                </p:cTn>
                              </p:par>
                            </p:childTnLst>
                          </p:cTn>
                        </p:par>
                        <p:par>
                          <p:cTn id="66" fill="hold">
                            <p:stCondLst>
                              <p:cond delay="10000"/>
                            </p:stCondLst>
                            <p:childTnLst>
                              <p:par>
                                <p:cTn id="67" presetID="22" presetClass="entr" presetSubtype="1"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10500"/>
                            </p:stCondLst>
                            <p:childTnLst>
                              <p:par>
                                <p:cTn id="71" presetID="22"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7"/>
                                        </p:tgtEl>
                                        <p:attrNameLst>
                                          <p:attrName>style.visibility</p:attrName>
                                        </p:attrNameLst>
                                      </p:cBhvr>
                                      <p:to>
                                        <p:strVal val="visible"/>
                                      </p:to>
                                    </p:set>
                                    <p:animEffect transition="in" filter="fade">
                                      <p:cBhvr>
                                        <p:cTn id="76" dur="500"/>
                                        <p:tgtEl>
                                          <p:spTgt spid="317"/>
                                        </p:tgtEl>
                                      </p:cBhvr>
                                    </p:animEffect>
                                  </p:childTnLst>
                                </p:cTn>
                              </p:par>
                              <p:par>
                                <p:cTn id="77" presetID="22" presetClass="entr" presetSubtype="1"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up)">
                                      <p:cBhvr>
                                        <p:cTn id="79" dur="500"/>
                                        <p:tgtEl>
                                          <p:spTgt spid="298"/>
                                        </p:tgtEl>
                                      </p:cBhvr>
                                    </p:animEffect>
                                  </p:childTnLst>
                                </p:cTn>
                              </p:par>
                              <p:par>
                                <p:cTn id="80" presetID="22" presetClass="entr" presetSubtype="8" fill="hold" nodeType="withEffect">
                                  <p:stCondLst>
                                    <p:cond delay="0"/>
                                  </p:stCondLst>
                                  <p:childTnLst>
                                    <p:set>
                                      <p:cBhvr>
                                        <p:cTn id="81" dur="1" fill="hold">
                                          <p:stCondLst>
                                            <p:cond delay="0"/>
                                          </p:stCondLst>
                                        </p:cTn>
                                        <p:tgtEl>
                                          <p:spTgt spid="299"/>
                                        </p:tgtEl>
                                        <p:attrNameLst>
                                          <p:attrName>style.visibility</p:attrName>
                                        </p:attrNameLst>
                                      </p:cBhvr>
                                      <p:to>
                                        <p:strVal val="visible"/>
                                      </p:to>
                                    </p:set>
                                    <p:animEffect transition="in" filter="wipe(left)">
                                      <p:cBhvr>
                                        <p:cTn id="82" dur="500"/>
                                        <p:tgtEl>
                                          <p:spTgt spid="299"/>
                                        </p:tgtEl>
                                      </p:cBhvr>
                                    </p:animEffect>
                                  </p:childTnLst>
                                </p:cTn>
                              </p:par>
                              <p:par>
                                <p:cTn id="83" presetID="22" presetClass="entr" presetSubtype="8" fill="hold" nodeType="withEffect">
                                  <p:stCondLst>
                                    <p:cond delay="0"/>
                                  </p:stCondLst>
                                  <p:childTnLst>
                                    <p:set>
                                      <p:cBhvr>
                                        <p:cTn id="84" dur="1" fill="hold">
                                          <p:stCondLst>
                                            <p:cond delay="0"/>
                                          </p:stCondLst>
                                        </p:cTn>
                                        <p:tgtEl>
                                          <p:spTgt spid="303"/>
                                        </p:tgtEl>
                                        <p:attrNameLst>
                                          <p:attrName>style.visibility</p:attrName>
                                        </p:attrNameLst>
                                      </p:cBhvr>
                                      <p:to>
                                        <p:strVal val="visible"/>
                                      </p:to>
                                    </p:set>
                                    <p:animEffect transition="in" filter="wipe(left)">
                                      <p:cBhvr>
                                        <p:cTn id="85" dur="500"/>
                                        <p:tgtEl>
                                          <p:spTgt spid="303"/>
                                        </p:tgtEl>
                                      </p:cBhvr>
                                    </p:animEffect>
                                  </p:childTnLst>
                                </p:cTn>
                              </p:par>
                              <p:par>
                                <p:cTn id="86" presetID="22" presetClass="entr" presetSubtype="8" fill="hold" nodeType="withEffect">
                                  <p:stCondLst>
                                    <p:cond delay="0"/>
                                  </p:stCondLst>
                                  <p:childTnLst>
                                    <p:set>
                                      <p:cBhvr>
                                        <p:cTn id="87" dur="1" fill="hold">
                                          <p:stCondLst>
                                            <p:cond delay="0"/>
                                          </p:stCondLst>
                                        </p:cTn>
                                        <p:tgtEl>
                                          <p:spTgt spid="304"/>
                                        </p:tgtEl>
                                        <p:attrNameLst>
                                          <p:attrName>style.visibility</p:attrName>
                                        </p:attrNameLst>
                                      </p:cBhvr>
                                      <p:to>
                                        <p:strVal val="visible"/>
                                      </p:to>
                                    </p:set>
                                    <p:animEffect transition="in" filter="wipe(left)">
                                      <p:cBhvr>
                                        <p:cTn id="88" dur="500"/>
                                        <p:tgtEl>
                                          <p:spTgt spid="30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19"/>
                                        </p:tgtEl>
                                        <p:attrNameLst>
                                          <p:attrName>style.visibility</p:attrName>
                                        </p:attrNameLst>
                                      </p:cBhvr>
                                      <p:to>
                                        <p:strVal val="visible"/>
                                      </p:to>
                                    </p:set>
                                    <p:animEffect transition="in" filter="fade">
                                      <p:cBhvr>
                                        <p:cTn id="96" dur="500"/>
                                        <p:tgtEl>
                                          <p:spTgt spid="319"/>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730"/>
                                        </p:tgtEl>
                                        <p:attrNameLst>
                                          <p:attrName>style.visibility</p:attrName>
                                        </p:attrNameLst>
                                      </p:cBhvr>
                                      <p:to>
                                        <p:strVal val="visible"/>
                                      </p:to>
                                    </p:set>
                                    <p:animEffect transition="in" filter="fade">
                                      <p:cBhvr>
                                        <p:cTn id="104" dur="500"/>
                                        <p:tgtEl>
                                          <p:spTgt spid="730"/>
                                        </p:tgtEl>
                                      </p:cBhvr>
                                    </p:animEffect>
                                  </p:childTnLst>
                                </p:cTn>
                              </p:par>
                            </p:childTnLst>
                          </p:cTn>
                        </p:par>
                        <p:par>
                          <p:cTn id="105" fill="hold">
                            <p:stCondLst>
                              <p:cond delay="1500"/>
                            </p:stCondLst>
                            <p:childTnLst>
                              <p:par>
                                <p:cTn id="106" presetID="42" presetClass="path" presetSubtype="0" accel="50000" decel="50000" fill="hold" grpId="1" nodeType="afterEffect">
                                  <p:stCondLst>
                                    <p:cond delay="0"/>
                                  </p:stCondLst>
                                  <p:childTnLst>
                                    <p:animMotion origin="layout" path="M -4.58333E-6 1.48148E-6 L -4.58333E-6 0.47292 " pathEditMode="relative" rAng="0" ptsTypes="AA">
                                      <p:cBhvr>
                                        <p:cTn id="107" dur="2000" fill="hold"/>
                                        <p:tgtEl>
                                          <p:spTgt spid="730"/>
                                        </p:tgtEl>
                                        <p:attrNameLst>
                                          <p:attrName>ppt_x</p:attrName>
                                          <p:attrName>ppt_y</p:attrName>
                                        </p:attrNameLst>
                                      </p:cBhvr>
                                      <p:rCtr x="0" y="23634"/>
                                    </p:animMotion>
                                  </p:childTnLst>
                                </p:cTn>
                              </p:par>
                              <p:par>
                                <p:cTn id="108" presetID="10" presetClass="entr" presetSubtype="0" fill="hold" grpId="0" nodeType="withEffect">
                                  <p:stCondLst>
                                    <p:cond delay="0"/>
                                  </p:stCondLst>
                                  <p:childTnLst>
                                    <p:set>
                                      <p:cBhvr>
                                        <p:cTn id="109" dur="1" fill="hold">
                                          <p:stCondLst>
                                            <p:cond delay="0"/>
                                          </p:stCondLst>
                                        </p:cTn>
                                        <p:tgtEl>
                                          <p:spTgt spid="322"/>
                                        </p:tgtEl>
                                        <p:attrNameLst>
                                          <p:attrName>style.visibility</p:attrName>
                                        </p:attrNameLst>
                                      </p:cBhvr>
                                      <p:to>
                                        <p:strVal val="visible"/>
                                      </p:to>
                                    </p:set>
                                    <p:animEffect transition="in" filter="fade">
                                      <p:cBhvr>
                                        <p:cTn id="110" dur="500"/>
                                        <p:tgtEl>
                                          <p:spTgt spid="3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734"/>
                                        </p:tgtEl>
                                        <p:attrNameLst>
                                          <p:attrName>style.visibility</p:attrName>
                                        </p:attrNameLst>
                                      </p:cBhvr>
                                      <p:to>
                                        <p:strVal val="visible"/>
                                      </p:to>
                                    </p:set>
                                    <p:animEffect transition="in" filter="wipe(down)">
                                      <p:cBhvr>
                                        <p:cTn id="115" dur="500"/>
                                        <p:tgtEl>
                                          <p:spTgt spid="7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par>
                                <p:cTn id="119" presetID="22" presetClass="entr" presetSubtype="4" fill="hold" nodeType="withEffect">
                                  <p:stCondLst>
                                    <p:cond delay="0"/>
                                  </p:stCondLst>
                                  <p:childTnLst>
                                    <p:set>
                                      <p:cBhvr>
                                        <p:cTn id="120" dur="1" fill="hold">
                                          <p:stCondLst>
                                            <p:cond delay="0"/>
                                          </p:stCondLst>
                                        </p:cTn>
                                        <p:tgtEl>
                                          <p:spTgt spid="737"/>
                                        </p:tgtEl>
                                        <p:attrNameLst>
                                          <p:attrName>style.visibility</p:attrName>
                                        </p:attrNameLst>
                                      </p:cBhvr>
                                      <p:to>
                                        <p:strVal val="visible"/>
                                      </p:to>
                                    </p:set>
                                    <p:animEffect transition="in" filter="wipe(down)">
                                      <p:cBhvr>
                                        <p:cTn id="121" dur="500"/>
                                        <p:tgtEl>
                                          <p:spTgt spid="737"/>
                                        </p:tgtEl>
                                      </p:cBhvr>
                                    </p:animEffect>
                                  </p:childTnLst>
                                </p:cTn>
                              </p:par>
                              <p:par>
                                <p:cTn id="122" presetID="42" presetClass="path" presetSubtype="0" accel="50000" decel="50000" fill="hold" grpId="0" nodeType="withEffect">
                                  <p:stCondLst>
                                    <p:cond delay="0"/>
                                  </p:stCondLst>
                                  <p:childTnLst>
                                    <p:animMotion origin="layout" path="M 4.16667E-6 0 L 0.26718 -0.24954 " pathEditMode="relative" rAng="0" ptsTypes="AA">
                                      <p:cBhvr>
                                        <p:cTn id="123" dur="2000" fill="hold"/>
                                        <p:tgtEl>
                                          <p:spTgt spid="731"/>
                                        </p:tgtEl>
                                        <p:attrNameLst>
                                          <p:attrName>ppt_x</p:attrName>
                                          <p:attrName>ppt_y</p:attrName>
                                        </p:attrNameLst>
                                      </p:cBhvr>
                                      <p:rCtr x="13359" y="-12477"/>
                                    </p:animMotion>
                                  </p:childTnLst>
                                </p:cTn>
                              </p:par>
                              <p:par>
                                <p:cTn id="124" presetID="10" presetClass="entr" presetSubtype="0" fill="hold" nodeType="withEffect">
                                  <p:stCondLst>
                                    <p:cond delay="2000"/>
                                  </p:stCondLst>
                                  <p:childTnLst>
                                    <p:set>
                                      <p:cBhvr>
                                        <p:cTn id="125" dur="1" fill="hold">
                                          <p:stCondLst>
                                            <p:cond delay="0"/>
                                          </p:stCondLst>
                                        </p:cTn>
                                        <p:tgtEl>
                                          <p:spTgt spid="1599"/>
                                        </p:tgtEl>
                                        <p:attrNameLst>
                                          <p:attrName>style.visibility</p:attrName>
                                        </p:attrNameLst>
                                      </p:cBhvr>
                                      <p:to>
                                        <p:strVal val="visible"/>
                                      </p:to>
                                    </p:set>
                                    <p:animEffect transition="in" filter="fade">
                                      <p:cBhvr>
                                        <p:cTn id="126" dur="500"/>
                                        <p:tgtEl>
                                          <p:spTgt spid="1599"/>
                                        </p:tgtEl>
                                      </p:cBhvr>
                                    </p:animEffect>
                                  </p:childTnLst>
                                </p:cTn>
                              </p:par>
                              <p:par>
                                <p:cTn id="127" presetID="10" presetClass="entr" presetSubtype="0" fill="hold" nodeType="withEffect">
                                  <p:stCondLst>
                                    <p:cond delay="2300"/>
                                  </p:stCondLst>
                                  <p:childTnLst>
                                    <p:set>
                                      <p:cBhvr>
                                        <p:cTn id="128" dur="1" fill="hold">
                                          <p:stCondLst>
                                            <p:cond delay="0"/>
                                          </p:stCondLst>
                                        </p:cTn>
                                        <p:tgtEl>
                                          <p:spTgt spid="1653"/>
                                        </p:tgtEl>
                                        <p:attrNameLst>
                                          <p:attrName>style.visibility</p:attrName>
                                        </p:attrNameLst>
                                      </p:cBhvr>
                                      <p:to>
                                        <p:strVal val="visible"/>
                                      </p:to>
                                    </p:set>
                                    <p:animEffect transition="in" filter="fade">
                                      <p:cBhvr>
                                        <p:cTn id="129" dur="500"/>
                                        <p:tgtEl>
                                          <p:spTgt spid="1653"/>
                                        </p:tgtEl>
                                      </p:cBhvr>
                                    </p:animEffect>
                                  </p:childTnLst>
                                </p:cTn>
                              </p:par>
                              <p:par>
                                <p:cTn id="130" presetID="10" presetClass="entr" presetSubtype="0" fill="hold" nodeType="withEffect">
                                  <p:stCondLst>
                                    <p:cond delay="2600"/>
                                  </p:stCondLst>
                                  <p:childTnLst>
                                    <p:set>
                                      <p:cBhvr>
                                        <p:cTn id="131" dur="1" fill="hold">
                                          <p:stCondLst>
                                            <p:cond delay="0"/>
                                          </p:stCondLst>
                                        </p:cTn>
                                        <p:tgtEl>
                                          <p:spTgt spid="1509"/>
                                        </p:tgtEl>
                                        <p:attrNameLst>
                                          <p:attrName>style.visibility</p:attrName>
                                        </p:attrNameLst>
                                      </p:cBhvr>
                                      <p:to>
                                        <p:strVal val="visible"/>
                                      </p:to>
                                    </p:set>
                                    <p:animEffect transition="in" filter="fade">
                                      <p:cBhvr>
                                        <p:cTn id="132" dur="500"/>
                                        <p:tgtEl>
                                          <p:spTgt spid="1509"/>
                                        </p:tgtEl>
                                      </p:cBhvr>
                                    </p:animEffect>
                                  </p:childTnLst>
                                </p:cTn>
                              </p:par>
                              <p:par>
                                <p:cTn id="133" presetID="42" presetClass="path" presetSubtype="0" accel="50000" decel="50000" fill="hold" grpId="0" nodeType="withEffect">
                                  <p:stCondLst>
                                    <p:cond delay="400"/>
                                  </p:stCondLst>
                                  <p:childTnLst>
                                    <p:animMotion origin="layout" path="M 4.16667E-6 0 L 0.30403 -0.24907 " pathEditMode="relative" rAng="0" ptsTypes="AA">
                                      <p:cBhvr>
                                        <p:cTn id="134" dur="2000" fill="hold"/>
                                        <p:tgtEl>
                                          <p:spTgt spid="732"/>
                                        </p:tgtEl>
                                        <p:attrNameLst>
                                          <p:attrName>ppt_x</p:attrName>
                                          <p:attrName>ppt_y</p:attrName>
                                        </p:attrNameLst>
                                      </p:cBhvr>
                                      <p:rCtr x="15195" y="-12454"/>
                                    </p:animMotion>
                                  </p:childTnLst>
                                </p:cTn>
                              </p:par>
                              <p:par>
                                <p:cTn id="135" presetID="10" presetClass="entr" presetSubtype="0" fill="hold" nodeType="withEffect">
                                  <p:stCondLst>
                                    <p:cond delay="2400"/>
                                  </p:stCondLst>
                                  <p:childTnLst>
                                    <p:set>
                                      <p:cBhvr>
                                        <p:cTn id="136" dur="1" fill="hold">
                                          <p:stCondLst>
                                            <p:cond delay="0"/>
                                          </p:stCondLst>
                                        </p:cTn>
                                        <p:tgtEl>
                                          <p:spTgt spid="1527"/>
                                        </p:tgtEl>
                                        <p:attrNameLst>
                                          <p:attrName>style.visibility</p:attrName>
                                        </p:attrNameLst>
                                      </p:cBhvr>
                                      <p:to>
                                        <p:strVal val="visible"/>
                                      </p:to>
                                    </p:set>
                                    <p:animEffect transition="in" filter="fade">
                                      <p:cBhvr>
                                        <p:cTn id="137" dur="500"/>
                                        <p:tgtEl>
                                          <p:spTgt spid="1527"/>
                                        </p:tgtEl>
                                      </p:cBhvr>
                                    </p:animEffect>
                                  </p:childTnLst>
                                </p:cTn>
                              </p:par>
                              <p:par>
                                <p:cTn id="138" presetID="42" presetClass="path" presetSubtype="0" accel="50000" decel="50000" fill="hold" grpId="0" nodeType="withEffect">
                                  <p:stCondLst>
                                    <p:cond delay="1000"/>
                                  </p:stCondLst>
                                  <p:childTnLst>
                                    <p:animMotion origin="layout" path="M 4.16667E-6 0 L 0.26601 -0.21528 " pathEditMode="relative" rAng="0" ptsTypes="AA">
                                      <p:cBhvr>
                                        <p:cTn id="139" dur="2000" fill="hold"/>
                                        <p:tgtEl>
                                          <p:spTgt spid="733"/>
                                        </p:tgtEl>
                                        <p:attrNameLst>
                                          <p:attrName>ppt_x</p:attrName>
                                          <p:attrName>ppt_y</p:attrName>
                                        </p:attrNameLst>
                                      </p:cBhvr>
                                      <p:rCtr x="13294" y="-10764"/>
                                    </p:animMotion>
                                  </p:childTnLst>
                                </p:cTn>
                              </p:par>
                              <p:par>
                                <p:cTn id="140" presetID="10" presetClass="entr" presetSubtype="0" fill="hold" nodeType="withEffect">
                                  <p:stCondLst>
                                    <p:cond delay="3000"/>
                                  </p:stCondLst>
                                  <p:childTnLst>
                                    <p:set>
                                      <p:cBhvr>
                                        <p:cTn id="141" dur="1" fill="hold">
                                          <p:stCondLst>
                                            <p:cond delay="0"/>
                                          </p:stCondLst>
                                        </p:cTn>
                                        <p:tgtEl>
                                          <p:spTgt spid="1563"/>
                                        </p:tgtEl>
                                        <p:attrNameLst>
                                          <p:attrName>style.visibility</p:attrName>
                                        </p:attrNameLst>
                                      </p:cBhvr>
                                      <p:to>
                                        <p:strVal val="visible"/>
                                      </p:to>
                                    </p:set>
                                    <p:animEffect transition="in" filter="fade">
                                      <p:cBhvr>
                                        <p:cTn id="142" dur="500"/>
                                        <p:tgtEl>
                                          <p:spTgt spid="1563"/>
                                        </p:tgtEl>
                                      </p:cBhvr>
                                    </p:animEffect>
                                  </p:childTnLst>
                                </p:cTn>
                              </p:par>
                              <p:par>
                                <p:cTn id="143" presetID="10" presetClass="entr" presetSubtype="0" fill="hold" nodeType="withEffect">
                                  <p:stCondLst>
                                    <p:cond delay="3200"/>
                                  </p:stCondLst>
                                  <p:childTnLst>
                                    <p:set>
                                      <p:cBhvr>
                                        <p:cTn id="144" dur="1" fill="hold">
                                          <p:stCondLst>
                                            <p:cond delay="0"/>
                                          </p:stCondLst>
                                        </p:cTn>
                                        <p:tgtEl>
                                          <p:spTgt spid="465"/>
                                        </p:tgtEl>
                                        <p:attrNameLst>
                                          <p:attrName>style.visibility</p:attrName>
                                        </p:attrNameLst>
                                      </p:cBhvr>
                                      <p:to>
                                        <p:strVal val="visible"/>
                                      </p:to>
                                    </p:set>
                                    <p:animEffect transition="in" filter="fade">
                                      <p:cBhvr>
                                        <p:cTn id="145" dur="500"/>
                                        <p:tgtEl>
                                          <p:spTgt spid="465"/>
                                        </p:tgtEl>
                                      </p:cBhvr>
                                    </p:animEffect>
                                  </p:childTnLst>
                                </p:cTn>
                              </p:par>
                              <p:par>
                                <p:cTn id="146" presetID="42" presetClass="path" presetSubtype="0" accel="50000" decel="50000" fill="hold" grpId="0" nodeType="withEffect">
                                  <p:stCondLst>
                                    <p:cond delay="400"/>
                                  </p:stCondLst>
                                  <p:childTnLst>
                                    <p:animMotion origin="layout" path="M 4.16667E-6 0 L 0.2664 -0.00139 " pathEditMode="relative" rAng="0" ptsTypes="AA">
                                      <p:cBhvr>
                                        <p:cTn id="147" dur="2000" fill="hold"/>
                                        <p:tgtEl>
                                          <p:spTgt spid="740"/>
                                        </p:tgtEl>
                                        <p:attrNameLst>
                                          <p:attrName>ppt_x</p:attrName>
                                          <p:attrName>ppt_y</p:attrName>
                                        </p:attrNameLst>
                                      </p:cBhvr>
                                      <p:rCtr x="13320" y="-69"/>
                                    </p:animMotion>
                                  </p:childTnLst>
                                </p:cTn>
                              </p:par>
                              <p:par>
                                <p:cTn id="148" presetID="10" presetClass="entr" presetSubtype="0" fill="hold" nodeType="withEffect">
                                  <p:stCondLst>
                                    <p:cond delay="2200"/>
                                  </p:stCondLst>
                                  <p:childTnLst>
                                    <p:set>
                                      <p:cBhvr>
                                        <p:cTn id="149" dur="1" fill="hold">
                                          <p:stCondLst>
                                            <p:cond delay="0"/>
                                          </p:stCondLst>
                                        </p:cTn>
                                        <p:tgtEl>
                                          <p:spTgt spid="488"/>
                                        </p:tgtEl>
                                        <p:attrNameLst>
                                          <p:attrName>style.visibility</p:attrName>
                                        </p:attrNameLst>
                                      </p:cBhvr>
                                      <p:to>
                                        <p:strVal val="visible"/>
                                      </p:to>
                                    </p:set>
                                    <p:animEffect transition="in" filter="fade">
                                      <p:cBhvr>
                                        <p:cTn id="150" dur="500"/>
                                        <p:tgtEl>
                                          <p:spTgt spid="488"/>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42"/>
                                        </p:tgtEl>
                                        <p:attrNameLst>
                                          <p:attrName>style.visibility</p:attrName>
                                        </p:attrNameLst>
                                      </p:cBhvr>
                                      <p:to>
                                        <p:strVal val="visible"/>
                                      </p:to>
                                    </p:set>
                                    <p:animEffect transition="in" filter="fade">
                                      <p:cBhvr>
                                        <p:cTn id="153" dur="500"/>
                                        <p:tgtEl>
                                          <p:spTgt spid="542"/>
                                        </p:tgtEl>
                                      </p:cBhvr>
                                    </p:animEffect>
                                  </p:childTnLst>
                                </p:cTn>
                              </p:par>
                              <p:par>
                                <p:cTn id="154" presetID="42" presetClass="path" presetSubtype="0" accel="50000" decel="50000" fill="hold" grpId="0" nodeType="withEffect">
                                  <p:stCondLst>
                                    <p:cond delay="1000"/>
                                  </p:stCondLst>
                                  <p:childTnLst>
                                    <p:animMotion origin="layout" path="M 4.16667E-6 0 L 0.26601 0.03194 " pathEditMode="relative" rAng="0" ptsTypes="AA">
                                      <p:cBhvr>
                                        <p:cTn id="155" dur="2000" fill="hold"/>
                                        <p:tgtEl>
                                          <p:spTgt spid="741"/>
                                        </p:tgtEl>
                                        <p:attrNameLst>
                                          <p:attrName>ppt_x</p:attrName>
                                          <p:attrName>ppt_y</p:attrName>
                                        </p:attrNameLst>
                                      </p:cBhvr>
                                      <p:rCtr x="13294" y="1597"/>
                                    </p:animMotion>
                                  </p:childTnLst>
                                </p:cTn>
                              </p:par>
                              <p:par>
                                <p:cTn id="156" presetID="10" presetClass="entr" presetSubtype="0" fill="hold" nodeType="withEffect">
                                  <p:stCondLst>
                                    <p:cond delay="3000"/>
                                  </p:stCondLst>
                                  <p:childTnLst>
                                    <p:set>
                                      <p:cBhvr>
                                        <p:cTn id="157" dur="1" fill="hold">
                                          <p:stCondLst>
                                            <p:cond delay="0"/>
                                          </p:stCondLst>
                                        </p:cTn>
                                        <p:tgtEl>
                                          <p:spTgt spid="506"/>
                                        </p:tgtEl>
                                        <p:attrNameLst>
                                          <p:attrName>style.visibility</p:attrName>
                                        </p:attrNameLst>
                                      </p:cBhvr>
                                      <p:to>
                                        <p:strVal val="visible"/>
                                      </p:to>
                                    </p:set>
                                    <p:animEffect transition="in" filter="fade">
                                      <p:cBhvr>
                                        <p:cTn id="158" dur="500"/>
                                        <p:tgtEl>
                                          <p:spTgt spid="506"/>
                                        </p:tgtEl>
                                      </p:cBhvr>
                                    </p:animEffect>
                                  </p:childTnLst>
                                </p:cTn>
                              </p:par>
                              <p:par>
                                <p:cTn id="159" presetID="10" presetClass="entr" presetSubtype="0" fill="hold" nodeType="withEffect">
                                  <p:stCondLst>
                                    <p:cond delay="3100"/>
                                  </p:stCondLst>
                                  <p:childTnLst>
                                    <p:set>
                                      <p:cBhvr>
                                        <p:cTn id="160" dur="1" fill="hold">
                                          <p:stCondLst>
                                            <p:cond delay="0"/>
                                          </p:stCondLst>
                                        </p:cTn>
                                        <p:tgtEl>
                                          <p:spTgt spid="578"/>
                                        </p:tgtEl>
                                        <p:attrNameLst>
                                          <p:attrName>style.visibility</p:attrName>
                                        </p:attrNameLst>
                                      </p:cBhvr>
                                      <p:to>
                                        <p:strVal val="visible"/>
                                      </p:to>
                                    </p:set>
                                    <p:animEffect transition="in" filter="fade">
                                      <p:cBhvr>
                                        <p:cTn id="161" dur="500"/>
                                        <p:tgtEl>
                                          <p:spTgt spid="57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8" fill="hold" nodeType="clickEffect">
                                  <p:stCondLst>
                                    <p:cond delay="0"/>
                                  </p:stCondLst>
                                  <p:childTnLst>
                                    <p:animEffect transition="out" filter="wipe(left)">
                                      <p:cBhvr>
                                        <p:cTn id="165" dur="500"/>
                                        <p:tgtEl>
                                          <p:spTgt spid="7"/>
                                        </p:tgtEl>
                                      </p:cBhvr>
                                    </p:animEffect>
                                    <p:set>
                                      <p:cBhvr>
                                        <p:cTn id="166" dur="1" fill="hold">
                                          <p:stCondLst>
                                            <p:cond delay="499"/>
                                          </p:stCondLst>
                                        </p:cTn>
                                        <p:tgtEl>
                                          <p:spTgt spid="7"/>
                                        </p:tgtEl>
                                        <p:attrNameLst>
                                          <p:attrName>style.visibility</p:attrName>
                                        </p:attrNameLst>
                                      </p:cBhvr>
                                      <p:to>
                                        <p:strVal val="hidden"/>
                                      </p:to>
                                    </p:set>
                                  </p:childTnLst>
                                </p:cTn>
                              </p:par>
                              <p:par>
                                <p:cTn id="167" presetID="22" presetClass="exit" presetSubtype="4" fill="hold" nodeType="withEffect">
                                  <p:stCondLst>
                                    <p:cond delay="0"/>
                                  </p:stCondLst>
                                  <p:childTnLst>
                                    <p:animEffect transition="out" filter="wipe(down)">
                                      <p:cBhvr>
                                        <p:cTn id="168" dur="500"/>
                                        <p:tgtEl>
                                          <p:spTgt spid="734"/>
                                        </p:tgtEl>
                                      </p:cBhvr>
                                    </p:animEffect>
                                    <p:set>
                                      <p:cBhvr>
                                        <p:cTn id="169" dur="1" fill="hold">
                                          <p:stCondLst>
                                            <p:cond delay="499"/>
                                          </p:stCondLst>
                                        </p:cTn>
                                        <p:tgtEl>
                                          <p:spTgt spid="734"/>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737"/>
                                        </p:tgtEl>
                                      </p:cBhvr>
                                    </p:animEffect>
                                    <p:set>
                                      <p:cBhvr>
                                        <p:cTn id="172" dur="1" fill="hold">
                                          <p:stCondLst>
                                            <p:cond delay="499"/>
                                          </p:stCondLst>
                                        </p:cTn>
                                        <p:tgtEl>
                                          <p:spTgt spid="737"/>
                                        </p:tgtEl>
                                        <p:attrNameLst>
                                          <p:attrName>style.visibility</p:attrName>
                                        </p:attrNameLst>
                                      </p:cBhvr>
                                      <p:to>
                                        <p:strVal val="hidden"/>
                                      </p:to>
                                    </p:set>
                                  </p:childTnLst>
                                </p:cTn>
                              </p:par>
                              <p:par>
                                <p:cTn id="173" presetID="10" presetClass="exit" presetSubtype="0" fill="hold" grpId="0" nodeType="withEffect">
                                  <p:stCondLst>
                                    <p:cond delay="0"/>
                                  </p:stCondLst>
                                  <p:childTnLst>
                                    <p:animEffect transition="out" filter="fade">
                                      <p:cBhvr>
                                        <p:cTn id="174" dur="500"/>
                                        <p:tgtEl>
                                          <p:spTgt spid="5"/>
                                        </p:tgtEl>
                                      </p:cBhvr>
                                    </p:animEffect>
                                    <p:set>
                                      <p:cBhvr>
                                        <p:cTn id="175" dur="1" fill="hold">
                                          <p:stCondLst>
                                            <p:cond delay="499"/>
                                          </p:stCondLst>
                                        </p:cTn>
                                        <p:tgtEl>
                                          <p:spTgt spid="5"/>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317"/>
                                        </p:tgtEl>
                                      </p:cBhvr>
                                    </p:animEffect>
                                    <p:set>
                                      <p:cBhvr>
                                        <p:cTn id="178" dur="1" fill="hold">
                                          <p:stCondLst>
                                            <p:cond delay="499"/>
                                          </p:stCondLst>
                                        </p:cTn>
                                        <p:tgtEl>
                                          <p:spTgt spid="317"/>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319"/>
                                        </p:tgtEl>
                                      </p:cBhvr>
                                    </p:animEffect>
                                    <p:set>
                                      <p:cBhvr>
                                        <p:cTn id="181" dur="1" fill="hold">
                                          <p:stCondLst>
                                            <p:cond delay="499"/>
                                          </p:stCondLst>
                                        </p:cTn>
                                        <p:tgtEl>
                                          <p:spTgt spid="31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58">
                                            <p:bg/>
                                          </p:spTgt>
                                        </p:tgtEl>
                                        <p:attrNameLst>
                                          <p:attrName>style.visibility</p:attrName>
                                        </p:attrNameLst>
                                      </p:cBhvr>
                                      <p:to>
                                        <p:strVal val="visible"/>
                                      </p:to>
                                    </p:set>
                                    <p:animEffect transition="in" filter="fade">
                                      <p:cBhvr>
                                        <p:cTn id="186" dur="500"/>
                                        <p:tgtEl>
                                          <p:spTgt spid="758">
                                            <p:bg/>
                                          </p:spTgt>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25"/>
                                        </p:tgtEl>
                                        <p:attrNameLst>
                                          <p:attrName>style.visibility</p:attrName>
                                        </p:attrNameLst>
                                      </p:cBhvr>
                                      <p:to>
                                        <p:strVal val="visible"/>
                                      </p:to>
                                    </p:set>
                                    <p:animEffect transition="in" filter="fade">
                                      <p:cBhvr>
                                        <p:cTn id="189" dur="500"/>
                                        <p:tgtEl>
                                          <p:spTgt spid="325"/>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758">
                                            <p:txEl>
                                              <p:pRg st="0" end="0"/>
                                            </p:txEl>
                                          </p:spTgt>
                                        </p:tgtEl>
                                        <p:attrNameLst>
                                          <p:attrName>style.visibility</p:attrName>
                                        </p:attrNameLst>
                                      </p:cBhvr>
                                      <p:to>
                                        <p:strVal val="visible"/>
                                      </p:to>
                                    </p:set>
                                    <p:animEffect transition="in" filter="wipe(left)">
                                      <p:cBhvr>
                                        <p:cTn id="193" dur="500"/>
                                        <p:tgtEl>
                                          <p:spTgt spid="758">
                                            <p:txEl>
                                              <p:pRg st="0" end="0"/>
                                            </p:txEl>
                                          </p:spTgt>
                                        </p:tgtEl>
                                      </p:cBhvr>
                                    </p:animEffect>
                                  </p:childTnLst>
                                </p:cTn>
                              </p:par>
                            </p:childTnLst>
                          </p:cTn>
                        </p:par>
                        <p:par>
                          <p:cTn id="194" fill="hold">
                            <p:stCondLst>
                              <p:cond delay="1000"/>
                            </p:stCondLst>
                            <p:childTnLst>
                              <p:par>
                                <p:cTn id="195" presetID="22" presetClass="entr" presetSubtype="8" fill="hold" grpId="0" nodeType="afterEffect">
                                  <p:stCondLst>
                                    <p:cond delay="0"/>
                                  </p:stCondLst>
                                  <p:childTnLst>
                                    <p:set>
                                      <p:cBhvr>
                                        <p:cTn id="196" dur="1" fill="hold">
                                          <p:stCondLst>
                                            <p:cond delay="0"/>
                                          </p:stCondLst>
                                        </p:cTn>
                                        <p:tgtEl>
                                          <p:spTgt spid="758">
                                            <p:txEl>
                                              <p:pRg st="1" end="1"/>
                                            </p:txEl>
                                          </p:spTgt>
                                        </p:tgtEl>
                                        <p:attrNameLst>
                                          <p:attrName>style.visibility</p:attrName>
                                        </p:attrNameLst>
                                      </p:cBhvr>
                                      <p:to>
                                        <p:strVal val="visible"/>
                                      </p:to>
                                    </p:set>
                                    <p:animEffect transition="in" filter="wipe(left)">
                                      <p:cBhvr>
                                        <p:cTn id="197" dur="500"/>
                                        <p:tgtEl>
                                          <p:spTgt spid="758">
                                            <p:txEl>
                                              <p:pRg st="1" end="1"/>
                                            </p:txEl>
                                          </p:spTgt>
                                        </p:tgtEl>
                                      </p:cBhvr>
                                    </p:animEffect>
                                  </p:childTnLst>
                                </p:cTn>
                              </p:par>
                            </p:childTnLst>
                          </p:cTn>
                        </p:par>
                        <p:par>
                          <p:cTn id="198" fill="hold">
                            <p:stCondLst>
                              <p:cond delay="1500"/>
                            </p:stCondLst>
                            <p:childTnLst>
                              <p:par>
                                <p:cTn id="199" presetID="22" presetClass="entr" presetSubtype="8" fill="hold" grpId="0" nodeType="afterEffect">
                                  <p:stCondLst>
                                    <p:cond delay="0"/>
                                  </p:stCondLst>
                                  <p:childTnLst>
                                    <p:set>
                                      <p:cBhvr>
                                        <p:cTn id="200" dur="1" fill="hold">
                                          <p:stCondLst>
                                            <p:cond delay="0"/>
                                          </p:stCondLst>
                                        </p:cTn>
                                        <p:tgtEl>
                                          <p:spTgt spid="758">
                                            <p:txEl>
                                              <p:pRg st="3" end="3"/>
                                            </p:txEl>
                                          </p:spTgt>
                                        </p:tgtEl>
                                        <p:attrNameLst>
                                          <p:attrName>style.visibility</p:attrName>
                                        </p:attrNameLst>
                                      </p:cBhvr>
                                      <p:to>
                                        <p:strVal val="visible"/>
                                      </p:to>
                                    </p:set>
                                    <p:animEffect transition="in" filter="wipe(left)">
                                      <p:cBhvr>
                                        <p:cTn id="201" dur="500"/>
                                        <p:tgtEl>
                                          <p:spTgt spid="758">
                                            <p:txEl>
                                              <p:pRg st="3" end="3"/>
                                            </p:txEl>
                                          </p:spTgt>
                                        </p:tgtEl>
                                      </p:cBhvr>
                                    </p:animEffect>
                                  </p:childTnLst>
                                </p:cTn>
                              </p:par>
                            </p:childTnLst>
                          </p:cTn>
                        </p:par>
                        <p:par>
                          <p:cTn id="202" fill="hold">
                            <p:stCondLst>
                              <p:cond delay="2000"/>
                            </p:stCondLst>
                            <p:childTnLst>
                              <p:par>
                                <p:cTn id="203" presetID="22" presetClass="entr" presetSubtype="1" fill="hold" grpId="0" nodeType="afterEffect">
                                  <p:stCondLst>
                                    <p:cond delay="0"/>
                                  </p:stCondLst>
                                  <p:childTnLst>
                                    <p:set>
                                      <p:cBhvr>
                                        <p:cTn id="204" dur="1" fill="hold">
                                          <p:stCondLst>
                                            <p:cond delay="0"/>
                                          </p:stCondLst>
                                        </p:cTn>
                                        <p:tgtEl>
                                          <p:spTgt spid="758">
                                            <p:txEl>
                                              <p:pRg st="4" end="4"/>
                                            </p:txEl>
                                          </p:spTgt>
                                        </p:tgtEl>
                                        <p:attrNameLst>
                                          <p:attrName>style.visibility</p:attrName>
                                        </p:attrNameLst>
                                      </p:cBhvr>
                                      <p:to>
                                        <p:strVal val="visible"/>
                                      </p:to>
                                    </p:set>
                                    <p:animEffect transition="in" filter="wipe(up)">
                                      <p:cBhvr>
                                        <p:cTn id="205" dur="500"/>
                                        <p:tgtEl>
                                          <p:spTgt spid="758">
                                            <p:txEl>
                                              <p:pRg st="4" end="4"/>
                                            </p:txEl>
                                          </p:spTgt>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758">
                                            <p:txEl>
                                              <p:pRg st="5" end="5"/>
                                            </p:txEl>
                                          </p:spTgt>
                                        </p:tgtEl>
                                        <p:attrNameLst>
                                          <p:attrName>style.visibility</p:attrName>
                                        </p:attrNameLst>
                                      </p:cBhvr>
                                      <p:to>
                                        <p:strVal val="visible"/>
                                      </p:to>
                                    </p:set>
                                    <p:animEffect transition="in" filter="wipe(up)">
                                      <p:cBhvr>
                                        <p:cTn id="208" dur="500"/>
                                        <p:tgtEl>
                                          <p:spTgt spid="758">
                                            <p:txEl>
                                              <p:pRg st="5" end="5"/>
                                            </p:txEl>
                                          </p:spTgt>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758">
                                            <p:txEl>
                                              <p:pRg st="6" end="6"/>
                                            </p:txEl>
                                          </p:spTgt>
                                        </p:tgtEl>
                                        <p:attrNameLst>
                                          <p:attrName>style.visibility</p:attrName>
                                        </p:attrNameLst>
                                      </p:cBhvr>
                                      <p:to>
                                        <p:strVal val="visible"/>
                                      </p:to>
                                    </p:set>
                                    <p:animEffect transition="in" filter="wipe(up)">
                                      <p:cBhvr>
                                        <p:cTn id="211" dur="500"/>
                                        <p:tgtEl>
                                          <p:spTgt spid="758">
                                            <p:txEl>
                                              <p:pRg st="6" end="6"/>
                                            </p:txEl>
                                          </p:spTgt>
                                        </p:tgtEl>
                                      </p:cBhvr>
                                    </p:animEffect>
                                  </p:childTnLst>
                                </p:cTn>
                              </p:par>
                              <p:par>
                                <p:cTn id="212" presetID="22" presetClass="entr" presetSubtype="8" fill="hold" grpId="0" nodeType="withEffect">
                                  <p:stCondLst>
                                    <p:cond delay="0"/>
                                  </p:stCondLst>
                                  <p:childTnLst>
                                    <p:set>
                                      <p:cBhvr>
                                        <p:cTn id="213" dur="1" fill="hold">
                                          <p:stCondLst>
                                            <p:cond delay="0"/>
                                          </p:stCondLst>
                                        </p:cTn>
                                        <p:tgtEl>
                                          <p:spTgt spid="758">
                                            <p:txEl>
                                              <p:pRg st="8" end="8"/>
                                            </p:txEl>
                                          </p:spTgt>
                                        </p:tgtEl>
                                        <p:attrNameLst>
                                          <p:attrName>style.visibility</p:attrName>
                                        </p:attrNameLst>
                                      </p:cBhvr>
                                      <p:to>
                                        <p:strVal val="visible"/>
                                      </p:to>
                                    </p:set>
                                    <p:animEffect transition="in" filter="wipe(left)">
                                      <p:cBhvr>
                                        <p:cTn id="214" dur="500"/>
                                        <p:tgtEl>
                                          <p:spTgt spid="758">
                                            <p:txEl>
                                              <p:pRg st="8" end="8"/>
                                            </p:txEl>
                                          </p:spTgt>
                                        </p:tgtEl>
                                      </p:cBhvr>
                                    </p:animEffect>
                                  </p:childTnLst>
                                </p:cTn>
                              </p:par>
                            </p:childTnLst>
                          </p:cTn>
                        </p:par>
                        <p:par>
                          <p:cTn id="215" fill="hold">
                            <p:stCondLst>
                              <p:cond delay="2500"/>
                            </p:stCondLst>
                            <p:childTnLst>
                              <p:par>
                                <p:cTn id="216" presetID="10" presetClass="entr" presetSubtype="0" fill="hold" grpId="1" nodeType="afterEffect">
                                  <p:stCondLst>
                                    <p:cond delay="0"/>
                                  </p:stCondLst>
                                  <p:childTnLst>
                                    <p:set>
                                      <p:cBhvr>
                                        <p:cTn id="217" dur="1" fill="hold">
                                          <p:stCondLst>
                                            <p:cond delay="0"/>
                                          </p:stCondLst>
                                        </p:cTn>
                                        <p:tgtEl>
                                          <p:spTgt spid="752"/>
                                        </p:tgtEl>
                                        <p:attrNameLst>
                                          <p:attrName>style.visibility</p:attrName>
                                        </p:attrNameLst>
                                      </p:cBhvr>
                                      <p:to>
                                        <p:strVal val="visible"/>
                                      </p:to>
                                    </p:set>
                                    <p:animEffect transition="in" filter="fade">
                                      <p:cBhvr>
                                        <p:cTn id="218" dur="500"/>
                                        <p:tgtEl>
                                          <p:spTgt spid="752"/>
                                        </p:tgtEl>
                                      </p:cBhvr>
                                    </p:animEffect>
                                  </p:childTnLst>
                                </p:cTn>
                              </p:par>
                              <p:par>
                                <p:cTn id="219" presetID="42" presetClass="path" presetSubtype="0" accel="50000" decel="50000" fill="hold" grpId="0" nodeType="withEffect">
                                  <p:stCondLst>
                                    <p:cond delay="0"/>
                                  </p:stCondLst>
                                  <p:childTnLst>
                                    <p:animMotion origin="layout" path="M -3.125E-6 -3.33333E-6 L 0.32058 -0.48333 " pathEditMode="relative" rAng="0" ptsTypes="AA">
                                      <p:cBhvr>
                                        <p:cTn id="220" dur="2000" fill="hold"/>
                                        <p:tgtEl>
                                          <p:spTgt spid="752"/>
                                        </p:tgtEl>
                                        <p:attrNameLst>
                                          <p:attrName>ppt_x</p:attrName>
                                          <p:attrName>ppt_y</p:attrName>
                                        </p:attrNameLst>
                                      </p:cBhvr>
                                      <p:rCtr x="16029" y="-24167"/>
                                    </p:animMotion>
                                  </p:childTnLst>
                                </p:cTn>
                              </p:par>
                            </p:childTnLst>
                          </p:cTn>
                        </p:par>
                        <p:par>
                          <p:cTn id="221" fill="hold">
                            <p:stCondLst>
                              <p:cond delay="4500"/>
                            </p:stCondLst>
                            <p:childTnLst>
                              <p:par>
                                <p:cTn id="222" presetID="22" presetClass="entr" presetSubtype="8" fill="hold" grpId="0" nodeType="afterEffect">
                                  <p:stCondLst>
                                    <p:cond delay="0"/>
                                  </p:stCondLst>
                                  <p:childTnLst>
                                    <p:set>
                                      <p:cBhvr>
                                        <p:cTn id="223" dur="1" fill="hold">
                                          <p:stCondLst>
                                            <p:cond delay="0"/>
                                          </p:stCondLst>
                                        </p:cTn>
                                        <p:tgtEl>
                                          <p:spTgt spid="758">
                                            <p:txEl>
                                              <p:pRg st="9" end="9"/>
                                            </p:txEl>
                                          </p:spTgt>
                                        </p:tgtEl>
                                        <p:attrNameLst>
                                          <p:attrName>style.visibility</p:attrName>
                                        </p:attrNameLst>
                                      </p:cBhvr>
                                      <p:to>
                                        <p:strVal val="visible"/>
                                      </p:to>
                                    </p:set>
                                    <p:animEffect transition="in" filter="wipe(left)">
                                      <p:cBhvr>
                                        <p:cTn id="224" dur="500"/>
                                        <p:tgtEl>
                                          <p:spTgt spid="758">
                                            <p:txEl>
                                              <p:pRg st="9" end="9"/>
                                            </p:txEl>
                                          </p:spTgt>
                                        </p:tgtEl>
                                      </p:cBhvr>
                                    </p:animEffect>
                                  </p:childTnLst>
                                </p:cTn>
                              </p:par>
                            </p:childTnLst>
                          </p:cTn>
                        </p:par>
                        <p:par>
                          <p:cTn id="225" fill="hold">
                            <p:stCondLst>
                              <p:cond delay="5000"/>
                            </p:stCondLst>
                            <p:childTnLst>
                              <p:par>
                                <p:cTn id="226" presetID="10" presetClass="entr" presetSubtype="0" fill="hold" grpId="1" nodeType="afterEffect">
                                  <p:stCondLst>
                                    <p:cond delay="0"/>
                                  </p:stCondLst>
                                  <p:childTnLst>
                                    <p:set>
                                      <p:cBhvr>
                                        <p:cTn id="227" dur="1" fill="hold">
                                          <p:stCondLst>
                                            <p:cond delay="0"/>
                                          </p:stCondLst>
                                        </p:cTn>
                                        <p:tgtEl>
                                          <p:spTgt spid="753"/>
                                        </p:tgtEl>
                                        <p:attrNameLst>
                                          <p:attrName>style.visibility</p:attrName>
                                        </p:attrNameLst>
                                      </p:cBhvr>
                                      <p:to>
                                        <p:strVal val="visible"/>
                                      </p:to>
                                    </p:set>
                                    <p:animEffect transition="in" filter="fade">
                                      <p:cBhvr>
                                        <p:cTn id="228" dur="500"/>
                                        <p:tgtEl>
                                          <p:spTgt spid="753"/>
                                        </p:tgtEl>
                                      </p:cBhvr>
                                    </p:animEffect>
                                  </p:childTnLst>
                                </p:cTn>
                              </p:par>
                              <p:par>
                                <p:cTn id="229" presetID="42" presetClass="path" presetSubtype="0" accel="50000" decel="50000" fill="hold" grpId="0" nodeType="withEffect">
                                  <p:stCondLst>
                                    <p:cond delay="0"/>
                                  </p:stCondLst>
                                  <p:childTnLst>
                                    <p:animMotion origin="layout" path="M -2.91667E-6 4.44444E-6 L 0.32058 -0.50556 " pathEditMode="relative" rAng="0" ptsTypes="AA">
                                      <p:cBhvr>
                                        <p:cTn id="230" dur="2000" fill="hold"/>
                                        <p:tgtEl>
                                          <p:spTgt spid="753"/>
                                        </p:tgtEl>
                                        <p:attrNameLst>
                                          <p:attrName>ppt_x</p:attrName>
                                          <p:attrName>ppt_y</p:attrName>
                                        </p:attrNameLst>
                                      </p:cBhvr>
                                      <p:rCtr x="16029" y="-25278"/>
                                    </p:animMotion>
                                  </p:childTnLst>
                                </p:cTn>
                              </p:par>
                            </p:childTnLst>
                          </p:cTn>
                        </p:par>
                        <p:par>
                          <p:cTn id="231" fill="hold">
                            <p:stCondLst>
                              <p:cond delay="7000"/>
                            </p:stCondLst>
                            <p:childTnLst>
                              <p:par>
                                <p:cTn id="232" presetID="22" presetClass="entr" presetSubtype="1" fill="hold" nodeType="afterEffect">
                                  <p:stCondLst>
                                    <p:cond delay="0"/>
                                  </p:stCondLst>
                                  <p:childTnLst>
                                    <p:set>
                                      <p:cBhvr>
                                        <p:cTn id="233" dur="1" fill="hold">
                                          <p:stCondLst>
                                            <p:cond delay="0"/>
                                          </p:stCondLst>
                                        </p:cTn>
                                        <p:tgtEl>
                                          <p:spTgt spid="305"/>
                                        </p:tgtEl>
                                        <p:attrNameLst>
                                          <p:attrName>style.visibility</p:attrName>
                                        </p:attrNameLst>
                                      </p:cBhvr>
                                      <p:to>
                                        <p:strVal val="visible"/>
                                      </p:to>
                                    </p:set>
                                    <p:animEffect transition="in" filter="wipe(up)">
                                      <p:cBhvr>
                                        <p:cTn id="234" dur="500"/>
                                        <p:tgtEl>
                                          <p:spTgt spid="305"/>
                                        </p:tgtEl>
                                      </p:cBhvr>
                                    </p:animEffect>
                                  </p:childTnLst>
                                </p:cTn>
                              </p:par>
                              <p:par>
                                <p:cTn id="235" presetID="10" presetClass="exit" presetSubtype="0" fill="hold" nodeType="withEffect">
                                  <p:stCondLst>
                                    <p:cond delay="0"/>
                                  </p:stCondLst>
                                  <p:childTnLst>
                                    <p:animEffect transition="out" filter="fade">
                                      <p:cBhvr>
                                        <p:cTn id="236" dur="500"/>
                                        <p:tgtEl>
                                          <p:spTgt spid="303"/>
                                        </p:tgtEl>
                                      </p:cBhvr>
                                    </p:animEffect>
                                    <p:set>
                                      <p:cBhvr>
                                        <p:cTn id="237" dur="1" fill="hold">
                                          <p:stCondLst>
                                            <p:cond delay="499"/>
                                          </p:stCondLst>
                                        </p:cTn>
                                        <p:tgtEl>
                                          <p:spTgt spid="30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304"/>
                                        </p:tgtEl>
                                      </p:cBhvr>
                                    </p:animEffect>
                                    <p:set>
                                      <p:cBhvr>
                                        <p:cTn id="240" dur="1" fill="hold">
                                          <p:stCondLst>
                                            <p:cond delay="499"/>
                                          </p:stCondLst>
                                        </p:cTn>
                                        <p:tgtEl>
                                          <p:spTgt spid="304"/>
                                        </p:tgtEl>
                                        <p:attrNameLst>
                                          <p:attrName>style.visibility</p:attrName>
                                        </p:attrNameLst>
                                      </p:cBhvr>
                                      <p:to>
                                        <p:strVal val="hidden"/>
                                      </p:to>
                                    </p:set>
                                  </p:childTnLst>
                                </p:cTn>
                              </p:par>
                              <p:par>
                                <p:cTn id="241" presetID="22" presetClass="entr" presetSubtype="8" fill="hold" nodeType="withEffect">
                                  <p:stCondLst>
                                    <p:cond delay="0"/>
                                  </p:stCondLst>
                                  <p:childTnLst>
                                    <p:set>
                                      <p:cBhvr>
                                        <p:cTn id="242" dur="1" fill="hold">
                                          <p:stCondLst>
                                            <p:cond delay="0"/>
                                          </p:stCondLst>
                                        </p:cTn>
                                        <p:tgtEl>
                                          <p:spTgt spid="306"/>
                                        </p:tgtEl>
                                        <p:attrNameLst>
                                          <p:attrName>style.visibility</p:attrName>
                                        </p:attrNameLst>
                                      </p:cBhvr>
                                      <p:to>
                                        <p:strVal val="visible"/>
                                      </p:to>
                                    </p:set>
                                    <p:animEffect transition="in" filter="wipe(left)">
                                      <p:cBhvr>
                                        <p:cTn id="243" dur="500"/>
                                        <p:tgtEl>
                                          <p:spTgt spid="306"/>
                                        </p:tgtEl>
                                      </p:cBhvr>
                                    </p:animEffect>
                                  </p:childTnLst>
                                </p:cTn>
                              </p:par>
                              <p:par>
                                <p:cTn id="244" presetID="22" presetClass="entr" presetSubtype="8" fill="hold" nodeType="withEffect">
                                  <p:stCondLst>
                                    <p:cond delay="0"/>
                                  </p:stCondLst>
                                  <p:childTnLst>
                                    <p:set>
                                      <p:cBhvr>
                                        <p:cTn id="245" dur="1" fill="hold">
                                          <p:stCondLst>
                                            <p:cond delay="0"/>
                                          </p:stCondLst>
                                        </p:cTn>
                                        <p:tgtEl>
                                          <p:spTgt spid="308"/>
                                        </p:tgtEl>
                                        <p:attrNameLst>
                                          <p:attrName>style.visibility</p:attrName>
                                        </p:attrNameLst>
                                      </p:cBhvr>
                                      <p:to>
                                        <p:strVal val="visible"/>
                                      </p:to>
                                    </p:set>
                                    <p:animEffect transition="in" filter="wipe(left)">
                                      <p:cBhvr>
                                        <p:cTn id="246" dur="500"/>
                                        <p:tgtEl>
                                          <p:spTgt spid="30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327"/>
                                        </p:tgtEl>
                                        <p:attrNameLst>
                                          <p:attrName>style.visibility</p:attrName>
                                        </p:attrNameLst>
                                      </p:cBhvr>
                                      <p:to>
                                        <p:strVal val="visible"/>
                                      </p:to>
                                    </p:set>
                                    <p:animEffect transition="in" filter="fade">
                                      <p:cBhvr>
                                        <p:cTn id="249" dur="500"/>
                                        <p:tgtEl>
                                          <p:spTgt spid="327"/>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xit" presetSubtype="0" fill="hold" grpId="2" nodeType="clickEffect">
                                  <p:stCondLst>
                                    <p:cond delay="0"/>
                                  </p:stCondLst>
                                  <p:childTnLst>
                                    <p:animEffect transition="out" filter="fade">
                                      <p:cBhvr>
                                        <p:cTn id="253" dur="500"/>
                                        <p:tgtEl>
                                          <p:spTgt spid="317"/>
                                        </p:tgtEl>
                                      </p:cBhvr>
                                    </p:animEffect>
                                    <p:set>
                                      <p:cBhvr>
                                        <p:cTn id="254" dur="1" fill="hold">
                                          <p:stCondLst>
                                            <p:cond delay="499"/>
                                          </p:stCondLst>
                                        </p:cTn>
                                        <p:tgtEl>
                                          <p:spTgt spid="317"/>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22"/>
                                        </p:tgtEl>
                                      </p:cBhvr>
                                    </p:animEffect>
                                    <p:set>
                                      <p:cBhvr>
                                        <p:cTn id="257" dur="1" fill="hold">
                                          <p:stCondLst>
                                            <p:cond delay="499"/>
                                          </p:stCondLst>
                                        </p:cTn>
                                        <p:tgtEl>
                                          <p:spTgt spid="322"/>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324"/>
                                        </p:tgtEl>
                                      </p:cBhvr>
                                    </p:animEffect>
                                    <p:set>
                                      <p:cBhvr>
                                        <p:cTn id="260" dur="1" fill="hold">
                                          <p:stCondLst>
                                            <p:cond delay="499"/>
                                          </p:stCondLst>
                                        </p:cTn>
                                        <p:tgtEl>
                                          <p:spTgt spid="32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327"/>
                                        </p:tgtEl>
                                      </p:cBhvr>
                                    </p:animEffect>
                                    <p:set>
                                      <p:cBhvr>
                                        <p:cTn id="263" dur="1" fill="hold">
                                          <p:stCondLst>
                                            <p:cond delay="499"/>
                                          </p:stCondLst>
                                        </p:cTn>
                                        <p:tgtEl>
                                          <p:spTgt spid="327"/>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3"/>
                                        </p:tgtEl>
                                        <p:attrNameLst>
                                          <p:attrName>style.visibility</p:attrName>
                                        </p:attrNameLst>
                                      </p:cBhvr>
                                      <p:to>
                                        <p:strVal val="visible"/>
                                      </p:to>
                                    </p:set>
                                    <p:animEffect transition="in" filter="fade">
                                      <p:cBhvr>
                                        <p:cTn id="268" dur="500"/>
                                        <p:tgtEl>
                                          <p:spTgt spid="1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328"/>
                                        </p:tgtEl>
                                        <p:attrNameLst>
                                          <p:attrName>style.visibility</p:attrName>
                                        </p:attrNameLst>
                                      </p:cBhvr>
                                      <p:to>
                                        <p:strVal val="visible"/>
                                      </p:to>
                                    </p:set>
                                    <p:animEffect transition="in" filter="fade">
                                      <p:cBhvr>
                                        <p:cTn id="271" dur="500"/>
                                        <p:tgtEl>
                                          <p:spTgt spid="328"/>
                                        </p:tgtEl>
                                      </p:cBhvr>
                                    </p:animEffect>
                                  </p:childTnLst>
                                </p:cTn>
                              </p:par>
                            </p:childTnLst>
                          </p:cTn>
                        </p:par>
                        <p:par>
                          <p:cTn id="272" fill="hold">
                            <p:stCondLst>
                              <p:cond delay="500"/>
                            </p:stCondLst>
                            <p:childTnLst>
                              <p:par>
                                <p:cTn id="273" presetID="9" presetClass="emph" presetSubtype="0" nodeType="afterEffect">
                                  <p:stCondLst>
                                    <p:cond delay="0"/>
                                  </p:stCondLst>
                                  <p:childTnLst>
                                    <p:set>
                                      <p:cBhvr>
                                        <p:cTn id="274" dur="indefinite"/>
                                        <p:tgtEl>
                                          <p:spTgt spid="488"/>
                                        </p:tgtEl>
                                        <p:attrNameLst>
                                          <p:attrName>style.opacity</p:attrName>
                                        </p:attrNameLst>
                                      </p:cBhvr>
                                      <p:to>
                                        <p:strVal val="0.25"/>
                                      </p:to>
                                    </p:set>
                                    <p:animEffect filter="image" prLst="opacity: 0.25">
                                      <p:cBhvr rctx="IE">
                                        <p:cTn id="275" dur="indefinite"/>
                                        <p:tgtEl>
                                          <p:spTgt spid="488"/>
                                        </p:tgtEl>
                                      </p:cBhvr>
                                    </p:animEffect>
                                  </p:childTnLst>
                                </p:cTn>
                              </p:par>
                              <p:par>
                                <p:cTn id="276" presetID="9" presetClass="emph" presetSubtype="0" nodeType="withEffect">
                                  <p:stCondLst>
                                    <p:cond delay="0"/>
                                  </p:stCondLst>
                                  <p:childTnLst>
                                    <p:set>
                                      <p:cBhvr>
                                        <p:cTn id="277" dur="indefinite"/>
                                        <p:tgtEl>
                                          <p:spTgt spid="542"/>
                                        </p:tgtEl>
                                        <p:attrNameLst>
                                          <p:attrName>style.opacity</p:attrName>
                                        </p:attrNameLst>
                                      </p:cBhvr>
                                      <p:to>
                                        <p:strVal val="0.25"/>
                                      </p:to>
                                    </p:set>
                                    <p:animEffect filter="image" prLst="opacity: 0.25">
                                      <p:cBhvr rctx="IE">
                                        <p:cTn id="278" dur="indefinite"/>
                                        <p:tgtEl>
                                          <p:spTgt spid="542"/>
                                        </p:tgtEl>
                                      </p:cBhvr>
                                    </p:animEffect>
                                  </p:childTnLst>
                                </p:cTn>
                              </p:par>
                              <p:par>
                                <p:cTn id="279" presetID="9" presetClass="emph" presetSubtype="0" nodeType="withEffect">
                                  <p:stCondLst>
                                    <p:cond delay="0"/>
                                  </p:stCondLst>
                                  <p:childTnLst>
                                    <p:set>
                                      <p:cBhvr>
                                        <p:cTn id="280" dur="indefinite"/>
                                        <p:tgtEl>
                                          <p:spTgt spid="506"/>
                                        </p:tgtEl>
                                        <p:attrNameLst>
                                          <p:attrName>style.opacity</p:attrName>
                                        </p:attrNameLst>
                                      </p:cBhvr>
                                      <p:to>
                                        <p:strVal val="0.25"/>
                                      </p:to>
                                    </p:set>
                                    <p:animEffect filter="image" prLst="opacity: 0.25">
                                      <p:cBhvr rctx="IE">
                                        <p:cTn id="281" dur="indefinite"/>
                                        <p:tgtEl>
                                          <p:spTgt spid="506"/>
                                        </p:tgtEl>
                                      </p:cBhvr>
                                    </p:animEffect>
                                  </p:childTnLst>
                                </p:cTn>
                              </p:par>
                              <p:par>
                                <p:cTn id="282" presetID="9" presetClass="emph" presetSubtype="0" nodeType="withEffect">
                                  <p:stCondLst>
                                    <p:cond delay="0"/>
                                  </p:stCondLst>
                                  <p:childTnLst>
                                    <p:set>
                                      <p:cBhvr>
                                        <p:cTn id="283" dur="indefinite"/>
                                        <p:tgtEl>
                                          <p:spTgt spid="578"/>
                                        </p:tgtEl>
                                        <p:attrNameLst>
                                          <p:attrName>style.opacity</p:attrName>
                                        </p:attrNameLst>
                                      </p:cBhvr>
                                      <p:to>
                                        <p:strVal val="0.25"/>
                                      </p:to>
                                    </p:set>
                                    <p:animEffect filter="image" prLst="opacity: 0.25">
                                      <p:cBhvr rctx="IE">
                                        <p:cTn id="284" dur="indefinite"/>
                                        <p:tgtEl>
                                          <p:spTgt spid="578"/>
                                        </p:tgtEl>
                                      </p:cBhvr>
                                    </p:animEffect>
                                  </p:childTnLst>
                                </p:cTn>
                              </p:par>
                              <p:par>
                                <p:cTn id="285" presetID="9" presetClass="emph" presetSubtype="0" nodeType="withEffect">
                                  <p:stCondLst>
                                    <p:cond delay="0"/>
                                  </p:stCondLst>
                                  <p:childTnLst>
                                    <p:set>
                                      <p:cBhvr>
                                        <p:cTn id="286" dur="indefinite"/>
                                        <p:tgtEl>
                                          <p:spTgt spid="485"/>
                                        </p:tgtEl>
                                        <p:attrNameLst>
                                          <p:attrName>style.opacity</p:attrName>
                                        </p:attrNameLst>
                                      </p:cBhvr>
                                      <p:to>
                                        <p:strVal val="0.25"/>
                                      </p:to>
                                    </p:set>
                                    <p:animEffect filter="image" prLst="opacity: 0.25">
                                      <p:cBhvr rctx="IE">
                                        <p:cTn id="287" dur="indefinite"/>
                                        <p:tgtEl>
                                          <p:spTgt spid="485"/>
                                        </p:tgtEl>
                                      </p:cBhvr>
                                    </p:animEffect>
                                  </p:childTnLst>
                                </p:cTn>
                              </p:par>
                              <p:par>
                                <p:cTn id="288" presetID="9" presetClass="emph" presetSubtype="0" grpId="0" nodeType="withEffect">
                                  <p:stCondLst>
                                    <p:cond delay="0"/>
                                  </p:stCondLst>
                                  <p:childTnLst>
                                    <p:set>
                                      <p:cBhvr>
                                        <p:cTn id="289" dur="indefinite"/>
                                        <p:tgtEl>
                                          <p:spTgt spid="712"/>
                                        </p:tgtEl>
                                        <p:attrNameLst>
                                          <p:attrName>style.opacity</p:attrName>
                                        </p:attrNameLst>
                                      </p:cBhvr>
                                      <p:to>
                                        <p:strVal val="0.25"/>
                                      </p:to>
                                    </p:set>
                                    <p:animEffect filter="image" prLst="opacity: 0.25">
                                      <p:cBhvr rctx="IE">
                                        <p:cTn id="290" dur="indefinite"/>
                                        <p:tgtEl>
                                          <p:spTgt spid="712"/>
                                        </p:tgtEl>
                                      </p:cBhvr>
                                    </p:animEffect>
                                  </p:childTnLst>
                                </p:cTn>
                              </p:par>
                              <p:par>
                                <p:cTn id="291" presetID="9" presetClass="emph" presetSubtype="0" grpId="0" nodeType="withEffect">
                                  <p:stCondLst>
                                    <p:cond delay="0"/>
                                  </p:stCondLst>
                                  <p:childTnLst>
                                    <p:set>
                                      <p:cBhvr>
                                        <p:cTn id="292" dur="indefinite"/>
                                        <p:tgtEl>
                                          <p:spTgt spid="713"/>
                                        </p:tgtEl>
                                        <p:attrNameLst>
                                          <p:attrName>style.opacity</p:attrName>
                                        </p:attrNameLst>
                                      </p:cBhvr>
                                      <p:to>
                                        <p:strVal val="0.25"/>
                                      </p:to>
                                    </p:set>
                                    <p:animEffect filter="image" prLst="opacity: 0.25">
                                      <p:cBhvr rctx="IE">
                                        <p:cTn id="293" dur="indefinite"/>
                                        <p:tgtEl>
                                          <p:spTgt spid="713"/>
                                        </p:tgtEl>
                                      </p:cBhvr>
                                    </p:animEffect>
                                  </p:childTnLst>
                                </p:cTn>
                              </p:par>
                              <p:par>
                                <p:cTn id="294" presetID="9" presetClass="emph" presetSubtype="0" grpId="1" nodeType="withEffect">
                                  <p:stCondLst>
                                    <p:cond delay="0"/>
                                  </p:stCondLst>
                                  <p:childTnLst>
                                    <p:set>
                                      <p:cBhvr>
                                        <p:cTn id="295" dur="indefinite"/>
                                        <p:tgtEl>
                                          <p:spTgt spid="740"/>
                                        </p:tgtEl>
                                        <p:attrNameLst>
                                          <p:attrName>style.opacity</p:attrName>
                                        </p:attrNameLst>
                                      </p:cBhvr>
                                      <p:to>
                                        <p:strVal val="0.25"/>
                                      </p:to>
                                    </p:set>
                                    <p:animEffect filter="image" prLst="opacity: 0.25">
                                      <p:cBhvr rctx="IE">
                                        <p:cTn id="296" dur="indefinite"/>
                                        <p:tgtEl>
                                          <p:spTgt spid="740"/>
                                        </p:tgtEl>
                                      </p:cBhvr>
                                    </p:animEffect>
                                  </p:childTnLst>
                                </p:cTn>
                              </p:par>
                              <p:par>
                                <p:cTn id="297" presetID="9" presetClass="emph" presetSubtype="0" grpId="1" nodeType="withEffect">
                                  <p:stCondLst>
                                    <p:cond delay="0"/>
                                  </p:stCondLst>
                                  <p:childTnLst>
                                    <p:set>
                                      <p:cBhvr>
                                        <p:cTn id="298" dur="indefinite"/>
                                        <p:tgtEl>
                                          <p:spTgt spid="741"/>
                                        </p:tgtEl>
                                        <p:attrNameLst>
                                          <p:attrName>style.opacity</p:attrName>
                                        </p:attrNameLst>
                                      </p:cBhvr>
                                      <p:to>
                                        <p:strVal val="0.25"/>
                                      </p:to>
                                    </p:set>
                                    <p:animEffect filter="image" prLst="opacity: 0.25">
                                      <p:cBhvr rctx="IE">
                                        <p:cTn id="299" dur="indefinite"/>
                                        <p:tgtEl>
                                          <p:spTgt spid="741"/>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744"/>
                                        </p:tgtEl>
                                        <p:attrNameLst>
                                          <p:attrName>style.visibility</p:attrName>
                                        </p:attrNameLst>
                                      </p:cBhvr>
                                      <p:to>
                                        <p:strVal val="visible"/>
                                      </p:to>
                                    </p:set>
                                    <p:animEffect transition="in" filter="wipe(up)">
                                      <p:cBhvr>
                                        <p:cTn id="304" dur="500"/>
                                        <p:tgtEl>
                                          <p:spTgt spid="744"/>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329"/>
                                        </p:tgtEl>
                                        <p:attrNameLst>
                                          <p:attrName>style.visibility</p:attrName>
                                        </p:attrNameLst>
                                      </p:cBhvr>
                                      <p:to>
                                        <p:strVal val="visible"/>
                                      </p:to>
                                    </p:set>
                                    <p:animEffect transition="in" filter="fade">
                                      <p:cBhvr>
                                        <p:cTn id="307" dur="500"/>
                                        <p:tgtEl>
                                          <p:spTgt spid="329"/>
                                        </p:tgtEl>
                                      </p:cBhvr>
                                    </p:animEffect>
                                  </p:childTnLst>
                                </p:cTn>
                              </p:par>
                            </p:childTnLst>
                          </p:cTn>
                        </p:par>
                        <p:par>
                          <p:cTn id="308" fill="hold">
                            <p:stCondLst>
                              <p:cond delay="500"/>
                            </p:stCondLst>
                            <p:childTnLst>
                              <p:par>
                                <p:cTn id="309" presetID="10" presetClass="entr" presetSubtype="0" fill="hold" nodeType="afterEffect">
                                  <p:stCondLst>
                                    <p:cond delay="0"/>
                                  </p:stCondLst>
                                  <p:childTnLst>
                                    <p:set>
                                      <p:cBhvr>
                                        <p:cTn id="310" dur="1" fill="hold">
                                          <p:stCondLst>
                                            <p:cond delay="0"/>
                                          </p:stCondLst>
                                        </p:cTn>
                                        <p:tgtEl>
                                          <p:spTgt spid="596"/>
                                        </p:tgtEl>
                                        <p:attrNameLst>
                                          <p:attrName>style.visibility</p:attrName>
                                        </p:attrNameLst>
                                      </p:cBhvr>
                                      <p:to>
                                        <p:strVal val="visible"/>
                                      </p:to>
                                    </p:set>
                                    <p:animEffect transition="in" filter="fade">
                                      <p:cBhvr>
                                        <p:cTn id="311" dur="500"/>
                                        <p:tgtEl>
                                          <p:spTgt spid="59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17"/>
                                        </p:tgtEl>
                                        <p:attrNameLst>
                                          <p:attrName>style.visibility</p:attrName>
                                        </p:attrNameLst>
                                      </p:cBhvr>
                                      <p:to>
                                        <p:strVal val="visible"/>
                                      </p:to>
                                    </p:set>
                                    <p:animEffect transition="in" filter="fade">
                                      <p:cBhvr>
                                        <p:cTn id="314" dur="500"/>
                                        <p:tgtEl>
                                          <p:spTgt spid="717"/>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718"/>
                                        </p:tgtEl>
                                        <p:attrNameLst>
                                          <p:attrName>style.visibility</p:attrName>
                                        </p:attrNameLst>
                                      </p:cBhvr>
                                      <p:to>
                                        <p:strVal val="visible"/>
                                      </p:to>
                                    </p:set>
                                    <p:animEffect transition="in" filter="fade">
                                      <p:cBhvr>
                                        <p:cTn id="317" dur="500"/>
                                        <p:tgtEl>
                                          <p:spTgt spid="718"/>
                                        </p:tgtEl>
                                      </p:cBhvr>
                                    </p:animEffect>
                                  </p:childTnLst>
                                </p:cTn>
                              </p:par>
                              <p:par>
                                <p:cTn id="318" presetID="42" presetClass="path" presetSubtype="0" accel="50000" decel="50000" fill="hold" grpId="0" nodeType="withEffect">
                                  <p:stCondLst>
                                    <p:cond delay="0"/>
                                  </p:stCondLst>
                                  <p:childTnLst>
                                    <p:animMotion origin="layout" path="M 4.375E-6 0 L 0.26757 0.2463 " pathEditMode="relative" rAng="0" ptsTypes="AA">
                                      <p:cBhvr>
                                        <p:cTn id="319" dur="2000" fill="hold"/>
                                        <p:tgtEl>
                                          <p:spTgt spid="747"/>
                                        </p:tgtEl>
                                        <p:attrNameLst>
                                          <p:attrName>ppt_x</p:attrName>
                                          <p:attrName>ppt_y</p:attrName>
                                        </p:attrNameLst>
                                      </p:cBhvr>
                                      <p:rCtr x="13372" y="12315"/>
                                    </p:animMotion>
                                  </p:childTnLst>
                                </p:cTn>
                              </p:par>
                              <p:par>
                                <p:cTn id="320" presetID="10" presetClass="entr" presetSubtype="0" fill="hold" nodeType="withEffect">
                                  <p:stCondLst>
                                    <p:cond delay="2000"/>
                                  </p:stCondLst>
                                  <p:childTnLst>
                                    <p:set>
                                      <p:cBhvr>
                                        <p:cTn id="321" dur="1" fill="hold">
                                          <p:stCondLst>
                                            <p:cond delay="0"/>
                                          </p:stCondLst>
                                        </p:cTn>
                                        <p:tgtEl>
                                          <p:spTgt spid="635"/>
                                        </p:tgtEl>
                                        <p:attrNameLst>
                                          <p:attrName>style.visibility</p:attrName>
                                        </p:attrNameLst>
                                      </p:cBhvr>
                                      <p:to>
                                        <p:strVal val="visible"/>
                                      </p:to>
                                    </p:set>
                                    <p:animEffect transition="in" filter="fade">
                                      <p:cBhvr>
                                        <p:cTn id="322" dur="500"/>
                                        <p:tgtEl>
                                          <p:spTgt spid="635"/>
                                        </p:tgtEl>
                                      </p:cBhvr>
                                    </p:animEffect>
                                  </p:childTnLst>
                                </p:cTn>
                              </p:par>
                              <p:par>
                                <p:cTn id="323" presetID="10" presetClass="entr" presetSubtype="0" fill="hold" nodeType="withEffect">
                                  <p:stCondLst>
                                    <p:cond delay="2300"/>
                                  </p:stCondLst>
                                  <p:childTnLst>
                                    <p:set>
                                      <p:cBhvr>
                                        <p:cTn id="324" dur="1" fill="hold">
                                          <p:stCondLst>
                                            <p:cond delay="0"/>
                                          </p:stCondLst>
                                        </p:cTn>
                                        <p:tgtEl>
                                          <p:spTgt spid="671"/>
                                        </p:tgtEl>
                                        <p:attrNameLst>
                                          <p:attrName>style.visibility</p:attrName>
                                        </p:attrNameLst>
                                      </p:cBhvr>
                                      <p:to>
                                        <p:strVal val="visible"/>
                                      </p:to>
                                    </p:set>
                                    <p:animEffect transition="in" filter="fade">
                                      <p:cBhvr>
                                        <p:cTn id="325" dur="500"/>
                                        <p:tgtEl>
                                          <p:spTgt spid="671"/>
                                        </p:tgtEl>
                                      </p:cBhvr>
                                    </p:animEffect>
                                  </p:childTnLst>
                                </p:cTn>
                              </p:par>
                              <p:par>
                                <p:cTn id="326" presetID="42" presetClass="path" presetSubtype="0" accel="50000" decel="50000" fill="hold" grpId="0" nodeType="withEffect">
                                  <p:stCondLst>
                                    <p:cond delay="300"/>
                                  </p:stCondLst>
                                  <p:childTnLst>
                                    <p:animMotion origin="layout" path="M 3.95833E-6 0 L 0.30781 0.2463 " pathEditMode="relative" rAng="0" ptsTypes="AA">
                                      <p:cBhvr>
                                        <p:cTn id="327" dur="2000" fill="hold"/>
                                        <p:tgtEl>
                                          <p:spTgt spid="748"/>
                                        </p:tgtEl>
                                        <p:attrNameLst>
                                          <p:attrName>ppt_x</p:attrName>
                                          <p:attrName>ppt_y</p:attrName>
                                        </p:attrNameLst>
                                      </p:cBhvr>
                                      <p:rCtr x="15391" y="12315"/>
                                    </p:animMotion>
                                  </p:childTnLst>
                                </p:cTn>
                              </p:par>
                              <p:par>
                                <p:cTn id="328" presetID="10" presetClass="entr" presetSubtype="0" fill="hold" nodeType="withEffect">
                                  <p:stCondLst>
                                    <p:cond delay="2000"/>
                                  </p:stCondLst>
                                  <p:childTnLst>
                                    <p:set>
                                      <p:cBhvr>
                                        <p:cTn id="329" dur="1" fill="hold">
                                          <p:stCondLst>
                                            <p:cond delay="0"/>
                                          </p:stCondLst>
                                        </p:cTn>
                                        <p:tgtEl>
                                          <p:spTgt spid="599"/>
                                        </p:tgtEl>
                                        <p:attrNameLst>
                                          <p:attrName>style.visibility</p:attrName>
                                        </p:attrNameLst>
                                      </p:cBhvr>
                                      <p:to>
                                        <p:strVal val="visible"/>
                                      </p:to>
                                    </p:set>
                                    <p:animEffect transition="in" filter="fade">
                                      <p:cBhvr>
                                        <p:cTn id="330" dur="500"/>
                                        <p:tgtEl>
                                          <p:spTgt spid="599"/>
                                        </p:tgtEl>
                                      </p:cBhvr>
                                    </p:animEffect>
                                  </p:childTnLst>
                                </p:cTn>
                              </p:par>
                              <p:par>
                                <p:cTn id="331" presetID="10" presetClass="entr" presetSubtype="0" fill="hold" nodeType="withEffect">
                                  <p:stCondLst>
                                    <p:cond delay="2400"/>
                                  </p:stCondLst>
                                  <p:childTnLst>
                                    <p:set>
                                      <p:cBhvr>
                                        <p:cTn id="332" dur="1" fill="hold">
                                          <p:stCondLst>
                                            <p:cond delay="0"/>
                                          </p:stCondLst>
                                        </p:cTn>
                                        <p:tgtEl>
                                          <p:spTgt spid="653"/>
                                        </p:tgtEl>
                                        <p:attrNameLst>
                                          <p:attrName>style.visibility</p:attrName>
                                        </p:attrNameLst>
                                      </p:cBhvr>
                                      <p:to>
                                        <p:strVal val="visible"/>
                                      </p:to>
                                    </p:set>
                                    <p:animEffect transition="in" filter="fade">
                                      <p:cBhvr>
                                        <p:cTn id="333" dur="500"/>
                                        <p:tgtEl>
                                          <p:spTgt spid="653"/>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xit" presetSubtype="8" fill="hold" nodeType="clickEffect">
                                  <p:stCondLst>
                                    <p:cond delay="0"/>
                                  </p:stCondLst>
                                  <p:childTnLst>
                                    <p:animEffect transition="out" filter="wipe(left)">
                                      <p:cBhvr>
                                        <p:cTn id="337" dur="500"/>
                                        <p:tgtEl>
                                          <p:spTgt spid="744"/>
                                        </p:tgtEl>
                                      </p:cBhvr>
                                    </p:animEffect>
                                    <p:set>
                                      <p:cBhvr>
                                        <p:cTn id="338" dur="1" fill="hold">
                                          <p:stCondLst>
                                            <p:cond delay="499"/>
                                          </p:stCondLst>
                                        </p:cTn>
                                        <p:tgtEl>
                                          <p:spTgt spid="744"/>
                                        </p:tgtEl>
                                        <p:attrNameLst>
                                          <p:attrName>style.visibility</p:attrName>
                                        </p:attrNameLst>
                                      </p:cBhvr>
                                      <p:to>
                                        <p:strVal val="hidden"/>
                                      </p:to>
                                    </p:set>
                                  </p:childTnLst>
                                </p:cTn>
                              </p:par>
                              <p:par>
                                <p:cTn id="339" presetID="10" presetClass="entr" presetSubtype="0" fill="hold" nodeType="withEffect">
                                  <p:stCondLst>
                                    <p:cond delay="0"/>
                                  </p:stCondLst>
                                  <p:childTnLst>
                                    <p:set>
                                      <p:cBhvr>
                                        <p:cTn id="340" dur="1" fill="hold">
                                          <p:stCondLst>
                                            <p:cond delay="0"/>
                                          </p:stCondLst>
                                        </p:cTn>
                                        <p:tgtEl>
                                          <p:spTgt spid="21"/>
                                        </p:tgtEl>
                                        <p:attrNameLst>
                                          <p:attrName>style.visibility</p:attrName>
                                        </p:attrNameLst>
                                      </p:cBhvr>
                                      <p:to>
                                        <p:strVal val="visible"/>
                                      </p:to>
                                    </p:set>
                                    <p:animEffect transition="in" filter="fade">
                                      <p:cBhvr>
                                        <p:cTn id="341" dur="500"/>
                                        <p:tgtEl>
                                          <p:spTgt spid="21"/>
                                        </p:tgtEl>
                                      </p:cBhvr>
                                    </p:animEffect>
                                  </p:childTnLst>
                                </p:cTn>
                              </p:par>
                            </p:childTnLst>
                          </p:cTn>
                        </p:par>
                        <p:par>
                          <p:cTn id="342" fill="hold">
                            <p:stCondLst>
                              <p:cond delay="500"/>
                            </p:stCondLst>
                            <p:childTnLst>
                              <p:par>
                                <p:cTn id="343" presetID="22" presetClass="entr" presetSubtype="8" fill="hold" nodeType="afterEffect">
                                  <p:stCondLst>
                                    <p:cond delay="0"/>
                                  </p:stCondLst>
                                  <p:childTnLst>
                                    <p:set>
                                      <p:cBhvr>
                                        <p:cTn id="344" dur="1" fill="hold">
                                          <p:stCondLst>
                                            <p:cond delay="0"/>
                                          </p:stCondLst>
                                        </p:cTn>
                                        <p:tgtEl>
                                          <p:spTgt spid="315"/>
                                        </p:tgtEl>
                                        <p:attrNameLst>
                                          <p:attrName>style.visibility</p:attrName>
                                        </p:attrNameLst>
                                      </p:cBhvr>
                                      <p:to>
                                        <p:strVal val="visible"/>
                                      </p:to>
                                    </p:set>
                                    <p:animEffect transition="in" filter="wipe(left)">
                                      <p:cBhvr>
                                        <p:cTn id="345" dur="500"/>
                                        <p:tgtEl>
                                          <p:spTgt spid="315"/>
                                        </p:tgtEl>
                                      </p:cBhvr>
                                    </p:animEffect>
                                  </p:childTnLst>
                                </p:cTn>
                              </p:par>
                              <p:par>
                                <p:cTn id="346" presetID="22" presetClass="entr" presetSubtype="8" fill="hold" nodeType="withEffect">
                                  <p:stCondLst>
                                    <p:cond delay="0"/>
                                  </p:stCondLst>
                                  <p:childTnLst>
                                    <p:set>
                                      <p:cBhvr>
                                        <p:cTn id="347" dur="1" fill="hold">
                                          <p:stCondLst>
                                            <p:cond delay="0"/>
                                          </p:stCondLst>
                                        </p:cTn>
                                        <p:tgtEl>
                                          <p:spTgt spid="318"/>
                                        </p:tgtEl>
                                        <p:attrNameLst>
                                          <p:attrName>style.visibility</p:attrName>
                                        </p:attrNameLst>
                                      </p:cBhvr>
                                      <p:to>
                                        <p:strVal val="visible"/>
                                      </p:to>
                                    </p:set>
                                    <p:animEffect transition="in" filter="wipe(left)">
                                      <p:cBhvr>
                                        <p:cTn id="348" dur="500"/>
                                        <p:tgtEl>
                                          <p:spTgt spid="318"/>
                                        </p:tgtEl>
                                      </p:cBhvr>
                                    </p:animEffect>
                                  </p:childTnLst>
                                </p:cTn>
                              </p:par>
                              <p:par>
                                <p:cTn id="349" presetID="22" presetClass="entr" presetSubtype="1" fill="hold" nodeType="withEffect">
                                  <p:stCondLst>
                                    <p:cond delay="0"/>
                                  </p:stCondLst>
                                  <p:childTnLst>
                                    <p:set>
                                      <p:cBhvr>
                                        <p:cTn id="350" dur="1" fill="hold">
                                          <p:stCondLst>
                                            <p:cond delay="0"/>
                                          </p:stCondLst>
                                        </p:cTn>
                                        <p:tgtEl>
                                          <p:spTgt spid="321"/>
                                        </p:tgtEl>
                                        <p:attrNameLst>
                                          <p:attrName>style.visibility</p:attrName>
                                        </p:attrNameLst>
                                      </p:cBhvr>
                                      <p:to>
                                        <p:strVal val="visible"/>
                                      </p:to>
                                    </p:set>
                                    <p:animEffect transition="in" filter="wipe(up)">
                                      <p:cBhvr>
                                        <p:cTn id="351" dur="500"/>
                                        <p:tgtEl>
                                          <p:spTgt spid="321"/>
                                        </p:tgtEl>
                                      </p:cBhvr>
                                    </p:animEffect>
                                  </p:childTnLst>
                                </p:cTn>
                              </p:par>
                              <p:par>
                                <p:cTn id="352" presetID="22" presetClass="entr" presetSubtype="1" fill="hold" nodeType="withEffect">
                                  <p:stCondLst>
                                    <p:cond delay="0"/>
                                  </p:stCondLst>
                                  <p:childTnLst>
                                    <p:set>
                                      <p:cBhvr>
                                        <p:cTn id="353" dur="1" fill="hold">
                                          <p:stCondLst>
                                            <p:cond delay="0"/>
                                          </p:stCondLst>
                                        </p:cTn>
                                        <p:tgtEl>
                                          <p:spTgt spid="326"/>
                                        </p:tgtEl>
                                        <p:attrNameLst>
                                          <p:attrName>style.visibility</p:attrName>
                                        </p:attrNameLst>
                                      </p:cBhvr>
                                      <p:to>
                                        <p:strVal val="visible"/>
                                      </p:to>
                                    </p:set>
                                    <p:animEffect transition="in" filter="wipe(up)">
                                      <p:cBhvr>
                                        <p:cTn id="354"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58" grpId="0" uiExpand="1" build="allAtOnce" animBg="1"/>
      <p:bldP spid="712" grpId="0" animBg="1"/>
      <p:bldP spid="713" grpId="0" animBg="1"/>
      <p:bldP spid="717" grpId="0" animBg="1"/>
      <p:bldP spid="718" grpId="0" animBg="1"/>
      <p:bldP spid="5" grpId="0" animBg="1"/>
      <p:bldP spid="5" grpId="1" animBg="1"/>
      <p:bldP spid="730" grpId="0" animBg="1"/>
      <p:bldP spid="730" grpId="1" animBg="1"/>
      <p:bldP spid="13" grpId="0" animBg="1"/>
      <p:bldP spid="754" grpId="0" animBg="1"/>
      <p:bldP spid="754" grpId="1" animBg="1"/>
      <p:bldP spid="756" grpId="0" animBg="1"/>
      <p:bldP spid="756" grpId="1" animBg="1"/>
      <p:bldP spid="757" grpId="0" animBg="1"/>
      <p:bldP spid="757" grpId="1" animBg="1"/>
      <p:bldP spid="752" grpId="0" animBg="1"/>
      <p:bldP spid="752" grpId="1" animBg="1"/>
      <p:bldP spid="753" grpId="0" animBg="1"/>
      <p:bldP spid="753" grpId="1" animBg="1"/>
      <p:bldP spid="316" grpId="0" animBg="1"/>
      <p:bldP spid="317" grpId="0" animBg="1"/>
      <p:bldP spid="317" grpId="1" animBg="1"/>
      <p:bldP spid="317" grpId="2" animBg="1"/>
      <p:bldP spid="319" grpId="0" animBg="1"/>
      <p:bldP spid="319" grpId="1" animBg="1"/>
      <p:bldP spid="322" grpId="0" animBg="1"/>
      <p:bldP spid="322" grpId="1" animBg="1"/>
      <p:bldP spid="324" grpId="0" animBg="1"/>
      <p:bldP spid="324" grpId="1" animBg="1"/>
      <p:bldP spid="732" grpId="0" animBg="1"/>
      <p:bldP spid="733" grpId="0" animBg="1"/>
      <p:bldP spid="740" grpId="0" animBg="1"/>
      <p:bldP spid="740" grpId="1" animBg="1"/>
      <p:bldP spid="741" grpId="0" animBg="1"/>
      <p:bldP spid="741" grpId="1" animBg="1"/>
      <p:bldP spid="747" grpId="0" animBg="1"/>
      <p:bldP spid="748" grpId="0" animBg="1"/>
      <p:bldP spid="731" grpId="0" animBg="1"/>
      <p:bldP spid="325" grpId="0" animBg="1"/>
      <p:bldP spid="327" grpId="0" animBg="1"/>
      <p:bldP spid="327" grpId="1" animBg="1"/>
      <p:bldP spid="328" grpId="0" animBg="1"/>
      <p:bldP spid="3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E9ECA4C-6CAF-45AD-8A17-12DC81E9F71C}"/>
              </a:ext>
            </a:extLst>
          </p:cNvPr>
          <p:cNvGrpSpPr/>
          <p:nvPr/>
        </p:nvGrpSpPr>
        <p:grpSpPr>
          <a:xfrm>
            <a:off x="5568288" y="3373442"/>
            <a:ext cx="5668397" cy="1275713"/>
            <a:chOff x="1763047" y="2900499"/>
            <a:chExt cx="5557756" cy="1250813"/>
          </a:xfrm>
        </p:grpSpPr>
        <p:sp>
          <p:nvSpPr>
            <p:cNvPr id="52" name="Rectangle 51">
              <a:extLst>
                <a:ext uri="{FF2B5EF4-FFF2-40B4-BE49-F238E27FC236}">
                  <a16:creationId xmlns:a16="http://schemas.microsoft.com/office/drawing/2014/main" id="{111D543B-1510-41FE-B13A-B87941F8DB31}"/>
                </a:ext>
              </a:extLst>
            </p:cNvPr>
            <p:cNvSpPr/>
            <p:nvPr/>
          </p:nvSpPr>
          <p:spPr bwMode="auto">
            <a:xfrm>
              <a:off x="1763047" y="2900499"/>
              <a:ext cx="5557756"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C72F38C-0163-4DE2-A360-B93833BCE29B}"/>
                </a:ext>
              </a:extLst>
            </p:cNvPr>
            <p:cNvSpPr/>
            <p:nvPr/>
          </p:nvSpPr>
          <p:spPr bwMode="auto">
            <a:xfrm>
              <a:off x="1837982" y="2931370"/>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60" name="Rectangle 59">
              <a:extLst>
                <a:ext uri="{FF2B5EF4-FFF2-40B4-BE49-F238E27FC236}">
                  <a16:creationId xmlns:a16="http://schemas.microsoft.com/office/drawing/2014/main" id="{7548015C-D230-4E78-80FE-E09337C930AB}"/>
                </a:ext>
              </a:extLst>
            </p:cNvPr>
            <p:cNvSpPr/>
            <p:nvPr/>
          </p:nvSpPr>
          <p:spPr bwMode="auto">
            <a:xfrm>
              <a:off x="1842652" y="3838464"/>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grpSp>
        <p:nvGrpSpPr>
          <p:cNvPr id="24" name="Group 23">
            <a:extLst>
              <a:ext uri="{FF2B5EF4-FFF2-40B4-BE49-F238E27FC236}">
                <a16:creationId xmlns:a16="http://schemas.microsoft.com/office/drawing/2014/main" id="{99ECE306-FE73-4B38-8A04-558BEA1EDCF4}"/>
              </a:ext>
            </a:extLst>
          </p:cNvPr>
          <p:cNvGrpSpPr/>
          <p:nvPr/>
        </p:nvGrpSpPr>
        <p:grpSpPr>
          <a:xfrm>
            <a:off x="5568289" y="1900059"/>
            <a:ext cx="5028726" cy="1275713"/>
            <a:chOff x="1763047" y="1455876"/>
            <a:chExt cx="4930570" cy="1250813"/>
          </a:xfrm>
        </p:grpSpPr>
        <p:sp>
          <p:nvSpPr>
            <p:cNvPr id="4" name="Rectangle 3">
              <a:extLst>
                <a:ext uri="{FF2B5EF4-FFF2-40B4-BE49-F238E27FC236}">
                  <a16:creationId xmlns:a16="http://schemas.microsoft.com/office/drawing/2014/main" id="{F8936A4C-17C4-4519-83CC-9911377581AB}"/>
                </a:ext>
              </a:extLst>
            </p:cNvPr>
            <p:cNvSpPr/>
            <p:nvPr/>
          </p:nvSpPr>
          <p:spPr bwMode="auto">
            <a:xfrm>
              <a:off x="1763047" y="1455876"/>
              <a:ext cx="4930570" cy="1250813"/>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4DC49A7-AE75-4ED0-98E8-6C8F4854E813}"/>
                </a:ext>
              </a:extLst>
            </p:cNvPr>
            <p:cNvSpPr/>
            <p:nvPr/>
          </p:nvSpPr>
          <p:spPr bwMode="auto">
            <a:xfrm>
              <a:off x="1837982" y="1486746"/>
              <a:ext cx="787963" cy="8549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9" name="Rectangle 8">
              <a:extLst>
                <a:ext uri="{FF2B5EF4-FFF2-40B4-BE49-F238E27FC236}">
                  <a16:creationId xmlns:a16="http://schemas.microsoft.com/office/drawing/2014/main" id="{589CA2CA-6999-425E-942F-25CA33583D7E}"/>
                </a:ext>
              </a:extLst>
            </p:cNvPr>
            <p:cNvSpPr/>
            <p:nvPr/>
          </p:nvSpPr>
          <p:spPr bwMode="auto">
            <a:xfrm>
              <a:off x="1842652" y="2393841"/>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sp>
        <p:nvSpPr>
          <p:cNvPr id="2" name="Title 1">
            <a:extLst>
              <a:ext uri="{FF2B5EF4-FFF2-40B4-BE49-F238E27FC236}">
                <a16:creationId xmlns:a16="http://schemas.microsoft.com/office/drawing/2014/main" id="{184F1A66-EAD9-49D9-A014-4B0F68750870}"/>
              </a:ext>
            </a:extLst>
          </p:cNvPr>
          <p:cNvSpPr>
            <a:spLocks noGrp="1"/>
          </p:cNvSpPr>
          <p:nvPr>
            <p:ph type="title"/>
          </p:nvPr>
        </p:nvSpPr>
        <p:spPr/>
        <p:txBody>
          <a:bodyPr/>
          <a:lstStyle/>
          <a:p>
            <a:r>
              <a:rPr lang="en-US"/>
              <a:t>Tagging Techniques</a:t>
            </a:r>
          </a:p>
        </p:txBody>
      </p:sp>
      <p:sp>
        <p:nvSpPr>
          <p:cNvPr id="5" name="Rectangle 4">
            <a:extLst>
              <a:ext uri="{FF2B5EF4-FFF2-40B4-BE49-F238E27FC236}">
                <a16:creationId xmlns:a16="http://schemas.microsoft.com/office/drawing/2014/main" id="{ED47414D-2557-400D-B8AB-A4FFFD5F970B}"/>
              </a:ext>
            </a:extLst>
          </p:cNvPr>
          <p:cNvSpPr/>
          <p:nvPr/>
        </p:nvSpPr>
        <p:spPr bwMode="auto">
          <a:xfrm>
            <a:off x="7909240"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a:t>
            </a:r>
          </a:p>
        </p:txBody>
      </p:sp>
      <p:sp>
        <p:nvSpPr>
          <p:cNvPr id="7" name="Rectangle 6">
            <a:extLst>
              <a:ext uri="{FF2B5EF4-FFF2-40B4-BE49-F238E27FC236}">
                <a16:creationId xmlns:a16="http://schemas.microsoft.com/office/drawing/2014/main" id="{88D65B15-B0E0-4EC0-9821-18495583AF8F}"/>
              </a:ext>
            </a:extLst>
          </p:cNvPr>
          <p:cNvSpPr/>
          <p:nvPr/>
        </p:nvSpPr>
        <p:spPr bwMode="auto">
          <a:xfrm>
            <a:off x="6569287" y="2239927"/>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:1</a:t>
            </a:r>
          </a:p>
        </p:txBody>
      </p:sp>
      <p:sp>
        <p:nvSpPr>
          <p:cNvPr id="8" name="Rectangle 7">
            <a:extLst>
              <a:ext uri="{FF2B5EF4-FFF2-40B4-BE49-F238E27FC236}">
                <a16:creationId xmlns:a16="http://schemas.microsoft.com/office/drawing/2014/main" id="{684C4910-EEFC-4723-801B-AA7CAD4F68D8}"/>
              </a:ext>
            </a:extLst>
          </p:cNvPr>
          <p:cNvSpPr/>
          <p:nvPr/>
        </p:nvSpPr>
        <p:spPr bwMode="auto">
          <a:xfrm>
            <a:off x="6570978" y="254831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:1.0</a:t>
            </a:r>
          </a:p>
        </p:txBody>
      </p:sp>
      <p:sp>
        <p:nvSpPr>
          <p:cNvPr id="10" name="Rectangle 9">
            <a:extLst>
              <a:ext uri="{FF2B5EF4-FFF2-40B4-BE49-F238E27FC236}">
                <a16:creationId xmlns:a16="http://schemas.microsoft.com/office/drawing/2014/main" id="{495B4D30-0EC8-4937-8CA7-3B25B2F829FB}"/>
              </a:ext>
            </a:extLst>
          </p:cNvPr>
          <p:cNvSpPr/>
          <p:nvPr/>
        </p:nvSpPr>
        <p:spPr bwMode="auto">
          <a:xfrm>
            <a:off x="6576727"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11" name="Rectangle 10">
            <a:extLst>
              <a:ext uri="{FF2B5EF4-FFF2-40B4-BE49-F238E27FC236}">
                <a16:creationId xmlns:a16="http://schemas.microsoft.com/office/drawing/2014/main" id="{F9895457-E276-4D1C-99B7-EE756373011F}"/>
              </a:ext>
            </a:extLst>
          </p:cNvPr>
          <p:cNvSpPr/>
          <p:nvPr/>
        </p:nvSpPr>
        <p:spPr bwMode="auto">
          <a:xfrm>
            <a:off x="7242984"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12" name="Rectangle 11">
            <a:extLst>
              <a:ext uri="{FF2B5EF4-FFF2-40B4-BE49-F238E27FC236}">
                <a16:creationId xmlns:a16="http://schemas.microsoft.com/office/drawing/2014/main" id="{9F886CAE-4968-48E0-AB89-F6707339C53E}"/>
              </a:ext>
            </a:extLst>
          </p:cNvPr>
          <p:cNvSpPr/>
          <p:nvPr/>
        </p:nvSpPr>
        <p:spPr bwMode="auto">
          <a:xfrm>
            <a:off x="7909240"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13" name="Rectangle 12">
            <a:extLst>
              <a:ext uri="{FF2B5EF4-FFF2-40B4-BE49-F238E27FC236}">
                <a16:creationId xmlns:a16="http://schemas.microsoft.com/office/drawing/2014/main" id="{AC500449-42AA-46F8-A263-7A5782BA6A79}"/>
              </a:ext>
            </a:extLst>
          </p:cNvPr>
          <p:cNvSpPr/>
          <p:nvPr/>
        </p:nvSpPr>
        <p:spPr bwMode="auto">
          <a:xfrm>
            <a:off x="9241754"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14" name="Rectangle 13">
            <a:extLst>
              <a:ext uri="{FF2B5EF4-FFF2-40B4-BE49-F238E27FC236}">
                <a16:creationId xmlns:a16="http://schemas.microsoft.com/office/drawing/2014/main" id="{4920307E-5C83-45DD-B520-C83A8304CD72}"/>
              </a:ext>
            </a:extLst>
          </p:cNvPr>
          <p:cNvSpPr/>
          <p:nvPr/>
        </p:nvSpPr>
        <p:spPr bwMode="auto">
          <a:xfrm>
            <a:off x="8575497"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15" name="Rectangle 14">
            <a:extLst>
              <a:ext uri="{FF2B5EF4-FFF2-40B4-BE49-F238E27FC236}">
                <a16:creationId xmlns:a16="http://schemas.microsoft.com/office/drawing/2014/main" id="{710121FC-6693-4A0C-92FB-DA3863460D70}"/>
              </a:ext>
            </a:extLst>
          </p:cNvPr>
          <p:cNvSpPr/>
          <p:nvPr/>
        </p:nvSpPr>
        <p:spPr bwMode="auto">
          <a:xfrm>
            <a:off x="7238222"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:1.1</a:t>
            </a:r>
          </a:p>
        </p:txBody>
      </p:sp>
      <p:sp>
        <p:nvSpPr>
          <p:cNvPr id="16" name="Rectangle 15">
            <a:extLst>
              <a:ext uri="{FF2B5EF4-FFF2-40B4-BE49-F238E27FC236}">
                <a16:creationId xmlns:a16="http://schemas.microsoft.com/office/drawing/2014/main" id="{3BA38A66-A238-4D8C-9A34-397BAF86A9F8}"/>
              </a:ext>
            </a:extLst>
          </p:cNvPr>
          <p:cNvSpPr/>
          <p:nvPr/>
        </p:nvSpPr>
        <p:spPr bwMode="auto">
          <a:xfrm>
            <a:off x="9908010" y="2856697"/>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5wd1k</a:t>
            </a:r>
          </a:p>
        </p:txBody>
      </p:sp>
      <p:sp>
        <p:nvSpPr>
          <p:cNvPr id="17" name="Rectangle 16">
            <a:extLst>
              <a:ext uri="{FF2B5EF4-FFF2-40B4-BE49-F238E27FC236}">
                <a16:creationId xmlns:a16="http://schemas.microsoft.com/office/drawing/2014/main" id="{A07BC9B9-FA58-432A-A722-39A84BFF2365}"/>
              </a:ext>
            </a:extLst>
          </p:cNvPr>
          <p:cNvSpPr/>
          <p:nvPr/>
        </p:nvSpPr>
        <p:spPr bwMode="auto">
          <a:xfrm>
            <a:off x="9236992"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:2.1</a:t>
            </a:r>
          </a:p>
        </p:txBody>
      </p:sp>
      <p:sp>
        <p:nvSpPr>
          <p:cNvPr id="18" name="Rectangle 17">
            <a:extLst>
              <a:ext uri="{FF2B5EF4-FFF2-40B4-BE49-F238E27FC236}">
                <a16:creationId xmlns:a16="http://schemas.microsoft.com/office/drawing/2014/main" id="{F54152B3-8CB1-4638-9748-398CB1B79876}"/>
              </a:ext>
            </a:extLst>
          </p:cNvPr>
          <p:cNvSpPr/>
          <p:nvPr/>
        </p:nvSpPr>
        <p:spPr bwMode="auto">
          <a:xfrm>
            <a:off x="8575497"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:2.0</a:t>
            </a:r>
          </a:p>
        </p:txBody>
      </p:sp>
      <p:sp>
        <p:nvSpPr>
          <p:cNvPr id="19" name="Rectangle 18">
            <a:extLst>
              <a:ext uri="{FF2B5EF4-FFF2-40B4-BE49-F238E27FC236}">
                <a16:creationId xmlns:a16="http://schemas.microsoft.com/office/drawing/2014/main" id="{E897A92B-2FCD-46EA-AA08-216863055FC2}"/>
              </a:ext>
            </a:extLst>
          </p:cNvPr>
          <p:cNvSpPr/>
          <p:nvPr/>
        </p:nvSpPr>
        <p:spPr bwMode="auto">
          <a:xfrm>
            <a:off x="8583150" y="2239927"/>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:2</a:t>
            </a:r>
          </a:p>
        </p:txBody>
      </p:sp>
      <p:sp>
        <p:nvSpPr>
          <p:cNvPr id="20" name="Rectangle 19">
            <a:extLst>
              <a:ext uri="{FF2B5EF4-FFF2-40B4-BE49-F238E27FC236}">
                <a16:creationId xmlns:a16="http://schemas.microsoft.com/office/drawing/2014/main" id="{613E4091-718A-4405-B6FA-38EE7BD85ED2}"/>
              </a:ext>
            </a:extLst>
          </p:cNvPr>
          <p:cNvSpPr/>
          <p:nvPr/>
        </p:nvSpPr>
        <p:spPr bwMode="auto">
          <a:xfrm>
            <a:off x="9908010" y="254831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:3.0</a:t>
            </a:r>
          </a:p>
        </p:txBody>
      </p:sp>
      <p:sp>
        <p:nvSpPr>
          <p:cNvPr id="21" name="Rectangle 20">
            <a:extLst>
              <a:ext uri="{FF2B5EF4-FFF2-40B4-BE49-F238E27FC236}">
                <a16:creationId xmlns:a16="http://schemas.microsoft.com/office/drawing/2014/main" id="{0F6B5F85-D393-466C-9854-216FB6C57483}"/>
              </a:ext>
            </a:extLst>
          </p:cNvPr>
          <p:cNvSpPr/>
          <p:nvPr/>
        </p:nvSpPr>
        <p:spPr bwMode="auto">
          <a:xfrm>
            <a:off x="9908010" y="2239927"/>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:3</a:t>
            </a:r>
          </a:p>
        </p:txBody>
      </p:sp>
      <p:sp>
        <p:nvSpPr>
          <p:cNvPr id="22" name="Rectangle 21">
            <a:extLst>
              <a:ext uri="{FF2B5EF4-FFF2-40B4-BE49-F238E27FC236}">
                <a16:creationId xmlns:a16="http://schemas.microsoft.com/office/drawing/2014/main" id="{A506E0BD-B958-4978-9ECC-318C568466E2}"/>
              </a:ext>
            </a:extLst>
          </p:cNvPr>
          <p:cNvSpPr/>
          <p:nvPr/>
        </p:nvSpPr>
        <p:spPr bwMode="auto">
          <a:xfrm>
            <a:off x="6569285" y="1930528"/>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:latest</a:t>
            </a:r>
          </a:p>
        </p:txBody>
      </p:sp>
      <p:sp>
        <p:nvSpPr>
          <p:cNvPr id="58" name="Rectangle 57">
            <a:extLst>
              <a:ext uri="{FF2B5EF4-FFF2-40B4-BE49-F238E27FC236}">
                <a16:creationId xmlns:a16="http://schemas.microsoft.com/office/drawing/2014/main" id="{741C5259-2B41-43B8-B525-062422056E21}"/>
              </a:ext>
            </a:extLst>
          </p:cNvPr>
          <p:cNvSpPr/>
          <p:nvPr/>
        </p:nvSpPr>
        <p:spPr bwMode="auto">
          <a:xfrm>
            <a:off x="6569287" y="3713310"/>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:1</a:t>
            </a:r>
          </a:p>
        </p:txBody>
      </p:sp>
      <p:sp>
        <p:nvSpPr>
          <p:cNvPr id="59" name="Rectangle 58">
            <a:extLst>
              <a:ext uri="{FF2B5EF4-FFF2-40B4-BE49-F238E27FC236}">
                <a16:creationId xmlns:a16="http://schemas.microsoft.com/office/drawing/2014/main" id="{7F94DBB4-51DC-408F-92D1-DCBF5FB0662B}"/>
              </a:ext>
            </a:extLst>
          </p:cNvPr>
          <p:cNvSpPr/>
          <p:nvPr/>
        </p:nvSpPr>
        <p:spPr bwMode="auto">
          <a:xfrm>
            <a:off x="6570978" y="402169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:1.0</a:t>
            </a:r>
          </a:p>
        </p:txBody>
      </p:sp>
      <p:sp>
        <p:nvSpPr>
          <p:cNvPr id="61" name="Rectangle 60">
            <a:extLst>
              <a:ext uri="{FF2B5EF4-FFF2-40B4-BE49-F238E27FC236}">
                <a16:creationId xmlns:a16="http://schemas.microsoft.com/office/drawing/2014/main" id="{7CD98E6F-2727-44B4-AFA3-5B52E470F0B2}"/>
              </a:ext>
            </a:extLst>
          </p:cNvPr>
          <p:cNvSpPr/>
          <p:nvPr/>
        </p:nvSpPr>
        <p:spPr bwMode="auto">
          <a:xfrm>
            <a:off x="657672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62" name="Rectangle 61">
            <a:extLst>
              <a:ext uri="{FF2B5EF4-FFF2-40B4-BE49-F238E27FC236}">
                <a16:creationId xmlns:a16="http://schemas.microsoft.com/office/drawing/2014/main" id="{0A0C5F32-942D-4139-B34A-D7264DD2482A}"/>
              </a:ext>
            </a:extLst>
          </p:cNvPr>
          <p:cNvSpPr/>
          <p:nvPr/>
        </p:nvSpPr>
        <p:spPr bwMode="auto">
          <a:xfrm>
            <a:off x="7242984"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63" name="Rectangle 62">
            <a:extLst>
              <a:ext uri="{FF2B5EF4-FFF2-40B4-BE49-F238E27FC236}">
                <a16:creationId xmlns:a16="http://schemas.microsoft.com/office/drawing/2014/main" id="{4A83D435-EA27-4E52-A37A-6C2F6744D2B6}"/>
              </a:ext>
            </a:extLst>
          </p:cNvPr>
          <p:cNvSpPr/>
          <p:nvPr/>
        </p:nvSpPr>
        <p:spPr bwMode="auto">
          <a:xfrm>
            <a:off x="7909240"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e8s1f</a:t>
            </a:r>
          </a:p>
        </p:txBody>
      </p:sp>
      <p:sp>
        <p:nvSpPr>
          <p:cNvPr id="64" name="Rectangle 63">
            <a:extLst>
              <a:ext uri="{FF2B5EF4-FFF2-40B4-BE49-F238E27FC236}">
                <a16:creationId xmlns:a16="http://schemas.microsoft.com/office/drawing/2014/main" id="{BC8E12EB-2070-428E-86DE-D0D88A6E0B5A}"/>
              </a:ext>
            </a:extLst>
          </p:cNvPr>
          <p:cNvSpPr/>
          <p:nvPr/>
        </p:nvSpPr>
        <p:spPr bwMode="auto">
          <a:xfrm>
            <a:off x="9241754"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65" name="Rectangle 64">
            <a:extLst>
              <a:ext uri="{FF2B5EF4-FFF2-40B4-BE49-F238E27FC236}">
                <a16:creationId xmlns:a16="http://schemas.microsoft.com/office/drawing/2014/main" id="{80988497-130B-48C9-AF57-59CC49B03110}"/>
              </a:ext>
            </a:extLst>
          </p:cNvPr>
          <p:cNvSpPr/>
          <p:nvPr/>
        </p:nvSpPr>
        <p:spPr bwMode="auto">
          <a:xfrm>
            <a:off x="857549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66" name="Rectangle 65">
            <a:extLst>
              <a:ext uri="{FF2B5EF4-FFF2-40B4-BE49-F238E27FC236}">
                <a16:creationId xmlns:a16="http://schemas.microsoft.com/office/drawing/2014/main" id="{518EC467-BB28-4BE5-80E6-69EAE31E283B}"/>
              </a:ext>
            </a:extLst>
          </p:cNvPr>
          <p:cNvSpPr/>
          <p:nvPr/>
        </p:nvSpPr>
        <p:spPr bwMode="auto">
          <a:xfrm>
            <a:off x="7238222" y="402169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:1.1</a:t>
            </a:r>
          </a:p>
        </p:txBody>
      </p:sp>
      <p:sp>
        <p:nvSpPr>
          <p:cNvPr id="67" name="Rectangle 66">
            <a:extLst>
              <a:ext uri="{FF2B5EF4-FFF2-40B4-BE49-F238E27FC236}">
                <a16:creationId xmlns:a16="http://schemas.microsoft.com/office/drawing/2014/main" id="{9FB2EE9B-6578-478A-8CD7-88BCBAC22E54}"/>
              </a:ext>
            </a:extLst>
          </p:cNvPr>
          <p:cNvSpPr/>
          <p:nvPr/>
        </p:nvSpPr>
        <p:spPr bwMode="auto">
          <a:xfrm>
            <a:off x="9908010"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68" name="Rectangle 67">
            <a:extLst>
              <a:ext uri="{FF2B5EF4-FFF2-40B4-BE49-F238E27FC236}">
                <a16:creationId xmlns:a16="http://schemas.microsoft.com/office/drawing/2014/main" id="{7F91FB6B-A802-4CFE-8D3D-2941EFAB7FAE}"/>
              </a:ext>
            </a:extLst>
          </p:cNvPr>
          <p:cNvSpPr/>
          <p:nvPr/>
        </p:nvSpPr>
        <p:spPr bwMode="auto">
          <a:xfrm>
            <a:off x="9236992" y="402169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a:t>
            </a:r>
          </a:p>
        </p:txBody>
      </p:sp>
      <p:sp>
        <p:nvSpPr>
          <p:cNvPr id="69" name="Rectangle 68">
            <a:extLst>
              <a:ext uri="{FF2B5EF4-FFF2-40B4-BE49-F238E27FC236}">
                <a16:creationId xmlns:a16="http://schemas.microsoft.com/office/drawing/2014/main" id="{9159FB53-9EBB-4C94-825D-8BE9BA24F06B}"/>
              </a:ext>
            </a:extLst>
          </p:cNvPr>
          <p:cNvSpPr/>
          <p:nvPr/>
        </p:nvSpPr>
        <p:spPr bwMode="auto">
          <a:xfrm>
            <a:off x="9908010" y="3713310"/>
            <a:ext cx="609514"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:2</a:t>
            </a:r>
          </a:p>
        </p:txBody>
      </p:sp>
      <p:sp>
        <p:nvSpPr>
          <p:cNvPr id="70" name="Rectangle 69">
            <a:extLst>
              <a:ext uri="{FF2B5EF4-FFF2-40B4-BE49-F238E27FC236}">
                <a16:creationId xmlns:a16="http://schemas.microsoft.com/office/drawing/2014/main" id="{21A7B8EA-3D15-4957-ABAA-071BF4ABA5C2}"/>
              </a:ext>
            </a:extLst>
          </p:cNvPr>
          <p:cNvSpPr/>
          <p:nvPr/>
        </p:nvSpPr>
        <p:spPr bwMode="auto">
          <a:xfrm>
            <a:off x="6569285" y="3403911"/>
            <a:ext cx="609516" cy="2552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:latest</a:t>
            </a:r>
          </a:p>
        </p:txBody>
      </p:sp>
      <p:sp>
        <p:nvSpPr>
          <p:cNvPr id="71" name="Rectangle 70">
            <a:extLst>
              <a:ext uri="{FF2B5EF4-FFF2-40B4-BE49-F238E27FC236}">
                <a16:creationId xmlns:a16="http://schemas.microsoft.com/office/drawing/2014/main" id="{484DC5FF-8B26-4080-BE17-F9F3B3633E42}"/>
              </a:ext>
            </a:extLst>
          </p:cNvPr>
          <p:cNvSpPr/>
          <p:nvPr/>
        </p:nvSpPr>
        <p:spPr bwMode="auto">
          <a:xfrm>
            <a:off x="10574267" y="433007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28efq</a:t>
            </a:r>
          </a:p>
        </p:txBody>
      </p:sp>
      <p:sp>
        <p:nvSpPr>
          <p:cNvPr id="72" name="Rectangle 71">
            <a:extLst>
              <a:ext uri="{FF2B5EF4-FFF2-40B4-BE49-F238E27FC236}">
                <a16:creationId xmlns:a16="http://schemas.microsoft.com/office/drawing/2014/main" id="{F257170B-1CC3-4D2E-B000-0C561093FDE9}"/>
              </a:ext>
            </a:extLst>
          </p:cNvPr>
          <p:cNvSpPr/>
          <p:nvPr/>
        </p:nvSpPr>
        <p:spPr bwMode="auto">
          <a:xfrm>
            <a:off x="9908010" y="4018971"/>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:2.0</a:t>
            </a:r>
          </a:p>
        </p:txBody>
      </p:sp>
      <p:grpSp>
        <p:nvGrpSpPr>
          <p:cNvPr id="75" name="Group 74">
            <a:extLst>
              <a:ext uri="{FF2B5EF4-FFF2-40B4-BE49-F238E27FC236}">
                <a16:creationId xmlns:a16="http://schemas.microsoft.com/office/drawing/2014/main" id="{97131EBF-5974-409C-93B6-888E163C17F4}"/>
              </a:ext>
            </a:extLst>
          </p:cNvPr>
          <p:cNvGrpSpPr/>
          <p:nvPr/>
        </p:nvGrpSpPr>
        <p:grpSpPr>
          <a:xfrm>
            <a:off x="5579185" y="5402608"/>
            <a:ext cx="5668397" cy="676787"/>
            <a:chOff x="1773730" y="5026680"/>
            <a:chExt cx="5557756" cy="663577"/>
          </a:xfrm>
        </p:grpSpPr>
        <p:sp>
          <p:nvSpPr>
            <p:cNvPr id="76" name="Rectangle 75">
              <a:extLst>
                <a:ext uri="{FF2B5EF4-FFF2-40B4-BE49-F238E27FC236}">
                  <a16:creationId xmlns:a16="http://schemas.microsoft.com/office/drawing/2014/main" id="{07EA4689-4499-4D35-8D7D-41D366618CC2}"/>
                </a:ext>
              </a:extLst>
            </p:cNvPr>
            <p:cNvSpPr/>
            <p:nvPr/>
          </p:nvSpPr>
          <p:spPr bwMode="auto">
            <a:xfrm>
              <a:off x="1773730" y="5026680"/>
              <a:ext cx="5557756" cy="663577"/>
            </a:xfrm>
            <a:prstGeom prst="rect">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83ADC43-A356-43B1-AFA4-15E22A0F211E}"/>
                </a:ext>
              </a:extLst>
            </p:cNvPr>
            <p:cNvSpPr/>
            <p:nvPr/>
          </p:nvSpPr>
          <p:spPr bwMode="auto">
            <a:xfrm>
              <a:off x="1848665" y="5073710"/>
              <a:ext cx="787963" cy="25158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Tag</a:t>
              </a:r>
            </a:p>
          </p:txBody>
        </p:sp>
        <p:sp>
          <p:nvSpPr>
            <p:cNvPr id="78" name="Rectangle 77">
              <a:extLst>
                <a:ext uri="{FF2B5EF4-FFF2-40B4-BE49-F238E27FC236}">
                  <a16:creationId xmlns:a16="http://schemas.microsoft.com/office/drawing/2014/main" id="{A342D21C-71B7-49C3-96C7-00AA3C375C88}"/>
                </a:ext>
              </a:extLst>
            </p:cNvPr>
            <p:cNvSpPr/>
            <p:nvPr/>
          </p:nvSpPr>
          <p:spPr bwMode="auto">
            <a:xfrm>
              <a:off x="1853335" y="5377410"/>
              <a:ext cx="787963" cy="25025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chemeClr val="bg1"/>
                  </a:solidFill>
                  <a:ea typeface="Segoe UI" pitchFamily="34" charset="0"/>
                  <a:cs typeface="Segoe UI" pitchFamily="34" charset="0"/>
                </a:rPr>
                <a:t>Digest</a:t>
              </a:r>
            </a:p>
          </p:txBody>
        </p:sp>
      </p:grpSp>
      <p:sp>
        <p:nvSpPr>
          <p:cNvPr id="79" name="Rectangle 78">
            <a:extLst>
              <a:ext uri="{FF2B5EF4-FFF2-40B4-BE49-F238E27FC236}">
                <a16:creationId xmlns:a16="http://schemas.microsoft.com/office/drawing/2014/main" id="{78664EF9-B149-424C-A4D5-A6C5B1B1D843}"/>
              </a:ext>
            </a:extLst>
          </p:cNvPr>
          <p:cNvSpPr/>
          <p:nvPr/>
        </p:nvSpPr>
        <p:spPr bwMode="auto">
          <a:xfrm>
            <a:off x="6581874" y="5450573"/>
            <a:ext cx="609516"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:12204</a:t>
            </a:r>
          </a:p>
        </p:txBody>
      </p:sp>
      <p:sp>
        <p:nvSpPr>
          <p:cNvPr id="80" name="Rectangle 79">
            <a:extLst>
              <a:ext uri="{FF2B5EF4-FFF2-40B4-BE49-F238E27FC236}">
                <a16:creationId xmlns:a16="http://schemas.microsoft.com/office/drawing/2014/main" id="{94F99AE2-D9F6-4FC8-9B4F-3168E2412190}"/>
              </a:ext>
            </a:extLst>
          </p:cNvPr>
          <p:cNvSpPr/>
          <p:nvPr/>
        </p:nvSpPr>
        <p:spPr bwMode="auto">
          <a:xfrm>
            <a:off x="6587623"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91efj6</a:t>
            </a:r>
          </a:p>
        </p:txBody>
      </p:sp>
      <p:sp>
        <p:nvSpPr>
          <p:cNvPr id="81" name="Rectangle 80">
            <a:extLst>
              <a:ext uri="{FF2B5EF4-FFF2-40B4-BE49-F238E27FC236}">
                <a16:creationId xmlns:a16="http://schemas.microsoft.com/office/drawing/2014/main" id="{B9269FC5-7B65-421C-8518-E55C867F5667}"/>
              </a:ext>
            </a:extLst>
          </p:cNvPr>
          <p:cNvSpPr/>
          <p:nvPr/>
        </p:nvSpPr>
        <p:spPr bwMode="auto">
          <a:xfrm>
            <a:off x="7238222"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u82lq</a:t>
            </a:r>
          </a:p>
        </p:txBody>
      </p:sp>
      <p:sp>
        <p:nvSpPr>
          <p:cNvPr id="82" name="Rectangle 81">
            <a:extLst>
              <a:ext uri="{FF2B5EF4-FFF2-40B4-BE49-F238E27FC236}">
                <a16:creationId xmlns:a16="http://schemas.microsoft.com/office/drawing/2014/main" id="{65D21C8D-57E1-4F69-A922-30F48E9B05BE}"/>
              </a:ext>
            </a:extLst>
          </p:cNvPr>
          <p:cNvSpPr/>
          <p:nvPr/>
        </p:nvSpPr>
        <p:spPr bwMode="auto">
          <a:xfrm>
            <a:off x="7920136"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e8s1f</a:t>
            </a:r>
          </a:p>
        </p:txBody>
      </p:sp>
      <p:sp>
        <p:nvSpPr>
          <p:cNvPr id="83" name="Rectangle 82">
            <a:extLst>
              <a:ext uri="{FF2B5EF4-FFF2-40B4-BE49-F238E27FC236}">
                <a16:creationId xmlns:a16="http://schemas.microsoft.com/office/drawing/2014/main" id="{B3A1327C-1013-4A0F-B9C2-F51EDDC398FB}"/>
              </a:ext>
            </a:extLst>
          </p:cNvPr>
          <p:cNvSpPr/>
          <p:nvPr/>
        </p:nvSpPr>
        <p:spPr bwMode="auto">
          <a:xfrm>
            <a:off x="9252649"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2re7f</a:t>
            </a:r>
          </a:p>
        </p:txBody>
      </p:sp>
      <p:sp>
        <p:nvSpPr>
          <p:cNvPr id="84" name="Rectangle 83">
            <a:extLst>
              <a:ext uri="{FF2B5EF4-FFF2-40B4-BE49-F238E27FC236}">
                <a16:creationId xmlns:a16="http://schemas.microsoft.com/office/drawing/2014/main" id="{96134F77-0B31-4F15-9DC3-386379A9FC87}"/>
              </a:ext>
            </a:extLst>
          </p:cNvPr>
          <p:cNvSpPr/>
          <p:nvPr/>
        </p:nvSpPr>
        <p:spPr bwMode="auto">
          <a:xfrm>
            <a:off x="8586393"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1n4ef</a:t>
            </a:r>
          </a:p>
        </p:txBody>
      </p:sp>
      <p:sp>
        <p:nvSpPr>
          <p:cNvPr id="85" name="Rectangle 84">
            <a:extLst>
              <a:ext uri="{FF2B5EF4-FFF2-40B4-BE49-F238E27FC236}">
                <a16:creationId xmlns:a16="http://schemas.microsoft.com/office/drawing/2014/main" id="{C3CC654C-2DF0-49D2-B9F1-59B01DE39688}"/>
              </a:ext>
            </a:extLst>
          </p:cNvPr>
          <p:cNvSpPr/>
          <p:nvPr/>
        </p:nvSpPr>
        <p:spPr bwMode="auto">
          <a:xfrm>
            <a:off x="7233458"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:12328</a:t>
            </a:r>
          </a:p>
        </p:txBody>
      </p:sp>
      <p:sp>
        <p:nvSpPr>
          <p:cNvPr id="86" name="Rectangle 85">
            <a:extLst>
              <a:ext uri="{FF2B5EF4-FFF2-40B4-BE49-F238E27FC236}">
                <a16:creationId xmlns:a16="http://schemas.microsoft.com/office/drawing/2014/main" id="{B555F067-C328-4DE9-8A43-FFE13E33AB51}"/>
              </a:ext>
            </a:extLst>
          </p:cNvPr>
          <p:cNvSpPr/>
          <p:nvPr/>
        </p:nvSpPr>
        <p:spPr bwMode="auto">
          <a:xfrm>
            <a:off x="9918906"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3rpn1</a:t>
            </a:r>
          </a:p>
        </p:txBody>
      </p:sp>
      <p:sp>
        <p:nvSpPr>
          <p:cNvPr id="87" name="Rectangle 86">
            <a:extLst>
              <a:ext uri="{FF2B5EF4-FFF2-40B4-BE49-F238E27FC236}">
                <a16:creationId xmlns:a16="http://schemas.microsoft.com/office/drawing/2014/main" id="{73CA7A5C-7335-449F-AF45-876F9A39390D}"/>
              </a:ext>
            </a:extLst>
          </p:cNvPr>
          <p:cNvSpPr/>
          <p:nvPr/>
        </p:nvSpPr>
        <p:spPr bwMode="auto">
          <a:xfrm>
            <a:off x="9247887"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:35091</a:t>
            </a:r>
          </a:p>
        </p:txBody>
      </p:sp>
      <p:sp>
        <p:nvSpPr>
          <p:cNvPr id="89" name="Rectangle 88">
            <a:extLst>
              <a:ext uri="{FF2B5EF4-FFF2-40B4-BE49-F238E27FC236}">
                <a16:creationId xmlns:a16="http://schemas.microsoft.com/office/drawing/2014/main" id="{F96AC813-C676-4F7B-AD67-23148D01E3C1}"/>
              </a:ext>
            </a:extLst>
          </p:cNvPr>
          <p:cNvSpPr/>
          <p:nvPr/>
        </p:nvSpPr>
        <p:spPr bwMode="auto">
          <a:xfrm>
            <a:off x="10585162" y="5760319"/>
            <a:ext cx="609514" cy="255234"/>
          </a:xfrm>
          <a:prstGeom prst="rect">
            <a:avLst/>
          </a:prstGeom>
          <a:solidFill>
            <a:srgbClr val="E7E7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28efq</a:t>
            </a:r>
          </a:p>
        </p:txBody>
      </p:sp>
      <p:sp>
        <p:nvSpPr>
          <p:cNvPr id="90" name="Rectangle 89">
            <a:extLst>
              <a:ext uri="{FF2B5EF4-FFF2-40B4-BE49-F238E27FC236}">
                <a16:creationId xmlns:a16="http://schemas.microsoft.com/office/drawing/2014/main" id="{CFD73BE0-DBBD-402D-9114-4C956971655E}"/>
              </a:ext>
            </a:extLst>
          </p:cNvPr>
          <p:cNvSpPr/>
          <p:nvPr/>
        </p:nvSpPr>
        <p:spPr bwMode="auto">
          <a:xfrm>
            <a:off x="9918906"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:4201</a:t>
            </a:r>
          </a:p>
        </p:txBody>
      </p:sp>
      <p:sp>
        <p:nvSpPr>
          <p:cNvPr id="91" name="Rectangle 90">
            <a:extLst>
              <a:ext uri="{FF2B5EF4-FFF2-40B4-BE49-F238E27FC236}">
                <a16:creationId xmlns:a16="http://schemas.microsoft.com/office/drawing/2014/main" id="{908B06E6-0F7A-41E5-A265-FE0BBF783333}"/>
              </a:ext>
            </a:extLst>
          </p:cNvPr>
          <p:cNvSpPr/>
          <p:nvPr/>
        </p:nvSpPr>
        <p:spPr bwMode="auto">
          <a:xfrm>
            <a:off x="7919210"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:12401</a:t>
            </a:r>
          </a:p>
        </p:txBody>
      </p:sp>
      <p:sp>
        <p:nvSpPr>
          <p:cNvPr id="92" name="Rectangle 91">
            <a:extLst>
              <a:ext uri="{FF2B5EF4-FFF2-40B4-BE49-F238E27FC236}">
                <a16:creationId xmlns:a16="http://schemas.microsoft.com/office/drawing/2014/main" id="{05594183-60B0-4040-9D98-42F5D4B1DC45}"/>
              </a:ext>
            </a:extLst>
          </p:cNvPr>
          <p:cNvSpPr/>
          <p:nvPr/>
        </p:nvSpPr>
        <p:spPr bwMode="auto">
          <a:xfrm>
            <a:off x="8590231"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:33810</a:t>
            </a:r>
          </a:p>
        </p:txBody>
      </p:sp>
      <p:sp>
        <p:nvSpPr>
          <p:cNvPr id="93" name="Rectangle 92">
            <a:extLst>
              <a:ext uri="{FF2B5EF4-FFF2-40B4-BE49-F238E27FC236}">
                <a16:creationId xmlns:a16="http://schemas.microsoft.com/office/drawing/2014/main" id="{90AED842-FC89-41D4-A430-0FBEF6E0EA38}"/>
              </a:ext>
            </a:extLst>
          </p:cNvPr>
          <p:cNvSpPr/>
          <p:nvPr/>
        </p:nvSpPr>
        <p:spPr bwMode="auto">
          <a:xfrm>
            <a:off x="10589935" y="5450573"/>
            <a:ext cx="609514" cy="25523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3" rIns="0" bIns="0"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1199">
                <a:solidFill>
                  <a:sysClr val="windowText" lastClr="000000"/>
                </a:solidFill>
                <a:ea typeface="Segoe UI" pitchFamily="34" charset="0"/>
                <a:cs typeface="Segoe UI" pitchFamily="34" charset="0"/>
              </a:rPr>
              <a:t>:50201</a:t>
            </a:r>
          </a:p>
        </p:txBody>
      </p:sp>
      <p:sp>
        <p:nvSpPr>
          <p:cNvPr id="3" name="TextBox 2">
            <a:extLst>
              <a:ext uri="{FF2B5EF4-FFF2-40B4-BE49-F238E27FC236}">
                <a16:creationId xmlns:a16="http://schemas.microsoft.com/office/drawing/2014/main" id="{1FC63442-8403-4D04-82C8-CB4FE69876C8}"/>
              </a:ext>
            </a:extLst>
          </p:cNvPr>
          <p:cNvSpPr txBox="1"/>
          <p:nvPr/>
        </p:nvSpPr>
        <p:spPr>
          <a:xfrm>
            <a:off x="2107204" y="1901937"/>
            <a:ext cx="3444272" cy="583860"/>
          </a:xfrm>
          <a:prstGeom prst="rect">
            <a:avLst/>
          </a:prstGeom>
          <a:noFill/>
        </p:spPr>
        <p:txBody>
          <a:bodyPr wrap="square" lIns="186521" tIns="149217" rIns="186521" bIns="149217" rtlCol="0">
            <a:spAutoFit/>
          </a:bodyPr>
          <a:lstStyle/>
          <a:p>
            <a:pPr algn="r">
              <a:lnSpc>
                <a:spcPct val="90000"/>
              </a:lnSpc>
              <a:spcAft>
                <a:spcPts val="612"/>
              </a:spcAft>
            </a:pPr>
            <a:r>
              <a:rPr lang="en-US" sz="2040" b="1" dirty="0">
                <a:gradFill>
                  <a:gsLst>
                    <a:gs pos="2917">
                      <a:schemeClr val="tx1"/>
                    </a:gs>
                    <a:gs pos="30000">
                      <a:schemeClr val="tx1"/>
                    </a:gs>
                  </a:gsLst>
                  <a:lin ang="5400000" scaled="0"/>
                </a:gradFill>
              </a:rPr>
              <a:t>Stable Tags</a:t>
            </a:r>
          </a:p>
        </p:txBody>
      </p:sp>
      <p:sp>
        <p:nvSpPr>
          <p:cNvPr id="73" name="TextBox 72">
            <a:extLst>
              <a:ext uri="{FF2B5EF4-FFF2-40B4-BE49-F238E27FC236}">
                <a16:creationId xmlns:a16="http://schemas.microsoft.com/office/drawing/2014/main" id="{4A824CA4-0B68-409E-9B57-C099DDC78FF0}"/>
              </a:ext>
            </a:extLst>
          </p:cNvPr>
          <p:cNvSpPr txBox="1"/>
          <p:nvPr/>
        </p:nvSpPr>
        <p:spPr>
          <a:xfrm>
            <a:off x="2099432" y="3373441"/>
            <a:ext cx="3444272" cy="992982"/>
          </a:xfrm>
          <a:prstGeom prst="rect">
            <a:avLst/>
          </a:prstGeom>
          <a:noFill/>
        </p:spPr>
        <p:txBody>
          <a:bodyPr wrap="square" lIns="186521" tIns="149217" rIns="186521" bIns="149217" rtlCol="0">
            <a:spAutoFit/>
          </a:bodyPr>
          <a:lstStyle/>
          <a:p>
            <a:pPr algn="r">
              <a:lnSpc>
                <a:spcPct val="90000"/>
              </a:lnSpc>
              <a:spcAft>
                <a:spcPts val="612"/>
              </a:spcAft>
            </a:pPr>
            <a:r>
              <a:rPr lang="en-US" sz="2448" b="1" dirty="0">
                <a:gradFill>
                  <a:gsLst>
                    <a:gs pos="2917">
                      <a:schemeClr val="tx1"/>
                    </a:gs>
                    <a:gs pos="30000">
                      <a:schemeClr val="tx1"/>
                    </a:gs>
                  </a:gsLst>
                  <a:lin ang="5400000" scaled="0"/>
                </a:gradFill>
              </a:rPr>
              <a:t>Servicing</a:t>
            </a:r>
            <a:br>
              <a:rPr lang="en-US" sz="2448" b="1" dirty="0">
                <a:gradFill>
                  <a:gsLst>
                    <a:gs pos="2917">
                      <a:schemeClr val="tx1"/>
                    </a:gs>
                    <a:gs pos="30000">
                      <a:schemeClr val="tx1"/>
                    </a:gs>
                  </a:gsLst>
                  <a:lin ang="5400000" scaled="0"/>
                </a:gradFill>
              </a:rPr>
            </a:br>
            <a:r>
              <a:rPr lang="en-US" sz="2448" b="1" dirty="0">
                <a:gradFill>
                  <a:gsLst>
                    <a:gs pos="2917">
                      <a:schemeClr val="tx1"/>
                    </a:gs>
                    <a:gs pos="30000">
                      <a:schemeClr val="tx1"/>
                    </a:gs>
                  </a:gsLst>
                  <a:lin ang="5400000" scaled="0"/>
                </a:gradFill>
              </a:rPr>
              <a:t>Stable Tags</a:t>
            </a:r>
          </a:p>
        </p:txBody>
      </p:sp>
      <p:sp>
        <p:nvSpPr>
          <p:cNvPr id="74" name="TextBox 73">
            <a:extLst>
              <a:ext uri="{FF2B5EF4-FFF2-40B4-BE49-F238E27FC236}">
                <a16:creationId xmlns:a16="http://schemas.microsoft.com/office/drawing/2014/main" id="{87ED448D-FE4D-4215-9424-4720FFE1D154}"/>
              </a:ext>
            </a:extLst>
          </p:cNvPr>
          <p:cNvSpPr txBox="1"/>
          <p:nvPr/>
        </p:nvSpPr>
        <p:spPr>
          <a:xfrm>
            <a:off x="1448511" y="5402607"/>
            <a:ext cx="4095193" cy="647165"/>
          </a:xfrm>
          <a:prstGeom prst="rect">
            <a:avLst/>
          </a:prstGeom>
          <a:noFill/>
        </p:spPr>
        <p:txBody>
          <a:bodyPr wrap="square" lIns="186521" tIns="149217" rIns="186521" bIns="149217" rtlCol="0">
            <a:spAutoFit/>
          </a:bodyPr>
          <a:lstStyle/>
          <a:p>
            <a:pPr algn="r">
              <a:lnSpc>
                <a:spcPct val="90000"/>
              </a:lnSpc>
              <a:spcAft>
                <a:spcPts val="612"/>
              </a:spcAft>
            </a:pPr>
            <a:r>
              <a:rPr lang="en-US" sz="2448" b="1" dirty="0">
                <a:gradFill>
                  <a:gsLst>
                    <a:gs pos="2917">
                      <a:schemeClr val="tx1"/>
                    </a:gs>
                    <a:gs pos="30000">
                      <a:schemeClr val="tx1"/>
                    </a:gs>
                  </a:gsLst>
                  <a:lin ang="5400000" scaled="0"/>
                </a:gradFill>
              </a:rPr>
              <a:t>Unique Tagging</a:t>
            </a:r>
          </a:p>
        </p:txBody>
      </p:sp>
      <p:sp>
        <p:nvSpPr>
          <p:cNvPr id="23" name="Rectangle 22">
            <a:extLst>
              <a:ext uri="{FF2B5EF4-FFF2-40B4-BE49-F238E27FC236}">
                <a16:creationId xmlns:a16="http://schemas.microsoft.com/office/drawing/2014/main" id="{42FC3F85-E6DD-485C-855A-DC55B9BA453A}"/>
              </a:ext>
            </a:extLst>
          </p:cNvPr>
          <p:cNvSpPr/>
          <p:nvPr/>
        </p:nvSpPr>
        <p:spPr bwMode="auto">
          <a:xfrm>
            <a:off x="365358" y="1709772"/>
            <a:ext cx="11237870" cy="3044583"/>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2448" b="1" dirty="0">
                <a:solidFill>
                  <a:schemeClr val="tx1"/>
                </a:solidFill>
                <a:cs typeface="Segoe UI" pitchFamily="34" charset="0"/>
              </a:rPr>
              <a:t>Base Images</a:t>
            </a:r>
          </a:p>
          <a:p>
            <a:pPr defTabSz="932270" fontAlgn="base">
              <a:lnSpc>
                <a:spcPct val="90000"/>
              </a:lnSpc>
              <a:spcBef>
                <a:spcPct val="0"/>
              </a:spcBef>
              <a:spcAft>
                <a:spcPct val="0"/>
              </a:spcAft>
            </a:pPr>
            <a:r>
              <a:rPr lang="en-US" sz="2448" dirty="0">
                <a:solidFill>
                  <a:schemeClr val="tx1"/>
                </a:solidFill>
                <a:latin typeface="Consolas" panose="020B0609020204030204" pitchFamily="49" charset="0"/>
                <a:cs typeface="Segoe UI" pitchFamily="34" charset="0"/>
              </a:rPr>
              <a:t>FROM …</a:t>
            </a:r>
          </a:p>
        </p:txBody>
      </p:sp>
      <p:sp>
        <p:nvSpPr>
          <p:cNvPr id="88" name="Rectangle 87">
            <a:extLst>
              <a:ext uri="{FF2B5EF4-FFF2-40B4-BE49-F238E27FC236}">
                <a16:creationId xmlns:a16="http://schemas.microsoft.com/office/drawing/2014/main" id="{7268E0AF-3F5A-4C10-871C-E085CAE33D99}"/>
              </a:ext>
            </a:extLst>
          </p:cNvPr>
          <p:cNvSpPr/>
          <p:nvPr/>
        </p:nvSpPr>
        <p:spPr bwMode="auto">
          <a:xfrm>
            <a:off x="365358" y="4846824"/>
            <a:ext cx="11237870" cy="1395676"/>
          </a:xfrm>
          <a:prstGeom prst="rect">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pPr>
            <a:r>
              <a:rPr lang="en-US" sz="2448" b="1" dirty="0">
                <a:solidFill>
                  <a:schemeClr val="tx1"/>
                </a:solidFill>
                <a:cs typeface="Segoe UI" pitchFamily="34" charset="0"/>
              </a:rPr>
              <a:t>Deployed Images</a:t>
            </a:r>
          </a:p>
          <a:p>
            <a:pPr defTabSz="932270" fontAlgn="base">
              <a:lnSpc>
                <a:spcPct val="90000"/>
              </a:lnSpc>
              <a:spcBef>
                <a:spcPct val="0"/>
              </a:spcBef>
              <a:spcAft>
                <a:spcPct val="0"/>
              </a:spcAft>
            </a:pPr>
            <a:r>
              <a:rPr lang="en-US" sz="2448" dirty="0">
                <a:solidFill>
                  <a:schemeClr val="tx1"/>
                </a:solidFill>
                <a:latin typeface="Consolas" panose="020B0609020204030204" pitchFamily="49" charset="0"/>
                <a:cs typeface="Segoe UI" pitchFamily="34" charset="0"/>
              </a:rPr>
              <a:t>docker run …</a:t>
            </a:r>
          </a:p>
          <a:p>
            <a:pPr defTabSz="932270" fontAlgn="base">
              <a:lnSpc>
                <a:spcPct val="90000"/>
              </a:lnSpc>
              <a:spcBef>
                <a:spcPct val="0"/>
              </a:spcBef>
              <a:spcAft>
                <a:spcPct val="0"/>
              </a:spcAft>
            </a:pPr>
            <a:endParaRPr lang="en-US" sz="2448" b="1" dirty="0">
              <a:solidFill>
                <a:schemeClr val="tx1"/>
              </a:solidFill>
              <a:cs typeface="Segoe UI" pitchFamily="34" charset="0"/>
            </a:endParaRPr>
          </a:p>
        </p:txBody>
      </p:sp>
    </p:spTree>
    <p:custDataLst>
      <p:tags r:id="rId1"/>
    </p:custDataLst>
    <p:extLst>
      <p:ext uri="{BB962C8B-B14F-4D97-AF65-F5344CB8AC3E}">
        <p14:creationId xmlns:p14="http://schemas.microsoft.com/office/powerpoint/2010/main" val="2538074663"/>
      </p:ext>
    </p:extLst>
  </p:cSld>
  <p:clrMapOvr>
    <a:masterClrMapping/>
  </p:clrMapOvr>
  <mc:AlternateContent xmlns:mc="http://schemas.openxmlformats.org/markup-compatibility/2006" xmlns:p14="http://schemas.microsoft.com/office/powerpoint/2010/main">
    <mc:Choice Requires="p14">
      <p:transition spd="med" p14:dur="700" advTm="52264">
        <p:fade/>
      </p:transition>
    </mc:Choice>
    <mc:Fallback xmlns="">
      <p:transition spd="med" advTm="522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grpId="5"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500"/>
                            </p:stCondLst>
                            <p:childTnLst>
                              <p:par>
                                <p:cTn id="40" presetID="42" presetClass="path" presetSubtype="0" accel="50000" decel="50000" fill="hold" grpId="0" nodeType="afterEffect">
                                  <p:stCondLst>
                                    <p:cond delay="0"/>
                                  </p:stCondLst>
                                  <p:childTnLst>
                                    <p:animMotion origin="layout" path="M 2.22222E-6 -2.46914E-7 L 0.05434 0.00031 " pathEditMode="relative" rAng="0" ptsTypes="AA">
                                      <p:cBhvr>
                                        <p:cTn id="41" dur="2000" fill="hold"/>
                                        <p:tgtEl>
                                          <p:spTgt spid="7"/>
                                        </p:tgtEl>
                                        <p:attrNameLst>
                                          <p:attrName>ppt_x</p:attrName>
                                          <p:attrName>ppt_y</p:attrName>
                                        </p:attrNameLst>
                                      </p:cBhvr>
                                      <p:rCtr x="2708" y="0"/>
                                    </p:animMotion>
                                  </p:childTnLst>
                                </p:cTn>
                              </p:par>
                              <p:par>
                                <p:cTn id="42" presetID="42" presetClass="path" presetSubtype="0" accel="50000" decel="50000" fill="hold" grpId="0" nodeType="withEffect">
                                  <p:stCondLst>
                                    <p:cond delay="0"/>
                                  </p:stCondLst>
                                  <p:childTnLst>
                                    <p:animMotion origin="layout" path="M 2.22222E-6 4.19753E-6 L 0.05451 4.19753E-6 " pathEditMode="relative" rAng="0" ptsTypes="AA">
                                      <p:cBhvr>
                                        <p:cTn id="43" dur="2000" fill="hold"/>
                                        <p:tgtEl>
                                          <p:spTgt spid="22"/>
                                        </p:tgtEl>
                                        <p:attrNameLst>
                                          <p:attrName>ppt_x</p:attrName>
                                          <p:attrName>ppt_y</p:attrName>
                                        </p:attrNameLst>
                                      </p:cBhvr>
                                      <p:rCtr x="2726" y="0"/>
                                    </p:animMotion>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righ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0.05451 -0.00031 L 0.10781 0.00092 " pathEditMode="relative" rAng="0" ptsTypes="AA">
                                      <p:cBhvr>
                                        <p:cTn id="56" dur="2000" fill="hold"/>
                                        <p:tgtEl>
                                          <p:spTgt spid="22"/>
                                        </p:tgtEl>
                                        <p:attrNameLst>
                                          <p:attrName>ppt_x</p:attrName>
                                          <p:attrName>ppt_y</p:attrName>
                                        </p:attrNameLst>
                                      </p:cBhvr>
                                      <p:rCtr x="2656" y="62"/>
                                    </p:animMotion>
                                  </p:childTnLst>
                                </p:cTn>
                              </p:par>
                              <p:par>
                                <p:cTn id="57" presetID="42" presetClass="path" presetSubtype="0" accel="50000" decel="50000" fill="hold" grpId="1" nodeType="withEffect">
                                  <p:stCondLst>
                                    <p:cond delay="0"/>
                                  </p:stCondLst>
                                  <p:childTnLst>
                                    <p:animMotion origin="layout" path="M 0.05434 0.00031 L 0.10781 -0.00031 " pathEditMode="relative" rAng="0" ptsTypes="AA">
                                      <p:cBhvr>
                                        <p:cTn id="58" dur="2000" fill="hold"/>
                                        <p:tgtEl>
                                          <p:spTgt spid="7"/>
                                        </p:tgtEl>
                                        <p:attrNameLst>
                                          <p:attrName>ppt_x</p:attrName>
                                          <p:attrName>ppt_y</p:attrName>
                                        </p:attrNameLst>
                                      </p:cBhvr>
                                      <p:rCtr x="2674" y="-31"/>
                                    </p:animMotion>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ppt_x</p:attrName>
                                        </p:attrNameLst>
                                      </p:cBhvr>
                                      <p:tavLst>
                                        <p:tav tm="0">
                                          <p:val>
                                            <p:strVal val="#ppt_x-#ppt_w*1.125000"/>
                                          </p:val>
                                        </p:tav>
                                        <p:tav tm="100000">
                                          <p:val>
                                            <p:strVal val="#ppt_x"/>
                                          </p:val>
                                        </p:tav>
                                      </p:tavLst>
                                    </p:anim>
                                    <p:animEffect transition="in" filter="wipe(right)">
                                      <p:cBhvr>
                                        <p:cTn id="64" dur="500"/>
                                        <p:tgtEl>
                                          <p:spTgt spid="19"/>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p:tgtEl>
                                          <p:spTgt spid="14"/>
                                        </p:tgtEl>
                                        <p:attrNameLst>
                                          <p:attrName>ppt_x</p:attrName>
                                        </p:attrNameLst>
                                      </p:cBhvr>
                                      <p:tavLst>
                                        <p:tav tm="0">
                                          <p:val>
                                            <p:strVal val="#ppt_x-#ppt_w*1.125000"/>
                                          </p:val>
                                        </p:tav>
                                        <p:tav tm="100000">
                                          <p:val>
                                            <p:strVal val="#ppt_x"/>
                                          </p:val>
                                        </p:tav>
                                      </p:tavLst>
                                    </p:anim>
                                    <p:animEffect transition="in" filter="wipe(right)">
                                      <p:cBhvr>
                                        <p:cTn id="72" dur="500"/>
                                        <p:tgtEl>
                                          <p:spTgt spid="14"/>
                                        </p:tgtEl>
                                      </p:cBhvr>
                                    </p:animEffect>
                                  </p:childTnLst>
                                </p:cTn>
                              </p:par>
                            </p:childTnLst>
                          </p:cTn>
                        </p:par>
                        <p:par>
                          <p:cTn id="73" fill="hold">
                            <p:stCondLst>
                              <p:cond delay="500"/>
                            </p:stCondLst>
                            <p:childTnLst>
                              <p:par>
                                <p:cTn id="74" presetID="42" presetClass="path" presetSubtype="0" accel="50000" decel="50000" fill="hold" grpId="2" nodeType="afterEffect">
                                  <p:stCondLst>
                                    <p:cond delay="0"/>
                                  </p:stCondLst>
                                  <p:childTnLst>
                                    <p:animMotion origin="layout" path="M 0.10781 0.00092 L 0.16059 4.19753E-6 " pathEditMode="relative" rAng="0" ptsTypes="AA">
                                      <p:cBhvr>
                                        <p:cTn id="75" dur="2000" fill="hold"/>
                                        <p:tgtEl>
                                          <p:spTgt spid="22"/>
                                        </p:tgtEl>
                                        <p:attrNameLst>
                                          <p:attrName>ppt_x</p:attrName>
                                          <p:attrName>ppt_y</p:attrName>
                                        </p:attrNameLst>
                                      </p:cBhvr>
                                      <p:rCtr x="2639" y="-62"/>
                                    </p:animMotion>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p:tgtEl>
                                          <p:spTgt spid="13"/>
                                        </p:tgtEl>
                                        <p:attrNameLst>
                                          <p:attrName>ppt_x</p:attrName>
                                        </p:attrNameLst>
                                      </p:cBhvr>
                                      <p:tavLst>
                                        <p:tav tm="0">
                                          <p:val>
                                            <p:strVal val="#ppt_x-#ppt_w*1.125000"/>
                                          </p:val>
                                        </p:tav>
                                        <p:tav tm="100000">
                                          <p:val>
                                            <p:strVal val="#ppt_x"/>
                                          </p:val>
                                        </p:tav>
                                      </p:tavLst>
                                    </p:anim>
                                    <p:animEffect transition="in" filter="wipe(right)">
                                      <p:cBhvr>
                                        <p:cTn id="85" dur="500"/>
                                        <p:tgtEl>
                                          <p:spTgt spid="13"/>
                                        </p:tgtEl>
                                      </p:cBhvr>
                                    </p:animEffect>
                                  </p:childTnLst>
                                </p:cTn>
                              </p:par>
                            </p:childTnLst>
                          </p:cTn>
                        </p:par>
                        <p:par>
                          <p:cTn id="86" fill="hold">
                            <p:stCondLst>
                              <p:cond delay="500"/>
                            </p:stCondLst>
                            <p:childTnLst>
                              <p:par>
                                <p:cTn id="87" presetID="42" presetClass="path" presetSubtype="0" accel="50000" decel="50000" fill="hold" grpId="1" nodeType="afterEffect">
                                  <p:stCondLst>
                                    <p:cond delay="0"/>
                                  </p:stCondLst>
                                  <p:childTnLst>
                                    <p:animMotion origin="layout" path="M 3.05556E-6 -2.46914E-7 L 0.05295 0.00031 " pathEditMode="relative" rAng="0" ptsTypes="AA">
                                      <p:cBhvr>
                                        <p:cTn id="88" dur="2000" fill="hold"/>
                                        <p:tgtEl>
                                          <p:spTgt spid="19"/>
                                        </p:tgtEl>
                                        <p:attrNameLst>
                                          <p:attrName>ppt_x</p:attrName>
                                          <p:attrName>ppt_y</p:attrName>
                                        </p:attrNameLst>
                                      </p:cBhvr>
                                      <p:rCtr x="2639" y="0"/>
                                    </p:animMotion>
                                  </p:childTnLst>
                                </p:cTn>
                              </p:par>
                              <p:par>
                                <p:cTn id="89" presetID="42" presetClass="path" presetSubtype="0" accel="50000" decel="50000" fill="hold" grpId="3" nodeType="withEffect">
                                  <p:stCondLst>
                                    <p:cond delay="0"/>
                                  </p:stCondLst>
                                  <p:childTnLst>
                                    <p:animMotion origin="layout" path="M 0.16059 4.19753E-6 L 0.21475 4.19753E-6 " pathEditMode="relative" rAng="0" ptsTypes="AA">
                                      <p:cBhvr>
                                        <p:cTn id="90" dur="2000" fill="hold"/>
                                        <p:tgtEl>
                                          <p:spTgt spid="22"/>
                                        </p:tgtEl>
                                        <p:attrNameLst>
                                          <p:attrName>ppt_x</p:attrName>
                                          <p:attrName>ppt_y</p:attrName>
                                        </p:attrNameLst>
                                      </p:cBhvr>
                                      <p:rCtr x="2708" y="0"/>
                                    </p:animMotion>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p:tgtEl>
                                          <p:spTgt spid="20"/>
                                        </p:tgtEl>
                                        <p:attrNameLst>
                                          <p:attrName>ppt_x</p:attrName>
                                        </p:attrNameLst>
                                      </p:cBhvr>
                                      <p:tavLst>
                                        <p:tav tm="0">
                                          <p:val>
                                            <p:strVal val="#ppt_x-#ppt_w*1.125000"/>
                                          </p:val>
                                        </p:tav>
                                        <p:tav tm="100000">
                                          <p:val>
                                            <p:strVal val="#ppt_x"/>
                                          </p:val>
                                        </p:tav>
                                      </p:tavLst>
                                    </p:anim>
                                    <p:animEffect transition="in" filter="wipe(right)">
                                      <p:cBhvr>
                                        <p:cTn id="96" dur="500"/>
                                        <p:tgtEl>
                                          <p:spTgt spid="2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p:tgtEl>
                                          <p:spTgt spid="16"/>
                                        </p:tgtEl>
                                        <p:attrNameLst>
                                          <p:attrName>ppt_x</p:attrName>
                                        </p:attrNameLst>
                                      </p:cBhvr>
                                      <p:tavLst>
                                        <p:tav tm="0">
                                          <p:val>
                                            <p:strVal val="#ppt_x-#ppt_w*1.125000"/>
                                          </p:val>
                                        </p:tav>
                                        <p:tav tm="100000">
                                          <p:val>
                                            <p:strVal val="#ppt_x"/>
                                          </p:val>
                                        </p:tav>
                                      </p:tavLst>
                                    </p:anim>
                                    <p:animEffect transition="in" filter="wipe(right)">
                                      <p:cBhvr>
                                        <p:cTn id="100" dur="500"/>
                                        <p:tgtEl>
                                          <p:spTgt spid="16"/>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p:tgtEl>
                                          <p:spTgt spid="21"/>
                                        </p:tgtEl>
                                        <p:attrNameLst>
                                          <p:attrName>ppt_x</p:attrName>
                                        </p:attrNameLst>
                                      </p:cBhvr>
                                      <p:tavLst>
                                        <p:tav tm="0">
                                          <p:val>
                                            <p:strVal val="#ppt_x-#ppt_w*1.125000"/>
                                          </p:val>
                                        </p:tav>
                                        <p:tav tm="100000">
                                          <p:val>
                                            <p:strVal val="#ppt_x"/>
                                          </p:val>
                                        </p:tav>
                                      </p:tavLst>
                                    </p:anim>
                                    <p:animEffect transition="in" filter="wipe(right)">
                                      <p:cBhvr>
                                        <p:cTn id="104" dur="500"/>
                                        <p:tgtEl>
                                          <p:spTgt spid="21"/>
                                        </p:tgtEl>
                                      </p:cBhvr>
                                    </p:animEffect>
                                  </p:childTnLst>
                                </p:cTn>
                              </p:par>
                            </p:childTnLst>
                          </p:cTn>
                        </p:par>
                        <p:par>
                          <p:cTn id="105" fill="hold">
                            <p:stCondLst>
                              <p:cond delay="500"/>
                            </p:stCondLst>
                            <p:childTnLst>
                              <p:par>
                                <p:cTn id="106" presetID="42" presetClass="path" presetSubtype="0" accel="50000" decel="50000" fill="hold" grpId="4" nodeType="afterEffect">
                                  <p:stCondLst>
                                    <p:cond delay="0"/>
                                  </p:stCondLst>
                                  <p:childTnLst>
                                    <p:animMotion origin="layout" path="M 0.21475 4.19753E-6 L 0.26892 0.0003 " pathEditMode="relative" rAng="0" ptsTypes="AA">
                                      <p:cBhvr>
                                        <p:cTn id="107" dur="2000" fill="hold"/>
                                        <p:tgtEl>
                                          <p:spTgt spid="22"/>
                                        </p:tgtEl>
                                        <p:attrNameLst>
                                          <p:attrName>ppt_x</p:attrName>
                                          <p:attrName>ppt_y</p:attrName>
                                        </p:attrNameLst>
                                      </p:cBhvr>
                                      <p:rCtr x="2708" y="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par>
                          <p:cTn id="116" fill="hold">
                            <p:stCondLst>
                              <p:cond delay="500"/>
                            </p:stCondLst>
                            <p:childTnLst>
                              <p:par>
                                <p:cTn id="117" presetID="12" presetClass="entr" presetSubtype="8"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p:tgtEl>
                                          <p:spTgt spid="61"/>
                                        </p:tgtEl>
                                        <p:attrNameLst>
                                          <p:attrName>ppt_x</p:attrName>
                                        </p:attrNameLst>
                                      </p:cBhvr>
                                      <p:tavLst>
                                        <p:tav tm="0">
                                          <p:val>
                                            <p:strVal val="#ppt_x-#ppt_w*1.125000"/>
                                          </p:val>
                                        </p:tav>
                                        <p:tav tm="100000">
                                          <p:val>
                                            <p:strVal val="#ppt_x"/>
                                          </p:val>
                                        </p:tav>
                                      </p:tavLst>
                                    </p:anim>
                                    <p:animEffect transition="in" filter="wipe(right)">
                                      <p:cBhvr>
                                        <p:cTn id="120" dur="500"/>
                                        <p:tgtEl>
                                          <p:spTgt spid="61"/>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right)">
                                      <p:cBhvr>
                                        <p:cTn id="124" dur="500"/>
                                        <p:tgtEl>
                                          <p:spTgt spid="59"/>
                                        </p:tgtEl>
                                      </p:cBhvr>
                                    </p:animEffect>
                                  </p:childTnLst>
                                </p:cTn>
                              </p:par>
                              <p:par>
                                <p:cTn id="125" presetID="12" presetClass="entr" presetSubtype="8" fill="hold" grpId="4"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additive="base">
                                        <p:cTn id="127" dur="500"/>
                                        <p:tgtEl>
                                          <p:spTgt spid="58"/>
                                        </p:tgtEl>
                                        <p:attrNameLst>
                                          <p:attrName>ppt_x</p:attrName>
                                        </p:attrNameLst>
                                      </p:cBhvr>
                                      <p:tavLst>
                                        <p:tav tm="0">
                                          <p:val>
                                            <p:strVal val="#ppt_x-#ppt_w*1.125000"/>
                                          </p:val>
                                        </p:tav>
                                        <p:tav tm="100000">
                                          <p:val>
                                            <p:strVal val="#ppt_x"/>
                                          </p:val>
                                        </p:tav>
                                      </p:tavLst>
                                    </p:anim>
                                    <p:animEffect transition="in" filter="wipe(right)">
                                      <p:cBhvr>
                                        <p:cTn id="128" dur="500"/>
                                        <p:tgtEl>
                                          <p:spTgt spid="58"/>
                                        </p:tgtEl>
                                      </p:cBhvr>
                                    </p:animEffect>
                                  </p:childTnLst>
                                </p:cTn>
                              </p:par>
                              <p:par>
                                <p:cTn id="129" presetID="12" presetClass="entr" presetSubtype="8" fill="hold" grpId="6" nodeType="with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additive="base">
                                        <p:cTn id="131" dur="500"/>
                                        <p:tgtEl>
                                          <p:spTgt spid="70"/>
                                        </p:tgtEl>
                                        <p:attrNameLst>
                                          <p:attrName>ppt_x</p:attrName>
                                        </p:attrNameLst>
                                      </p:cBhvr>
                                      <p:tavLst>
                                        <p:tav tm="0">
                                          <p:val>
                                            <p:strVal val="#ppt_x-#ppt_w*1.125000"/>
                                          </p:val>
                                        </p:tav>
                                        <p:tav tm="100000">
                                          <p:val>
                                            <p:strVal val="#ppt_x"/>
                                          </p:val>
                                        </p:tav>
                                      </p:tavLst>
                                    </p:anim>
                                    <p:animEffect transition="in" filter="wipe(right)">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 calcmode="lin" valueType="num">
                                      <p:cBhvr additive="base">
                                        <p:cTn id="137" dur="500"/>
                                        <p:tgtEl>
                                          <p:spTgt spid="66"/>
                                        </p:tgtEl>
                                        <p:attrNameLst>
                                          <p:attrName>ppt_x</p:attrName>
                                        </p:attrNameLst>
                                      </p:cBhvr>
                                      <p:tavLst>
                                        <p:tav tm="0">
                                          <p:val>
                                            <p:strVal val="#ppt_x-#ppt_w*1.125000"/>
                                          </p:val>
                                        </p:tav>
                                        <p:tav tm="100000">
                                          <p:val>
                                            <p:strVal val="#ppt_x"/>
                                          </p:val>
                                        </p:tav>
                                      </p:tavLst>
                                    </p:anim>
                                    <p:animEffect transition="in" filter="wipe(right)">
                                      <p:cBhvr>
                                        <p:cTn id="138" dur="500"/>
                                        <p:tgtEl>
                                          <p:spTgt spid="66"/>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 calcmode="lin" valueType="num">
                                      <p:cBhvr additive="base">
                                        <p:cTn id="141" dur="500"/>
                                        <p:tgtEl>
                                          <p:spTgt spid="62"/>
                                        </p:tgtEl>
                                        <p:attrNameLst>
                                          <p:attrName>ppt_x</p:attrName>
                                        </p:attrNameLst>
                                      </p:cBhvr>
                                      <p:tavLst>
                                        <p:tav tm="0">
                                          <p:val>
                                            <p:strVal val="#ppt_x-#ppt_w*1.125000"/>
                                          </p:val>
                                        </p:tav>
                                        <p:tav tm="100000">
                                          <p:val>
                                            <p:strVal val="#ppt_x"/>
                                          </p:val>
                                        </p:tav>
                                      </p:tavLst>
                                    </p:anim>
                                    <p:animEffect transition="in" filter="wipe(right)">
                                      <p:cBhvr>
                                        <p:cTn id="142" dur="500"/>
                                        <p:tgtEl>
                                          <p:spTgt spid="62"/>
                                        </p:tgtEl>
                                      </p:cBhvr>
                                    </p:animEffect>
                                  </p:childTnLst>
                                </p:cTn>
                              </p:par>
                            </p:childTnLst>
                          </p:cTn>
                        </p:par>
                        <p:par>
                          <p:cTn id="143" fill="hold">
                            <p:stCondLst>
                              <p:cond delay="500"/>
                            </p:stCondLst>
                            <p:childTnLst>
                              <p:par>
                                <p:cTn id="144" presetID="42" presetClass="path" presetSubtype="0" accel="50000" decel="50000" fill="hold" grpId="0" nodeType="afterEffect">
                                  <p:stCondLst>
                                    <p:cond delay="0"/>
                                  </p:stCondLst>
                                  <p:childTnLst>
                                    <p:animMotion origin="layout" path="M 2.22222E-6 -4.07407E-6 L 0.05434 0.00031 " pathEditMode="relative" rAng="0" ptsTypes="AA">
                                      <p:cBhvr>
                                        <p:cTn id="145" dur="2000" fill="hold"/>
                                        <p:tgtEl>
                                          <p:spTgt spid="58"/>
                                        </p:tgtEl>
                                        <p:attrNameLst>
                                          <p:attrName>ppt_x</p:attrName>
                                          <p:attrName>ppt_y</p:attrName>
                                        </p:attrNameLst>
                                      </p:cBhvr>
                                      <p:rCtr x="2708" y="0"/>
                                    </p:animMotion>
                                  </p:childTnLst>
                                </p:cTn>
                              </p:par>
                              <p:par>
                                <p:cTn id="146" presetID="42" presetClass="path" presetSubtype="0" accel="50000" decel="50000" fill="hold" grpId="0" nodeType="withEffect">
                                  <p:stCondLst>
                                    <p:cond delay="0"/>
                                  </p:stCondLst>
                                  <p:childTnLst>
                                    <p:animMotion origin="layout" path="M 2.22222E-6 1.7284E-6 L 0.05451 1.7284E-6 " pathEditMode="relative" rAng="0" ptsTypes="AA">
                                      <p:cBhvr>
                                        <p:cTn id="147" dur="2000" fill="hold"/>
                                        <p:tgtEl>
                                          <p:spTgt spid="70"/>
                                        </p:tgtEl>
                                        <p:attrNameLst>
                                          <p:attrName>ppt_x</p:attrName>
                                          <p:attrName>ppt_y</p:attrName>
                                        </p:attrNameLst>
                                      </p:cBhvr>
                                      <p:rCtr x="2726" y="0"/>
                                    </p:animMotion>
                                  </p:childTnLst>
                                </p:cTn>
                              </p:par>
                            </p:childTnLst>
                          </p:cTn>
                        </p:par>
                      </p:childTnLst>
                    </p:cTn>
                  </p:par>
                  <p:par>
                    <p:cTn id="148" fill="hold">
                      <p:stCondLst>
                        <p:cond delay="indefinite"/>
                      </p:stCondLst>
                      <p:childTnLst>
                        <p:par>
                          <p:cTn id="149" fill="hold">
                            <p:stCondLst>
                              <p:cond delay="0"/>
                            </p:stCondLst>
                            <p:childTnLst>
                              <p:par>
                                <p:cTn id="150" presetID="12" presetClass="entr" presetSubtype="8"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additive="base">
                                        <p:cTn id="152" dur="500"/>
                                        <p:tgtEl>
                                          <p:spTgt spid="63"/>
                                        </p:tgtEl>
                                        <p:attrNameLst>
                                          <p:attrName>ppt_x</p:attrName>
                                        </p:attrNameLst>
                                      </p:cBhvr>
                                      <p:tavLst>
                                        <p:tav tm="0">
                                          <p:val>
                                            <p:strVal val="#ppt_x-#ppt_w*1.125000"/>
                                          </p:val>
                                        </p:tav>
                                        <p:tav tm="100000">
                                          <p:val>
                                            <p:strVal val="#ppt_x"/>
                                          </p:val>
                                        </p:tav>
                                      </p:tavLst>
                                    </p:anim>
                                    <p:animEffect transition="in" filter="wipe(right)">
                                      <p:cBhvr>
                                        <p:cTn id="153" dur="500"/>
                                        <p:tgtEl>
                                          <p:spTgt spid="63"/>
                                        </p:tgtEl>
                                      </p:cBhvr>
                                    </p:animEffect>
                                  </p:childTnLst>
                                </p:cTn>
                              </p:par>
                            </p:childTnLst>
                          </p:cTn>
                        </p:par>
                        <p:par>
                          <p:cTn id="154" fill="hold">
                            <p:stCondLst>
                              <p:cond delay="500"/>
                            </p:stCondLst>
                            <p:childTnLst>
                              <p:par>
                                <p:cTn id="155" presetID="42" presetClass="path" presetSubtype="0" accel="50000" decel="50000" fill="hold" grpId="1" nodeType="afterEffect">
                                  <p:stCondLst>
                                    <p:cond delay="0"/>
                                  </p:stCondLst>
                                  <p:childTnLst>
                                    <p:animMotion origin="layout" path="M 2.77778E-6 1.23457E-7 L 0.05451 0.00031 " pathEditMode="relative" rAng="0" ptsTypes="AA">
                                      <p:cBhvr>
                                        <p:cTn id="156" dur="2000" fill="hold"/>
                                        <p:tgtEl>
                                          <p:spTgt spid="66"/>
                                        </p:tgtEl>
                                        <p:attrNameLst>
                                          <p:attrName>ppt_x</p:attrName>
                                          <p:attrName>ppt_y</p:attrName>
                                        </p:attrNameLst>
                                      </p:cBhvr>
                                      <p:rCtr x="2726" y="0"/>
                                    </p:animMotion>
                                  </p:childTnLst>
                                </p:cTn>
                              </p:par>
                              <p:par>
                                <p:cTn id="157" presetID="42" presetClass="path" presetSubtype="0" accel="50000" decel="50000" fill="hold" grpId="1" nodeType="withEffect">
                                  <p:stCondLst>
                                    <p:cond delay="0"/>
                                  </p:stCondLst>
                                  <p:childTnLst>
                                    <p:animMotion origin="layout" path="M 0.05434 0.00031 L 0.10781 -0.0003 " pathEditMode="relative" rAng="0" ptsTypes="AA">
                                      <p:cBhvr>
                                        <p:cTn id="158" dur="2000" fill="hold"/>
                                        <p:tgtEl>
                                          <p:spTgt spid="58"/>
                                        </p:tgtEl>
                                        <p:attrNameLst>
                                          <p:attrName>ppt_x</p:attrName>
                                          <p:attrName>ppt_y</p:attrName>
                                        </p:attrNameLst>
                                      </p:cBhvr>
                                      <p:rCtr x="2674" y="-31"/>
                                    </p:animMotion>
                                  </p:childTnLst>
                                </p:cTn>
                              </p:par>
                              <p:par>
                                <p:cTn id="159" presetID="42" presetClass="path" presetSubtype="0" accel="50000" decel="50000" fill="hold" grpId="1" nodeType="withEffect">
                                  <p:stCondLst>
                                    <p:cond delay="0"/>
                                  </p:stCondLst>
                                  <p:childTnLst>
                                    <p:animMotion origin="layout" path="M 0.05451 -0.00031 L 0.10781 0.00092 " pathEditMode="relative" rAng="0" ptsTypes="AA">
                                      <p:cBhvr>
                                        <p:cTn id="160" dur="2000" fill="hold"/>
                                        <p:tgtEl>
                                          <p:spTgt spid="70"/>
                                        </p:tgtEl>
                                        <p:attrNameLst>
                                          <p:attrName>ppt_x</p:attrName>
                                          <p:attrName>ppt_y</p:attrName>
                                        </p:attrNameLst>
                                      </p:cBhvr>
                                      <p:rCtr x="2656" y="62"/>
                                    </p:animMotion>
                                  </p:childTnLst>
                                </p:cTn>
                              </p:par>
                            </p:childTnLst>
                          </p:cTn>
                        </p:par>
                      </p:childTnLst>
                    </p:cTn>
                  </p:par>
                  <p:par>
                    <p:cTn id="161" fill="hold">
                      <p:stCondLst>
                        <p:cond delay="indefinite"/>
                      </p:stCondLst>
                      <p:childTnLst>
                        <p:par>
                          <p:cTn id="162" fill="hold">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additive="base">
                                        <p:cTn id="165" dur="500"/>
                                        <p:tgtEl>
                                          <p:spTgt spid="65"/>
                                        </p:tgtEl>
                                        <p:attrNameLst>
                                          <p:attrName>ppt_x</p:attrName>
                                        </p:attrNameLst>
                                      </p:cBhvr>
                                      <p:tavLst>
                                        <p:tav tm="0">
                                          <p:val>
                                            <p:strVal val="#ppt_x-#ppt_w*1.125000"/>
                                          </p:val>
                                        </p:tav>
                                        <p:tav tm="100000">
                                          <p:val>
                                            <p:strVal val="#ppt_x"/>
                                          </p:val>
                                        </p:tav>
                                      </p:tavLst>
                                    </p:anim>
                                    <p:animEffect transition="in" filter="wipe(right)">
                                      <p:cBhvr>
                                        <p:cTn id="166" dur="500"/>
                                        <p:tgtEl>
                                          <p:spTgt spid="65"/>
                                        </p:tgtEl>
                                      </p:cBhvr>
                                    </p:animEffect>
                                  </p:childTnLst>
                                </p:cTn>
                              </p:par>
                            </p:childTnLst>
                          </p:cTn>
                        </p:par>
                        <p:par>
                          <p:cTn id="167" fill="hold">
                            <p:stCondLst>
                              <p:cond delay="500"/>
                            </p:stCondLst>
                            <p:childTnLst>
                              <p:par>
                                <p:cTn id="168" presetID="42" presetClass="path" presetSubtype="0" accel="50000" decel="50000" fill="hold" grpId="2" nodeType="afterEffect">
                                  <p:stCondLst>
                                    <p:cond delay="0"/>
                                  </p:stCondLst>
                                  <p:childTnLst>
                                    <p:animMotion origin="layout" path="M 0.05451 0.00031 L 0.10746 1.23457E-7 " pathEditMode="relative" rAng="0" ptsTypes="AA">
                                      <p:cBhvr>
                                        <p:cTn id="169" dur="2000" fill="hold"/>
                                        <p:tgtEl>
                                          <p:spTgt spid="66"/>
                                        </p:tgtEl>
                                        <p:attrNameLst>
                                          <p:attrName>ppt_x</p:attrName>
                                          <p:attrName>ppt_y</p:attrName>
                                        </p:attrNameLst>
                                      </p:cBhvr>
                                      <p:rCtr x="2639" y="-31"/>
                                    </p:animMotion>
                                  </p:childTnLst>
                                </p:cTn>
                              </p:par>
                              <p:par>
                                <p:cTn id="170" presetID="42" presetClass="path" presetSubtype="0" accel="50000" decel="50000" fill="hold" grpId="2" nodeType="withEffect">
                                  <p:stCondLst>
                                    <p:cond delay="0"/>
                                  </p:stCondLst>
                                  <p:childTnLst>
                                    <p:animMotion origin="layout" path="M 0.10781 -0.0003 L 0.1618 -4.07407E-6 " pathEditMode="relative" rAng="0" ptsTypes="AA">
                                      <p:cBhvr>
                                        <p:cTn id="171" dur="2000" fill="hold"/>
                                        <p:tgtEl>
                                          <p:spTgt spid="58"/>
                                        </p:tgtEl>
                                        <p:attrNameLst>
                                          <p:attrName>ppt_x</p:attrName>
                                          <p:attrName>ppt_y</p:attrName>
                                        </p:attrNameLst>
                                      </p:cBhvr>
                                      <p:rCtr x="2691" y="0"/>
                                    </p:animMotion>
                                  </p:childTnLst>
                                </p:cTn>
                              </p:par>
                              <p:par>
                                <p:cTn id="172" presetID="42" presetClass="path" presetSubtype="0" accel="50000" decel="50000" fill="hold" grpId="2" nodeType="withEffect">
                                  <p:stCondLst>
                                    <p:cond delay="0"/>
                                  </p:stCondLst>
                                  <p:childTnLst>
                                    <p:animMotion origin="layout" path="M 0.10781 0.00092 L 0.16059 1.7284E-6 " pathEditMode="relative" rAng="0" ptsTypes="AA">
                                      <p:cBhvr>
                                        <p:cTn id="173" dur="2000" fill="hold"/>
                                        <p:tgtEl>
                                          <p:spTgt spid="70"/>
                                        </p:tgtEl>
                                        <p:attrNameLst>
                                          <p:attrName>ppt_x</p:attrName>
                                          <p:attrName>ppt_y</p:attrName>
                                        </p:attrNameLst>
                                      </p:cBhvr>
                                      <p:rCtr x="2639" y="-62"/>
                                    </p:animMotion>
                                  </p:childTnLst>
                                </p:cTn>
                              </p:par>
                            </p:childTnLst>
                          </p:cTn>
                        </p:par>
                      </p:childTnLst>
                    </p:cTn>
                  </p:par>
                  <p:par>
                    <p:cTn id="174" fill="hold">
                      <p:stCondLst>
                        <p:cond delay="indefinite"/>
                      </p:stCondLst>
                      <p:childTnLst>
                        <p:par>
                          <p:cTn id="175" fill="hold">
                            <p:stCondLst>
                              <p:cond delay="0"/>
                            </p:stCondLst>
                            <p:childTnLst>
                              <p:par>
                                <p:cTn id="176" presetID="12" presetClass="entr" presetSubtype="8" fill="hold" grpId="0" nodeType="clickEffect">
                                  <p:stCondLst>
                                    <p:cond delay="0"/>
                                  </p:stCondLst>
                                  <p:childTnLst>
                                    <p:set>
                                      <p:cBhvr>
                                        <p:cTn id="177" dur="1" fill="hold">
                                          <p:stCondLst>
                                            <p:cond delay="0"/>
                                          </p:stCondLst>
                                        </p:cTn>
                                        <p:tgtEl>
                                          <p:spTgt spid="64"/>
                                        </p:tgtEl>
                                        <p:attrNameLst>
                                          <p:attrName>style.visibility</p:attrName>
                                        </p:attrNameLst>
                                      </p:cBhvr>
                                      <p:to>
                                        <p:strVal val="visible"/>
                                      </p:to>
                                    </p:set>
                                    <p:anim calcmode="lin" valueType="num">
                                      <p:cBhvr additive="base">
                                        <p:cTn id="178" dur="500"/>
                                        <p:tgtEl>
                                          <p:spTgt spid="64"/>
                                        </p:tgtEl>
                                        <p:attrNameLst>
                                          <p:attrName>ppt_x</p:attrName>
                                        </p:attrNameLst>
                                      </p:cBhvr>
                                      <p:tavLst>
                                        <p:tav tm="0">
                                          <p:val>
                                            <p:strVal val="#ppt_x-#ppt_w*1.125000"/>
                                          </p:val>
                                        </p:tav>
                                        <p:tav tm="100000">
                                          <p:val>
                                            <p:strVal val="#ppt_x"/>
                                          </p:val>
                                        </p:tav>
                                      </p:tavLst>
                                    </p:anim>
                                    <p:animEffect transition="in" filter="wipe(right)">
                                      <p:cBhvr>
                                        <p:cTn id="179" dur="500"/>
                                        <p:tgtEl>
                                          <p:spTgt spid="64"/>
                                        </p:tgtEl>
                                      </p:cBhvr>
                                    </p:animEffect>
                                  </p:childTnLst>
                                </p:cTn>
                              </p:par>
                              <p:par>
                                <p:cTn id="180" presetID="12" presetClass="entr" presetSubtype="8" fill="hold" grpId="0" nodeType="withEffect">
                                  <p:stCondLst>
                                    <p:cond delay="0"/>
                                  </p:stCondLst>
                                  <p:childTnLst>
                                    <p:set>
                                      <p:cBhvr>
                                        <p:cTn id="181" dur="1" fill="hold">
                                          <p:stCondLst>
                                            <p:cond delay="0"/>
                                          </p:stCondLst>
                                        </p:cTn>
                                        <p:tgtEl>
                                          <p:spTgt spid="68"/>
                                        </p:tgtEl>
                                        <p:attrNameLst>
                                          <p:attrName>style.visibility</p:attrName>
                                        </p:attrNameLst>
                                      </p:cBhvr>
                                      <p:to>
                                        <p:strVal val="visible"/>
                                      </p:to>
                                    </p:set>
                                    <p:anim calcmode="lin" valueType="num">
                                      <p:cBhvr additive="base">
                                        <p:cTn id="182" dur="500"/>
                                        <p:tgtEl>
                                          <p:spTgt spid="68"/>
                                        </p:tgtEl>
                                        <p:attrNameLst>
                                          <p:attrName>ppt_x</p:attrName>
                                        </p:attrNameLst>
                                      </p:cBhvr>
                                      <p:tavLst>
                                        <p:tav tm="0">
                                          <p:val>
                                            <p:strVal val="#ppt_x-#ppt_w*1.125000"/>
                                          </p:val>
                                        </p:tav>
                                        <p:tav tm="100000">
                                          <p:val>
                                            <p:strVal val="#ppt_x"/>
                                          </p:val>
                                        </p:tav>
                                      </p:tavLst>
                                    </p:anim>
                                    <p:animEffect transition="in" filter="wipe(right)">
                                      <p:cBhvr>
                                        <p:cTn id="183" dur="500"/>
                                        <p:tgtEl>
                                          <p:spTgt spid="68"/>
                                        </p:tgtEl>
                                      </p:cBhvr>
                                    </p:animEffect>
                                  </p:childTnLst>
                                </p:cTn>
                              </p:par>
                            </p:childTnLst>
                          </p:cTn>
                        </p:par>
                        <p:par>
                          <p:cTn id="184" fill="hold">
                            <p:stCondLst>
                              <p:cond delay="500"/>
                            </p:stCondLst>
                            <p:childTnLst>
                              <p:par>
                                <p:cTn id="185" presetID="42" presetClass="path" presetSubtype="0" accel="50000" decel="50000" fill="hold" grpId="3" nodeType="afterEffect">
                                  <p:stCondLst>
                                    <p:cond delay="0"/>
                                  </p:stCondLst>
                                  <p:childTnLst>
                                    <p:animMotion origin="layout" path="M 0.1618 -4.07407E-6 L 0.21406 -4.07407E-6 " pathEditMode="relative" rAng="0" ptsTypes="AA">
                                      <p:cBhvr>
                                        <p:cTn id="186" dur="2000" fill="hold"/>
                                        <p:tgtEl>
                                          <p:spTgt spid="58"/>
                                        </p:tgtEl>
                                        <p:attrNameLst>
                                          <p:attrName>ppt_x</p:attrName>
                                          <p:attrName>ppt_y</p:attrName>
                                        </p:attrNameLst>
                                      </p:cBhvr>
                                      <p:rCtr x="2604" y="0"/>
                                    </p:animMotion>
                                  </p:childTnLst>
                                </p:cTn>
                              </p:par>
                              <p:par>
                                <p:cTn id="187" presetID="42" presetClass="path" presetSubtype="0" accel="50000" decel="50000" fill="hold" grpId="3" nodeType="withEffect">
                                  <p:stCondLst>
                                    <p:cond delay="0"/>
                                  </p:stCondLst>
                                  <p:childTnLst>
                                    <p:animMotion origin="layout" path="M 0.16059 1.7284E-6 L 0.21475 1.7284E-6 " pathEditMode="relative" rAng="0" ptsTypes="AA">
                                      <p:cBhvr>
                                        <p:cTn id="188" dur="2000" fill="hold"/>
                                        <p:tgtEl>
                                          <p:spTgt spid="70"/>
                                        </p:tgtEl>
                                        <p:attrNameLst>
                                          <p:attrName>ppt_x</p:attrName>
                                          <p:attrName>ppt_y</p:attrName>
                                        </p:attrNameLst>
                                      </p:cBhvr>
                                      <p:rCtr x="2708" y="0"/>
                                    </p:animMotion>
                                  </p:childTnLst>
                                </p:cTn>
                              </p:par>
                            </p:childTnLst>
                          </p:cTn>
                        </p:par>
                      </p:childTnLst>
                    </p:cTn>
                  </p:par>
                  <p:par>
                    <p:cTn id="189" fill="hold">
                      <p:stCondLst>
                        <p:cond delay="indefinite"/>
                      </p:stCondLst>
                      <p:childTnLst>
                        <p:par>
                          <p:cTn id="190" fill="hold">
                            <p:stCondLst>
                              <p:cond delay="0"/>
                            </p:stCondLst>
                            <p:childTnLst>
                              <p:par>
                                <p:cTn id="191" presetID="12" presetClass="entr" presetSubtype="8" fill="hold" grpId="0" nodeType="click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p:tgtEl>
                                          <p:spTgt spid="67"/>
                                        </p:tgtEl>
                                        <p:attrNameLst>
                                          <p:attrName>ppt_x</p:attrName>
                                        </p:attrNameLst>
                                      </p:cBhvr>
                                      <p:tavLst>
                                        <p:tav tm="0">
                                          <p:val>
                                            <p:strVal val="#ppt_x-#ppt_w*1.125000"/>
                                          </p:val>
                                        </p:tav>
                                        <p:tav tm="100000">
                                          <p:val>
                                            <p:strVal val="#ppt_x"/>
                                          </p:val>
                                        </p:tav>
                                      </p:tavLst>
                                    </p:anim>
                                    <p:animEffect transition="in" filter="wipe(right)">
                                      <p:cBhvr>
                                        <p:cTn id="194" dur="500"/>
                                        <p:tgtEl>
                                          <p:spTgt spid="67"/>
                                        </p:tgtEl>
                                      </p:cBhvr>
                                    </p:animEffect>
                                  </p:childTnLst>
                                </p:cTn>
                              </p:par>
                              <p:par>
                                <p:cTn id="195" presetID="12" presetClass="entr" presetSubtype="8"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additive="base">
                                        <p:cTn id="197" dur="500"/>
                                        <p:tgtEl>
                                          <p:spTgt spid="72"/>
                                        </p:tgtEl>
                                        <p:attrNameLst>
                                          <p:attrName>ppt_x</p:attrName>
                                        </p:attrNameLst>
                                      </p:cBhvr>
                                      <p:tavLst>
                                        <p:tav tm="0">
                                          <p:val>
                                            <p:strVal val="#ppt_x-#ppt_w*1.125000"/>
                                          </p:val>
                                        </p:tav>
                                        <p:tav tm="100000">
                                          <p:val>
                                            <p:strVal val="#ppt_x"/>
                                          </p:val>
                                        </p:tav>
                                      </p:tavLst>
                                    </p:anim>
                                    <p:animEffect transition="in" filter="wipe(right)">
                                      <p:cBhvr>
                                        <p:cTn id="198" dur="500"/>
                                        <p:tgtEl>
                                          <p:spTgt spid="72"/>
                                        </p:tgtEl>
                                      </p:cBhvr>
                                    </p:animEffect>
                                  </p:childTnLst>
                                </p:cTn>
                              </p:par>
                              <p:par>
                                <p:cTn id="199" presetID="12" presetClass="entr" presetSubtype="8"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p:tgtEl>
                                          <p:spTgt spid="69"/>
                                        </p:tgtEl>
                                        <p:attrNameLst>
                                          <p:attrName>ppt_x</p:attrName>
                                        </p:attrNameLst>
                                      </p:cBhvr>
                                      <p:tavLst>
                                        <p:tav tm="0">
                                          <p:val>
                                            <p:strVal val="#ppt_x-#ppt_w*1.125000"/>
                                          </p:val>
                                        </p:tav>
                                        <p:tav tm="100000">
                                          <p:val>
                                            <p:strVal val="#ppt_x"/>
                                          </p:val>
                                        </p:tav>
                                      </p:tavLst>
                                    </p:anim>
                                    <p:animEffect transition="in" filter="wipe(right)">
                                      <p:cBhvr>
                                        <p:cTn id="202" dur="500"/>
                                        <p:tgtEl>
                                          <p:spTgt spid="69"/>
                                        </p:tgtEl>
                                      </p:cBhvr>
                                    </p:animEffect>
                                  </p:childTnLst>
                                </p:cTn>
                              </p:par>
                            </p:childTnLst>
                          </p:cTn>
                        </p:par>
                        <p:par>
                          <p:cTn id="203" fill="hold">
                            <p:stCondLst>
                              <p:cond delay="500"/>
                            </p:stCondLst>
                            <p:childTnLst>
                              <p:par>
                                <p:cTn id="204" presetID="42" presetClass="path" presetSubtype="0" accel="50000" decel="50000" fill="hold" grpId="4" nodeType="afterEffect">
                                  <p:stCondLst>
                                    <p:cond delay="0"/>
                                  </p:stCondLst>
                                  <p:childTnLst>
                                    <p:animMotion origin="layout" path="M 0.21475 1.7284E-6 L 0.26892 0.00031 " pathEditMode="relative" rAng="0" ptsTypes="AA">
                                      <p:cBhvr>
                                        <p:cTn id="205" dur="2000" fill="hold"/>
                                        <p:tgtEl>
                                          <p:spTgt spid="70"/>
                                        </p:tgtEl>
                                        <p:attrNameLst>
                                          <p:attrName>ppt_x</p:attrName>
                                          <p:attrName>ppt_y</p:attrName>
                                        </p:attrNameLst>
                                      </p:cBhvr>
                                      <p:rCtr x="2708" y="0"/>
                                    </p:animMotion>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additive="base">
                                        <p:cTn id="210" dur="500"/>
                                        <p:tgtEl>
                                          <p:spTgt spid="71"/>
                                        </p:tgtEl>
                                        <p:attrNameLst>
                                          <p:attrName>ppt_x</p:attrName>
                                        </p:attrNameLst>
                                      </p:cBhvr>
                                      <p:tavLst>
                                        <p:tav tm="0">
                                          <p:val>
                                            <p:strVal val="#ppt_x-#ppt_w*1.125000"/>
                                          </p:val>
                                        </p:tav>
                                        <p:tav tm="100000">
                                          <p:val>
                                            <p:strVal val="#ppt_x"/>
                                          </p:val>
                                        </p:tav>
                                      </p:tavLst>
                                    </p:anim>
                                    <p:animEffect transition="in" filter="wipe(right)">
                                      <p:cBhvr>
                                        <p:cTn id="211" dur="500"/>
                                        <p:tgtEl>
                                          <p:spTgt spid="71"/>
                                        </p:tgtEl>
                                      </p:cBhvr>
                                    </p:animEffect>
                                  </p:childTnLst>
                                </p:cTn>
                              </p:par>
                            </p:childTnLst>
                          </p:cTn>
                        </p:par>
                        <p:par>
                          <p:cTn id="212" fill="hold">
                            <p:stCondLst>
                              <p:cond delay="500"/>
                            </p:stCondLst>
                            <p:childTnLst>
                              <p:par>
                                <p:cTn id="213" presetID="42" presetClass="path" presetSubtype="0" accel="50000" decel="50000" fill="hold" grpId="1" nodeType="afterEffect">
                                  <p:stCondLst>
                                    <p:cond delay="0"/>
                                  </p:stCondLst>
                                  <p:childTnLst>
                                    <p:animMotion origin="layout" path="M -4.16667E-6 -4.07407E-6 L 0.05296 0.00031 " pathEditMode="relative" rAng="0" ptsTypes="AA">
                                      <p:cBhvr>
                                        <p:cTn id="214" dur="2000" fill="hold"/>
                                        <p:tgtEl>
                                          <p:spTgt spid="69"/>
                                        </p:tgtEl>
                                        <p:attrNameLst>
                                          <p:attrName>ppt_x</p:attrName>
                                          <p:attrName>ppt_y</p:attrName>
                                        </p:attrNameLst>
                                      </p:cBhvr>
                                      <p:rCtr x="2639" y="0"/>
                                    </p:animMotion>
                                  </p:childTnLst>
                                </p:cTn>
                              </p:par>
                              <p:par>
                                <p:cTn id="215" presetID="42" presetClass="path" presetSubtype="0" accel="50000" decel="50000" fill="hold" grpId="1" nodeType="withEffect">
                                  <p:stCondLst>
                                    <p:cond delay="0"/>
                                  </p:stCondLst>
                                  <p:childTnLst>
                                    <p:animMotion origin="layout" path="M -4.16667E-6 -1.23457E-6 L 0.05348 -1.23457E-6 " pathEditMode="relative" rAng="0" ptsTypes="AA">
                                      <p:cBhvr>
                                        <p:cTn id="216" dur="2000" fill="hold"/>
                                        <p:tgtEl>
                                          <p:spTgt spid="72"/>
                                        </p:tgtEl>
                                        <p:attrNameLst>
                                          <p:attrName>ppt_x</p:attrName>
                                          <p:attrName>ppt_y</p:attrName>
                                        </p:attrNameLst>
                                      </p:cBhvr>
                                      <p:rCtr x="2674" y="0"/>
                                    </p:animMotion>
                                  </p:childTnLst>
                                </p:cTn>
                              </p:par>
                              <p:par>
                                <p:cTn id="217" presetID="42" presetClass="path" presetSubtype="0" accel="50000" decel="50000" fill="hold" grpId="5" nodeType="withEffect">
                                  <p:stCondLst>
                                    <p:cond delay="0"/>
                                  </p:stCondLst>
                                  <p:childTnLst>
                                    <p:animMotion origin="layout" path="M 0.26892 0.00031 L 0.32222 1.7284E-6 " pathEditMode="relative" rAng="0" ptsTypes="AA">
                                      <p:cBhvr>
                                        <p:cTn id="218" dur="2000" fill="hold"/>
                                        <p:tgtEl>
                                          <p:spTgt spid="70"/>
                                        </p:tgtEl>
                                        <p:attrNameLst>
                                          <p:attrName>ppt_x</p:attrName>
                                          <p:attrName>ppt_y</p:attrName>
                                        </p:attrNameLst>
                                      </p:cBhvr>
                                      <p:rCtr x="2656" y="-31"/>
                                    </p:animMotion>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fade">
                                      <p:cBhvr>
                                        <p:cTn id="226" dur="500"/>
                                        <p:tgtEl>
                                          <p:spTgt spid="74"/>
                                        </p:tgtEl>
                                      </p:cBhvr>
                                    </p:animEffect>
                                  </p:childTnLst>
                                </p:cTn>
                              </p:par>
                            </p:childTnLst>
                          </p:cTn>
                        </p:par>
                      </p:childTnLst>
                    </p:cTn>
                  </p:par>
                  <p:par>
                    <p:cTn id="227" fill="hold">
                      <p:stCondLst>
                        <p:cond delay="indefinite"/>
                      </p:stCondLst>
                      <p:childTnLst>
                        <p:par>
                          <p:cTn id="228" fill="hold">
                            <p:stCondLst>
                              <p:cond delay="0"/>
                            </p:stCondLst>
                            <p:childTnLst>
                              <p:par>
                                <p:cTn id="229" presetID="12" presetClass="entr" presetSubtype="8"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 calcmode="lin" valueType="num">
                                      <p:cBhvr additive="base">
                                        <p:cTn id="231" dur="500"/>
                                        <p:tgtEl>
                                          <p:spTgt spid="80"/>
                                        </p:tgtEl>
                                        <p:attrNameLst>
                                          <p:attrName>ppt_x</p:attrName>
                                        </p:attrNameLst>
                                      </p:cBhvr>
                                      <p:tavLst>
                                        <p:tav tm="0">
                                          <p:val>
                                            <p:strVal val="#ppt_x-#ppt_w*1.125000"/>
                                          </p:val>
                                        </p:tav>
                                        <p:tav tm="100000">
                                          <p:val>
                                            <p:strVal val="#ppt_x"/>
                                          </p:val>
                                        </p:tav>
                                      </p:tavLst>
                                    </p:anim>
                                    <p:animEffect transition="in" filter="wipe(right)">
                                      <p:cBhvr>
                                        <p:cTn id="232" dur="500"/>
                                        <p:tgtEl>
                                          <p:spTgt spid="80"/>
                                        </p:tgtEl>
                                      </p:cBhvr>
                                    </p:animEffect>
                                  </p:childTnLst>
                                </p:cTn>
                              </p:par>
                              <p:par>
                                <p:cTn id="233" presetID="12" presetClass="entr" presetSubtype="8"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 calcmode="lin" valueType="num">
                                      <p:cBhvr additive="base">
                                        <p:cTn id="235" dur="500"/>
                                        <p:tgtEl>
                                          <p:spTgt spid="79"/>
                                        </p:tgtEl>
                                        <p:attrNameLst>
                                          <p:attrName>ppt_x</p:attrName>
                                        </p:attrNameLst>
                                      </p:cBhvr>
                                      <p:tavLst>
                                        <p:tav tm="0">
                                          <p:val>
                                            <p:strVal val="#ppt_x-#ppt_w*1.125000"/>
                                          </p:val>
                                        </p:tav>
                                        <p:tav tm="100000">
                                          <p:val>
                                            <p:strVal val="#ppt_x"/>
                                          </p:val>
                                        </p:tav>
                                      </p:tavLst>
                                    </p:anim>
                                    <p:animEffect transition="in" filter="wipe(right)">
                                      <p:cBhvr>
                                        <p:cTn id="236" dur="500"/>
                                        <p:tgtEl>
                                          <p:spTgt spid="79"/>
                                        </p:tgtEl>
                                      </p:cBhvr>
                                    </p:animEffect>
                                  </p:childTnLst>
                                </p:cTn>
                              </p:par>
                            </p:childTnLst>
                          </p:cTn>
                        </p:par>
                      </p:childTnLst>
                    </p:cTn>
                  </p:par>
                  <p:par>
                    <p:cTn id="237" fill="hold">
                      <p:stCondLst>
                        <p:cond delay="indefinite"/>
                      </p:stCondLst>
                      <p:childTnLst>
                        <p:par>
                          <p:cTn id="238" fill="hold">
                            <p:stCondLst>
                              <p:cond delay="0"/>
                            </p:stCondLst>
                            <p:childTnLst>
                              <p:par>
                                <p:cTn id="239" presetID="12" presetClass="entr" presetSubtype="8" fill="hold" grpId="0" nodeType="clickEffect">
                                  <p:stCondLst>
                                    <p:cond delay="0"/>
                                  </p:stCondLst>
                                  <p:childTnLst>
                                    <p:set>
                                      <p:cBhvr>
                                        <p:cTn id="240" dur="1" fill="hold">
                                          <p:stCondLst>
                                            <p:cond delay="0"/>
                                          </p:stCondLst>
                                        </p:cTn>
                                        <p:tgtEl>
                                          <p:spTgt spid="81"/>
                                        </p:tgtEl>
                                        <p:attrNameLst>
                                          <p:attrName>style.visibility</p:attrName>
                                        </p:attrNameLst>
                                      </p:cBhvr>
                                      <p:to>
                                        <p:strVal val="visible"/>
                                      </p:to>
                                    </p:set>
                                    <p:anim calcmode="lin" valueType="num">
                                      <p:cBhvr additive="base">
                                        <p:cTn id="241" dur="500"/>
                                        <p:tgtEl>
                                          <p:spTgt spid="81"/>
                                        </p:tgtEl>
                                        <p:attrNameLst>
                                          <p:attrName>ppt_x</p:attrName>
                                        </p:attrNameLst>
                                      </p:cBhvr>
                                      <p:tavLst>
                                        <p:tav tm="0">
                                          <p:val>
                                            <p:strVal val="#ppt_x-#ppt_w*1.125000"/>
                                          </p:val>
                                        </p:tav>
                                        <p:tav tm="100000">
                                          <p:val>
                                            <p:strVal val="#ppt_x"/>
                                          </p:val>
                                        </p:tav>
                                      </p:tavLst>
                                    </p:anim>
                                    <p:animEffect transition="in" filter="wipe(right)">
                                      <p:cBhvr>
                                        <p:cTn id="242" dur="500"/>
                                        <p:tgtEl>
                                          <p:spTgt spid="81"/>
                                        </p:tgtEl>
                                      </p:cBhvr>
                                    </p:animEffect>
                                  </p:childTnLst>
                                </p:cTn>
                              </p:par>
                              <p:par>
                                <p:cTn id="243" presetID="12" presetClass="entr" presetSubtype="8" fill="hold" grpId="0" nodeType="withEffect">
                                  <p:stCondLst>
                                    <p:cond delay="0"/>
                                  </p:stCondLst>
                                  <p:childTnLst>
                                    <p:set>
                                      <p:cBhvr>
                                        <p:cTn id="244" dur="1" fill="hold">
                                          <p:stCondLst>
                                            <p:cond delay="0"/>
                                          </p:stCondLst>
                                        </p:cTn>
                                        <p:tgtEl>
                                          <p:spTgt spid="85"/>
                                        </p:tgtEl>
                                        <p:attrNameLst>
                                          <p:attrName>style.visibility</p:attrName>
                                        </p:attrNameLst>
                                      </p:cBhvr>
                                      <p:to>
                                        <p:strVal val="visible"/>
                                      </p:to>
                                    </p:set>
                                    <p:anim calcmode="lin" valueType="num">
                                      <p:cBhvr additive="base">
                                        <p:cTn id="245" dur="500"/>
                                        <p:tgtEl>
                                          <p:spTgt spid="85"/>
                                        </p:tgtEl>
                                        <p:attrNameLst>
                                          <p:attrName>ppt_x</p:attrName>
                                        </p:attrNameLst>
                                      </p:cBhvr>
                                      <p:tavLst>
                                        <p:tav tm="0">
                                          <p:val>
                                            <p:strVal val="#ppt_x-#ppt_w*1.125000"/>
                                          </p:val>
                                        </p:tav>
                                        <p:tav tm="100000">
                                          <p:val>
                                            <p:strVal val="#ppt_x"/>
                                          </p:val>
                                        </p:tav>
                                      </p:tavLst>
                                    </p:anim>
                                    <p:animEffect transition="in" filter="wipe(right)">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2" presetClass="entr" presetSubtype="8" fill="hold" grpId="0" nodeType="clickEffect">
                                  <p:stCondLst>
                                    <p:cond delay="0"/>
                                  </p:stCondLst>
                                  <p:childTnLst>
                                    <p:set>
                                      <p:cBhvr>
                                        <p:cTn id="250" dur="1" fill="hold">
                                          <p:stCondLst>
                                            <p:cond delay="0"/>
                                          </p:stCondLst>
                                        </p:cTn>
                                        <p:tgtEl>
                                          <p:spTgt spid="82"/>
                                        </p:tgtEl>
                                        <p:attrNameLst>
                                          <p:attrName>style.visibility</p:attrName>
                                        </p:attrNameLst>
                                      </p:cBhvr>
                                      <p:to>
                                        <p:strVal val="visible"/>
                                      </p:to>
                                    </p:set>
                                    <p:anim calcmode="lin" valueType="num">
                                      <p:cBhvr additive="base">
                                        <p:cTn id="251" dur="500"/>
                                        <p:tgtEl>
                                          <p:spTgt spid="82"/>
                                        </p:tgtEl>
                                        <p:attrNameLst>
                                          <p:attrName>ppt_x</p:attrName>
                                        </p:attrNameLst>
                                      </p:cBhvr>
                                      <p:tavLst>
                                        <p:tav tm="0">
                                          <p:val>
                                            <p:strVal val="#ppt_x-#ppt_w*1.125000"/>
                                          </p:val>
                                        </p:tav>
                                        <p:tav tm="100000">
                                          <p:val>
                                            <p:strVal val="#ppt_x"/>
                                          </p:val>
                                        </p:tav>
                                      </p:tavLst>
                                    </p:anim>
                                    <p:animEffect transition="in" filter="wipe(right)">
                                      <p:cBhvr>
                                        <p:cTn id="252" dur="500"/>
                                        <p:tgtEl>
                                          <p:spTgt spid="82"/>
                                        </p:tgtEl>
                                      </p:cBhvr>
                                    </p:animEffect>
                                  </p:childTnLst>
                                </p:cTn>
                              </p:par>
                              <p:par>
                                <p:cTn id="253" presetID="12" presetClass="entr" presetSubtype="8"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anim calcmode="lin" valueType="num">
                                      <p:cBhvr additive="base">
                                        <p:cTn id="255" dur="500"/>
                                        <p:tgtEl>
                                          <p:spTgt spid="91"/>
                                        </p:tgtEl>
                                        <p:attrNameLst>
                                          <p:attrName>ppt_x</p:attrName>
                                        </p:attrNameLst>
                                      </p:cBhvr>
                                      <p:tavLst>
                                        <p:tav tm="0">
                                          <p:val>
                                            <p:strVal val="#ppt_x-#ppt_w*1.125000"/>
                                          </p:val>
                                        </p:tav>
                                        <p:tav tm="100000">
                                          <p:val>
                                            <p:strVal val="#ppt_x"/>
                                          </p:val>
                                        </p:tav>
                                      </p:tavLst>
                                    </p:anim>
                                    <p:animEffect transition="in" filter="wipe(right)">
                                      <p:cBhvr>
                                        <p:cTn id="256" dur="500"/>
                                        <p:tgtEl>
                                          <p:spTgt spid="91"/>
                                        </p:tgtEl>
                                      </p:cBhvr>
                                    </p:animEffect>
                                  </p:childTnLst>
                                </p:cTn>
                              </p:par>
                            </p:childTnLst>
                          </p:cTn>
                        </p:par>
                      </p:childTnLst>
                    </p:cTn>
                  </p:par>
                  <p:par>
                    <p:cTn id="257" fill="hold">
                      <p:stCondLst>
                        <p:cond delay="indefinite"/>
                      </p:stCondLst>
                      <p:childTnLst>
                        <p:par>
                          <p:cTn id="258" fill="hold">
                            <p:stCondLst>
                              <p:cond delay="0"/>
                            </p:stCondLst>
                            <p:childTnLst>
                              <p:par>
                                <p:cTn id="259" presetID="12" presetClass="entr" presetSubtype="8" fill="hold" grpId="0" nodeType="click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p:tgtEl>
                                          <p:spTgt spid="84"/>
                                        </p:tgtEl>
                                        <p:attrNameLst>
                                          <p:attrName>ppt_x</p:attrName>
                                        </p:attrNameLst>
                                      </p:cBhvr>
                                      <p:tavLst>
                                        <p:tav tm="0">
                                          <p:val>
                                            <p:strVal val="#ppt_x-#ppt_w*1.125000"/>
                                          </p:val>
                                        </p:tav>
                                        <p:tav tm="100000">
                                          <p:val>
                                            <p:strVal val="#ppt_x"/>
                                          </p:val>
                                        </p:tav>
                                      </p:tavLst>
                                    </p:anim>
                                    <p:animEffect transition="in" filter="wipe(right)">
                                      <p:cBhvr>
                                        <p:cTn id="262" dur="500"/>
                                        <p:tgtEl>
                                          <p:spTgt spid="84"/>
                                        </p:tgtEl>
                                      </p:cBhvr>
                                    </p:animEffect>
                                  </p:childTnLst>
                                </p:cTn>
                              </p:par>
                              <p:par>
                                <p:cTn id="263" presetID="12" presetClass="entr" presetSubtype="8"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 calcmode="lin" valueType="num">
                                      <p:cBhvr additive="base">
                                        <p:cTn id="265" dur="500"/>
                                        <p:tgtEl>
                                          <p:spTgt spid="92"/>
                                        </p:tgtEl>
                                        <p:attrNameLst>
                                          <p:attrName>ppt_x</p:attrName>
                                        </p:attrNameLst>
                                      </p:cBhvr>
                                      <p:tavLst>
                                        <p:tav tm="0">
                                          <p:val>
                                            <p:strVal val="#ppt_x-#ppt_w*1.125000"/>
                                          </p:val>
                                        </p:tav>
                                        <p:tav tm="100000">
                                          <p:val>
                                            <p:strVal val="#ppt_x"/>
                                          </p:val>
                                        </p:tav>
                                      </p:tavLst>
                                    </p:anim>
                                    <p:animEffect transition="in" filter="wipe(righ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12" presetClass="entr" presetSubtype="8" fill="hold" grpId="0" nodeType="click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additive="base">
                                        <p:cTn id="271" dur="500"/>
                                        <p:tgtEl>
                                          <p:spTgt spid="83"/>
                                        </p:tgtEl>
                                        <p:attrNameLst>
                                          <p:attrName>ppt_x</p:attrName>
                                        </p:attrNameLst>
                                      </p:cBhvr>
                                      <p:tavLst>
                                        <p:tav tm="0">
                                          <p:val>
                                            <p:strVal val="#ppt_x-#ppt_w*1.125000"/>
                                          </p:val>
                                        </p:tav>
                                        <p:tav tm="100000">
                                          <p:val>
                                            <p:strVal val="#ppt_x"/>
                                          </p:val>
                                        </p:tav>
                                      </p:tavLst>
                                    </p:anim>
                                    <p:animEffect transition="in" filter="wipe(right)">
                                      <p:cBhvr>
                                        <p:cTn id="272" dur="500"/>
                                        <p:tgtEl>
                                          <p:spTgt spid="83"/>
                                        </p:tgtEl>
                                      </p:cBhvr>
                                    </p:animEffect>
                                  </p:childTnLst>
                                </p:cTn>
                              </p:par>
                              <p:par>
                                <p:cTn id="273" presetID="12" presetClass="entr" presetSubtype="8"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 calcmode="lin" valueType="num">
                                      <p:cBhvr additive="base">
                                        <p:cTn id="275" dur="500"/>
                                        <p:tgtEl>
                                          <p:spTgt spid="87"/>
                                        </p:tgtEl>
                                        <p:attrNameLst>
                                          <p:attrName>ppt_x</p:attrName>
                                        </p:attrNameLst>
                                      </p:cBhvr>
                                      <p:tavLst>
                                        <p:tav tm="0">
                                          <p:val>
                                            <p:strVal val="#ppt_x-#ppt_w*1.125000"/>
                                          </p:val>
                                        </p:tav>
                                        <p:tav tm="100000">
                                          <p:val>
                                            <p:strVal val="#ppt_x"/>
                                          </p:val>
                                        </p:tav>
                                      </p:tavLst>
                                    </p:anim>
                                    <p:animEffect transition="in" filter="wipe(right)">
                                      <p:cBhvr>
                                        <p:cTn id="276" dur="500"/>
                                        <p:tgtEl>
                                          <p:spTgt spid="87"/>
                                        </p:tgtEl>
                                      </p:cBhvr>
                                    </p:animEffect>
                                  </p:childTnLst>
                                </p:cTn>
                              </p:par>
                            </p:childTnLst>
                          </p:cTn>
                        </p:par>
                      </p:childTnLst>
                    </p:cTn>
                  </p:par>
                  <p:par>
                    <p:cTn id="277" fill="hold">
                      <p:stCondLst>
                        <p:cond delay="indefinite"/>
                      </p:stCondLst>
                      <p:childTnLst>
                        <p:par>
                          <p:cTn id="278" fill="hold">
                            <p:stCondLst>
                              <p:cond delay="0"/>
                            </p:stCondLst>
                            <p:childTnLst>
                              <p:par>
                                <p:cTn id="279" presetID="12" presetClass="entr" presetSubtype="8" fill="hold" grpId="0" nodeType="clickEffect">
                                  <p:stCondLst>
                                    <p:cond delay="0"/>
                                  </p:stCondLst>
                                  <p:childTnLst>
                                    <p:set>
                                      <p:cBhvr>
                                        <p:cTn id="280" dur="1" fill="hold">
                                          <p:stCondLst>
                                            <p:cond delay="0"/>
                                          </p:stCondLst>
                                        </p:cTn>
                                        <p:tgtEl>
                                          <p:spTgt spid="86"/>
                                        </p:tgtEl>
                                        <p:attrNameLst>
                                          <p:attrName>style.visibility</p:attrName>
                                        </p:attrNameLst>
                                      </p:cBhvr>
                                      <p:to>
                                        <p:strVal val="visible"/>
                                      </p:to>
                                    </p:set>
                                    <p:anim calcmode="lin" valueType="num">
                                      <p:cBhvr additive="base">
                                        <p:cTn id="281" dur="500"/>
                                        <p:tgtEl>
                                          <p:spTgt spid="86"/>
                                        </p:tgtEl>
                                        <p:attrNameLst>
                                          <p:attrName>ppt_x</p:attrName>
                                        </p:attrNameLst>
                                      </p:cBhvr>
                                      <p:tavLst>
                                        <p:tav tm="0">
                                          <p:val>
                                            <p:strVal val="#ppt_x-#ppt_w*1.125000"/>
                                          </p:val>
                                        </p:tav>
                                        <p:tav tm="100000">
                                          <p:val>
                                            <p:strVal val="#ppt_x"/>
                                          </p:val>
                                        </p:tav>
                                      </p:tavLst>
                                    </p:anim>
                                    <p:animEffect transition="in" filter="wipe(right)">
                                      <p:cBhvr>
                                        <p:cTn id="282" dur="500"/>
                                        <p:tgtEl>
                                          <p:spTgt spid="86"/>
                                        </p:tgtEl>
                                      </p:cBhvr>
                                    </p:animEffect>
                                  </p:childTnLst>
                                </p:cTn>
                              </p:par>
                              <p:par>
                                <p:cTn id="283" presetID="12" presetClass="entr" presetSubtype="8"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p:tgtEl>
                                          <p:spTgt spid="90"/>
                                        </p:tgtEl>
                                        <p:attrNameLst>
                                          <p:attrName>ppt_x</p:attrName>
                                        </p:attrNameLst>
                                      </p:cBhvr>
                                      <p:tavLst>
                                        <p:tav tm="0">
                                          <p:val>
                                            <p:strVal val="#ppt_x-#ppt_w*1.125000"/>
                                          </p:val>
                                        </p:tav>
                                        <p:tav tm="100000">
                                          <p:val>
                                            <p:strVal val="#ppt_x"/>
                                          </p:val>
                                        </p:tav>
                                      </p:tavLst>
                                    </p:anim>
                                    <p:animEffect transition="in" filter="wipe(right)">
                                      <p:cBhvr>
                                        <p:cTn id="286" dur="500"/>
                                        <p:tgtEl>
                                          <p:spTgt spid="90"/>
                                        </p:tgtEl>
                                      </p:cBhvr>
                                    </p:animEffect>
                                  </p:childTnLst>
                                </p:cTn>
                              </p:par>
                            </p:childTnLst>
                          </p:cTn>
                        </p:par>
                      </p:childTnLst>
                    </p:cTn>
                  </p:par>
                  <p:par>
                    <p:cTn id="287" fill="hold">
                      <p:stCondLst>
                        <p:cond delay="indefinite"/>
                      </p:stCondLst>
                      <p:childTnLst>
                        <p:par>
                          <p:cTn id="288" fill="hold">
                            <p:stCondLst>
                              <p:cond delay="0"/>
                            </p:stCondLst>
                            <p:childTnLst>
                              <p:par>
                                <p:cTn id="289" presetID="12" presetClass="entr" presetSubtype="8" fill="hold" grpId="0" nodeType="clickEffect">
                                  <p:stCondLst>
                                    <p:cond delay="0"/>
                                  </p:stCondLst>
                                  <p:childTnLst>
                                    <p:set>
                                      <p:cBhvr>
                                        <p:cTn id="290" dur="1" fill="hold">
                                          <p:stCondLst>
                                            <p:cond delay="0"/>
                                          </p:stCondLst>
                                        </p:cTn>
                                        <p:tgtEl>
                                          <p:spTgt spid="89"/>
                                        </p:tgtEl>
                                        <p:attrNameLst>
                                          <p:attrName>style.visibility</p:attrName>
                                        </p:attrNameLst>
                                      </p:cBhvr>
                                      <p:to>
                                        <p:strVal val="visible"/>
                                      </p:to>
                                    </p:set>
                                    <p:anim calcmode="lin" valueType="num">
                                      <p:cBhvr additive="base">
                                        <p:cTn id="291" dur="500"/>
                                        <p:tgtEl>
                                          <p:spTgt spid="89"/>
                                        </p:tgtEl>
                                        <p:attrNameLst>
                                          <p:attrName>ppt_x</p:attrName>
                                        </p:attrNameLst>
                                      </p:cBhvr>
                                      <p:tavLst>
                                        <p:tav tm="0">
                                          <p:val>
                                            <p:strVal val="#ppt_x-#ppt_w*1.125000"/>
                                          </p:val>
                                        </p:tav>
                                        <p:tav tm="100000">
                                          <p:val>
                                            <p:strVal val="#ppt_x"/>
                                          </p:val>
                                        </p:tav>
                                      </p:tavLst>
                                    </p:anim>
                                    <p:animEffect transition="in" filter="wipe(right)">
                                      <p:cBhvr>
                                        <p:cTn id="292" dur="500"/>
                                        <p:tgtEl>
                                          <p:spTgt spid="89"/>
                                        </p:tgtEl>
                                      </p:cBhvr>
                                    </p:animEffect>
                                  </p:childTnLst>
                                </p:cTn>
                              </p:par>
                              <p:par>
                                <p:cTn id="293" presetID="12" presetClass="entr" presetSubtype="8" fill="hold" grpId="0" nodeType="withEffect">
                                  <p:stCondLst>
                                    <p:cond delay="0"/>
                                  </p:stCondLst>
                                  <p:childTnLst>
                                    <p:set>
                                      <p:cBhvr>
                                        <p:cTn id="294" dur="1" fill="hold">
                                          <p:stCondLst>
                                            <p:cond delay="0"/>
                                          </p:stCondLst>
                                        </p:cTn>
                                        <p:tgtEl>
                                          <p:spTgt spid="93"/>
                                        </p:tgtEl>
                                        <p:attrNameLst>
                                          <p:attrName>style.visibility</p:attrName>
                                        </p:attrNameLst>
                                      </p:cBhvr>
                                      <p:to>
                                        <p:strVal val="visible"/>
                                      </p:to>
                                    </p:set>
                                    <p:anim calcmode="lin" valueType="num">
                                      <p:cBhvr additive="base">
                                        <p:cTn id="295" dur="500"/>
                                        <p:tgtEl>
                                          <p:spTgt spid="93"/>
                                        </p:tgtEl>
                                        <p:attrNameLst>
                                          <p:attrName>ppt_x</p:attrName>
                                        </p:attrNameLst>
                                      </p:cBhvr>
                                      <p:tavLst>
                                        <p:tav tm="0">
                                          <p:val>
                                            <p:strVal val="#ppt_x-#ppt_w*1.125000"/>
                                          </p:val>
                                        </p:tav>
                                        <p:tav tm="100000">
                                          <p:val>
                                            <p:strVal val="#ppt_x"/>
                                          </p:val>
                                        </p:tav>
                                      </p:tavLst>
                                    </p:anim>
                                    <p:animEffect transition="in" filter="wipe(right)">
                                      <p:cBhvr>
                                        <p:cTn id="296" dur="500"/>
                                        <p:tgtEl>
                                          <p:spTgt spid="93"/>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88"/>
                                        </p:tgtEl>
                                        <p:attrNameLst>
                                          <p:attrName>style.visibility</p:attrName>
                                        </p:attrNameLst>
                                      </p:cBhvr>
                                      <p:to>
                                        <p:strVal val="visible"/>
                                      </p:to>
                                    </p:set>
                                    <p:animEffect transition="in" filter="fade">
                                      <p:cBhvr>
                                        <p:cTn id="301" dur="500"/>
                                        <p:tgtEl>
                                          <p:spTgt spid="88"/>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
                                        </p:tgtEl>
                                        <p:attrNameLst>
                                          <p:attrName>style.visibility</p:attrName>
                                        </p:attrNameLst>
                                      </p:cBhvr>
                                      <p:to>
                                        <p:strVal val="visible"/>
                                      </p:to>
                                    </p:set>
                                    <p:animEffect transition="in" filter="fade">
                                      <p:cBhvr>
                                        <p:cTn id="3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7" grpId="2"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2" grpId="1" animBg="1"/>
      <p:bldP spid="22" grpId="2" animBg="1"/>
      <p:bldP spid="22" grpId="3" animBg="1"/>
      <p:bldP spid="22" grpId="4" animBg="1"/>
      <p:bldP spid="22" grpId="5" animBg="1"/>
      <p:bldP spid="58" grpId="0" animBg="1"/>
      <p:bldP spid="58" grpId="1" animBg="1"/>
      <p:bldP spid="58" grpId="2" animBg="1"/>
      <p:bldP spid="58" grpId="3" animBg="1"/>
      <p:bldP spid="58" grpId="4" animBg="1"/>
      <p:bldP spid="59" grpId="0" animBg="1"/>
      <p:bldP spid="61" grpId="0" animBg="1"/>
      <p:bldP spid="62" grpId="0" animBg="1"/>
      <p:bldP spid="63" grpId="0" animBg="1"/>
      <p:bldP spid="64" grpId="0" animBg="1"/>
      <p:bldP spid="65" grpId="0" animBg="1"/>
      <p:bldP spid="66" grpId="0" animBg="1"/>
      <p:bldP spid="66" grpId="1" animBg="1"/>
      <p:bldP spid="66" grpId="2" animBg="1"/>
      <p:bldP spid="67" grpId="0" animBg="1"/>
      <p:bldP spid="68" grpId="0" animBg="1"/>
      <p:bldP spid="69" grpId="0" animBg="1"/>
      <p:bldP spid="69" grpId="1" animBg="1"/>
      <p:bldP spid="70" grpId="0" animBg="1"/>
      <p:bldP spid="70" grpId="1" animBg="1"/>
      <p:bldP spid="70" grpId="2" animBg="1"/>
      <p:bldP spid="70" grpId="3" animBg="1"/>
      <p:bldP spid="70" grpId="4" animBg="1"/>
      <p:bldP spid="70" grpId="5" animBg="1"/>
      <p:bldP spid="70" grpId="6" animBg="1"/>
      <p:bldP spid="71" grpId="0" animBg="1"/>
      <p:bldP spid="72" grpId="0" animBg="1"/>
      <p:bldP spid="72" grpId="1"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3" grpId="0"/>
      <p:bldP spid="73" grpId="0"/>
      <p:bldP spid="74" grpId="0"/>
      <p:bldP spid="23" grpId="0" animBg="1"/>
      <p:bldP spid="8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8A7EC-37A4-49F0-AC3B-7BD3C861CC56}"/>
              </a:ext>
            </a:extLst>
          </p:cNvPr>
          <p:cNvSpPr>
            <a:spLocks noGrp="1"/>
          </p:cNvSpPr>
          <p:nvPr>
            <p:ph type="title"/>
          </p:nvPr>
        </p:nvSpPr>
        <p:spPr/>
        <p:txBody>
          <a:bodyPr/>
          <a:lstStyle/>
          <a:p>
            <a:r>
              <a:rPr lang="en-US"/>
              <a:t>Image Instancing Performance</a:t>
            </a:r>
          </a:p>
        </p:txBody>
      </p:sp>
      <p:sp>
        <p:nvSpPr>
          <p:cNvPr id="6" name="Text Placeholder 5">
            <a:extLst>
              <a:ext uri="{FF2B5EF4-FFF2-40B4-BE49-F238E27FC236}">
                <a16:creationId xmlns:a16="http://schemas.microsoft.com/office/drawing/2014/main" id="{AE2B883A-0A9A-4430-A663-6C4DBFD31CE5}"/>
              </a:ext>
            </a:extLst>
          </p:cNvPr>
          <p:cNvSpPr>
            <a:spLocks noGrp="1"/>
          </p:cNvSpPr>
          <p:nvPr>
            <p:ph type="body" idx="1"/>
          </p:nvPr>
        </p:nvSpPr>
        <p:spPr/>
        <p:txBody>
          <a:bodyPr/>
          <a:lstStyle/>
          <a:p>
            <a:r>
              <a:rPr lang="en-US"/>
              <a:t>Azure Optimizations, to “go plaid” with ludicrous speed</a:t>
            </a:r>
          </a:p>
        </p:txBody>
      </p:sp>
      <p:pic>
        <p:nvPicPr>
          <p:cNvPr id="3076" name="Picture 4" descr="Image result for gone plaid">
            <a:extLst>
              <a:ext uri="{FF2B5EF4-FFF2-40B4-BE49-F238E27FC236}">
                <a16:creationId xmlns:a16="http://schemas.microsoft.com/office/drawing/2014/main" id="{57C4FAEE-236F-4195-9CF6-938D2D327F9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72096" y="0"/>
            <a:ext cx="5062704" cy="35913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lated image">
            <a:extLst>
              <a:ext uri="{FF2B5EF4-FFF2-40B4-BE49-F238E27FC236}">
                <a16:creationId xmlns:a16="http://schemas.microsoft.com/office/drawing/2014/main" id="{C7552134-01CB-4669-96E9-6C015CBB8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3087" y="4856061"/>
            <a:ext cx="3801713" cy="213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7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8CEE-2DED-48B2-9D19-500820F76596}"/>
              </a:ext>
            </a:extLst>
          </p:cNvPr>
          <p:cNvSpPr>
            <a:spLocks noGrp="1"/>
          </p:cNvSpPr>
          <p:nvPr>
            <p:ph type="title"/>
          </p:nvPr>
        </p:nvSpPr>
        <p:spPr/>
        <p:txBody>
          <a:bodyPr/>
          <a:lstStyle/>
          <a:p>
            <a:r>
              <a:rPr lang="en-US" dirty="0"/>
              <a:t>*Hyper Scale with Azure CDN</a:t>
            </a:r>
          </a:p>
        </p:txBody>
      </p:sp>
      <p:sp>
        <p:nvSpPr>
          <p:cNvPr id="3" name="Text Placeholder 2">
            <a:extLst>
              <a:ext uri="{FF2B5EF4-FFF2-40B4-BE49-F238E27FC236}">
                <a16:creationId xmlns:a16="http://schemas.microsoft.com/office/drawing/2014/main" id="{2F0AB0E6-FD6C-416A-9292-FDF0CD6CFE9C}"/>
              </a:ext>
            </a:extLst>
          </p:cNvPr>
          <p:cNvSpPr>
            <a:spLocks noGrp="1"/>
          </p:cNvSpPr>
          <p:nvPr>
            <p:ph type="body" sz="quarter" idx="10"/>
          </p:nvPr>
        </p:nvSpPr>
        <p:spPr>
          <a:xfrm>
            <a:off x="274668" y="1211579"/>
            <a:ext cx="11887269" cy="1415196"/>
          </a:xfrm>
        </p:spPr>
        <p:txBody>
          <a:bodyPr/>
          <a:lstStyle/>
          <a:p>
            <a:r>
              <a:rPr lang="en-US" dirty="0"/>
              <a:t>Highest concurrent throughput</a:t>
            </a:r>
          </a:p>
          <a:p>
            <a:r>
              <a:rPr lang="en-US" dirty="0"/>
              <a:t>Thousands of concurrent node pull</a:t>
            </a:r>
          </a:p>
        </p:txBody>
      </p:sp>
      <p:pic>
        <p:nvPicPr>
          <p:cNvPr id="5" name="Picture 4">
            <a:extLst>
              <a:ext uri="{FF2B5EF4-FFF2-40B4-BE49-F238E27FC236}">
                <a16:creationId xmlns:a16="http://schemas.microsoft.com/office/drawing/2014/main" id="{28B8812D-4CAC-4CDC-B120-A7D6F3EE05D1}"/>
              </a:ext>
            </a:extLst>
          </p:cNvPr>
          <p:cNvPicPr>
            <a:picLocks noChangeAspect="1"/>
          </p:cNvPicPr>
          <p:nvPr/>
        </p:nvPicPr>
        <p:blipFill>
          <a:blip r:embed="rId3"/>
          <a:stretch>
            <a:fillRect/>
          </a:stretch>
        </p:blipFill>
        <p:spPr>
          <a:xfrm>
            <a:off x="9201626" y="31787"/>
            <a:ext cx="3152775" cy="1447800"/>
          </a:xfrm>
          <a:prstGeom prst="rect">
            <a:avLst/>
          </a:prstGeom>
        </p:spPr>
      </p:pic>
      <p:sp>
        <p:nvSpPr>
          <p:cNvPr id="6" name="Rectangle 5">
            <a:extLst>
              <a:ext uri="{FF2B5EF4-FFF2-40B4-BE49-F238E27FC236}">
                <a16:creationId xmlns:a16="http://schemas.microsoft.com/office/drawing/2014/main" id="{9E1908BE-D596-4624-93CB-98F95202323E}"/>
              </a:ext>
            </a:extLst>
          </p:cNvPr>
          <p:cNvSpPr/>
          <p:nvPr/>
        </p:nvSpPr>
        <p:spPr>
          <a:xfrm>
            <a:off x="5262801" y="6609235"/>
            <a:ext cx="6216650" cy="341632"/>
          </a:xfrm>
          <a:prstGeom prst="rect">
            <a:avLst/>
          </a:prstGeom>
        </p:spPr>
        <p:txBody>
          <a:bodyPr>
            <a:spAutoFit/>
          </a:bodyPr>
          <a:lstStyle/>
          <a:p>
            <a:pPr>
              <a:lnSpc>
                <a:spcPct val="90000"/>
              </a:lnSpc>
              <a:spcAft>
                <a:spcPts val="600"/>
              </a:spcAft>
            </a:pPr>
            <a:r>
              <a:rPr lang="en-US" i="1" dirty="0">
                <a:gradFill>
                  <a:gsLst>
                    <a:gs pos="2917">
                      <a:schemeClr val="tx1"/>
                    </a:gs>
                    <a:gs pos="30000">
                      <a:schemeClr val="tx1"/>
                    </a:gs>
                  </a:gsLst>
                  <a:lin ang="5400000" scaled="0"/>
                </a:gradFill>
              </a:rPr>
              <a:t>* Coming H1-2019</a:t>
            </a:r>
          </a:p>
        </p:txBody>
      </p:sp>
    </p:spTree>
    <p:extLst>
      <p:ext uri="{BB962C8B-B14F-4D97-AF65-F5344CB8AC3E}">
        <p14:creationId xmlns:p14="http://schemas.microsoft.com/office/powerpoint/2010/main" val="347914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D51F-A5FF-4602-921E-810FF27800E1}"/>
              </a:ext>
            </a:extLst>
          </p:cNvPr>
          <p:cNvSpPr>
            <a:spLocks noGrp="1"/>
          </p:cNvSpPr>
          <p:nvPr>
            <p:ph type="title"/>
          </p:nvPr>
        </p:nvSpPr>
        <p:spPr/>
        <p:txBody>
          <a:bodyPr/>
          <a:lstStyle/>
          <a:p>
            <a:r>
              <a:rPr lang="en-US" dirty="0"/>
              <a:t>Additional Features Coming 2018</a:t>
            </a:r>
          </a:p>
        </p:txBody>
      </p:sp>
      <p:sp>
        <p:nvSpPr>
          <p:cNvPr id="4" name="Text Placeholder 3">
            <a:extLst>
              <a:ext uri="{FF2B5EF4-FFF2-40B4-BE49-F238E27FC236}">
                <a16:creationId xmlns:a16="http://schemas.microsoft.com/office/drawing/2014/main" id="{386D82E0-028F-4FE4-BD69-DC21F9196BE7}"/>
              </a:ext>
            </a:extLst>
          </p:cNvPr>
          <p:cNvSpPr>
            <a:spLocks noGrp="1"/>
          </p:cNvSpPr>
          <p:nvPr>
            <p:ph type="body" sz="quarter" idx="10"/>
          </p:nvPr>
        </p:nvSpPr>
        <p:spPr>
          <a:xfrm>
            <a:off x="595839" y="1464074"/>
            <a:ext cx="11238030" cy="5558445"/>
          </a:xfrm>
        </p:spPr>
        <p:txBody>
          <a:bodyPr/>
          <a:lstStyle/>
          <a:p>
            <a:r>
              <a:rPr lang="en-US" sz="3600" dirty="0"/>
              <a:t>Repo Level RBAC (Images &amp; Charts)</a:t>
            </a:r>
          </a:p>
          <a:p>
            <a:r>
              <a:rPr lang="en-US" sz="3600" dirty="0"/>
              <a:t>Time Based Tokens</a:t>
            </a:r>
          </a:p>
          <a:p>
            <a:r>
              <a:rPr lang="en-US" sz="3600" dirty="0"/>
              <a:t>Public/Anonymous Access</a:t>
            </a:r>
          </a:p>
          <a:p>
            <a:r>
              <a:rPr lang="en-US" sz="3600" dirty="0"/>
              <a:t>Self Diagnostic Audit Logging</a:t>
            </a:r>
          </a:p>
          <a:p>
            <a:r>
              <a:rPr lang="en-US" sz="3600" dirty="0"/>
              <a:t>Image Usage Telemetry</a:t>
            </a:r>
          </a:p>
          <a:p>
            <a:r>
              <a:rPr lang="en-US" sz="3600" dirty="0"/>
              <a:t>Cert Based Authentication</a:t>
            </a:r>
          </a:p>
          <a:p>
            <a:r>
              <a:rPr lang="en-US" sz="3600" dirty="0"/>
              <a:t>Azure Stack</a:t>
            </a:r>
          </a:p>
          <a:p>
            <a:r>
              <a:rPr lang="en-US" sz="3600" dirty="0"/>
              <a:t>On-Prem Replicated Node</a:t>
            </a:r>
          </a:p>
          <a:p>
            <a:r>
              <a:rPr lang="en-US" sz="3600" dirty="0"/>
              <a:t>Gitlab Support</a:t>
            </a:r>
          </a:p>
        </p:txBody>
      </p:sp>
    </p:spTree>
    <p:extLst>
      <p:ext uri="{BB962C8B-B14F-4D97-AF65-F5344CB8AC3E}">
        <p14:creationId xmlns:p14="http://schemas.microsoft.com/office/powerpoint/2010/main" val="8789592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30952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ACR Roadmap: H1 2018</a:t>
            </a:r>
          </a:p>
        </p:txBody>
      </p:sp>
      <p:graphicFrame>
        <p:nvGraphicFramePr>
          <p:cNvPr id="4" name="Table 3"/>
          <p:cNvGraphicFramePr>
            <a:graphicFrameLocks noGrp="1"/>
          </p:cNvGraphicFramePr>
          <p:nvPr>
            <p:extLst/>
          </p:nvPr>
        </p:nvGraphicFramePr>
        <p:xfrm>
          <a:off x="732522" y="1135698"/>
          <a:ext cx="10969844" cy="4295688"/>
        </p:xfrm>
        <a:graphic>
          <a:graphicData uri="http://schemas.openxmlformats.org/drawingml/2006/table">
            <a:tbl>
              <a:tblPr firstRow="1" bandRow="1">
                <a:tableStyleId>{00A15C55-8517-42AA-B614-E9B94910E393}</a:tableStyleId>
              </a:tblPr>
              <a:tblGrid>
                <a:gridCol w="4387937">
                  <a:extLst>
                    <a:ext uri="{9D8B030D-6E8A-4147-A177-3AD203B41FA5}">
                      <a16:colId xmlns:a16="http://schemas.microsoft.com/office/drawing/2014/main" val="20000"/>
                    </a:ext>
                  </a:extLst>
                </a:gridCol>
                <a:gridCol w="6581907">
                  <a:extLst>
                    <a:ext uri="{9D8B030D-6E8A-4147-A177-3AD203B41FA5}">
                      <a16:colId xmlns:a16="http://schemas.microsoft.com/office/drawing/2014/main" val="20001"/>
                    </a:ext>
                  </a:extLst>
                </a:gridCol>
              </a:tblGrid>
              <a:tr h="360329">
                <a:tc>
                  <a:txBody>
                    <a:bodyPr/>
                    <a:lstStyle/>
                    <a:p>
                      <a:r>
                        <a:rPr lang="en-US" sz="1700" dirty="0"/>
                        <a:t>Feature</a:t>
                      </a:r>
                    </a:p>
                  </a:txBody>
                  <a:tcPr marL="91415" marR="91415" marT="45707" marB="45707"/>
                </a:tc>
                <a:tc>
                  <a:txBody>
                    <a:bodyPr/>
                    <a:lstStyle/>
                    <a:p>
                      <a:r>
                        <a:rPr lang="en-US" sz="1700" dirty="0"/>
                        <a:t>Description</a:t>
                      </a:r>
                    </a:p>
                  </a:txBody>
                  <a:tcPr marL="91415" marR="91415" marT="45707" marB="45707"/>
                </a:tc>
                <a:extLst>
                  <a:ext uri="{0D108BD9-81ED-4DB2-BD59-A6C34878D82A}">
                    <a16:rowId xmlns:a16="http://schemas.microsoft.com/office/drawing/2014/main" val="10000"/>
                  </a:ext>
                </a:extLst>
              </a:tr>
              <a:tr h="360329">
                <a:tc>
                  <a:txBody>
                    <a:bodyPr/>
                    <a:lstStyle/>
                    <a:p>
                      <a:r>
                        <a:rPr lang="en-US" sz="1700" baseline="0" dirty="0"/>
                        <a:t>Existing VNET</a:t>
                      </a:r>
                    </a:p>
                  </a:txBody>
                  <a:tcPr marL="91415" marR="91415" marT="45707" marB="45707" anchor="ctr"/>
                </a:tc>
                <a:tc>
                  <a:txBody>
                    <a:bodyPr/>
                    <a:lstStyle/>
                    <a:p>
                      <a:r>
                        <a:rPr lang="en-US" sz="1200" dirty="0"/>
                        <a:t>Add ACR to an existing VNET</a:t>
                      </a:r>
                    </a:p>
                  </a:txBody>
                  <a:tcPr marL="91415" marR="91415" marT="45707" marB="45707"/>
                </a:tc>
                <a:extLst>
                  <a:ext uri="{0D108BD9-81ED-4DB2-BD59-A6C34878D82A}">
                    <a16:rowId xmlns:a16="http://schemas.microsoft.com/office/drawing/2014/main" val="10001"/>
                  </a:ext>
                </a:extLst>
              </a:tr>
              <a:tr h="360329">
                <a:tc>
                  <a:txBody>
                    <a:bodyPr/>
                    <a:lstStyle/>
                    <a:p>
                      <a:r>
                        <a:rPr lang="en-US" sz="1700" dirty="0"/>
                        <a:t>ACR Build</a:t>
                      </a:r>
                    </a:p>
                  </a:txBody>
                  <a:tcPr marL="91415" marR="91415" marT="45707" marB="45707"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t>OS &amp; Framework Patching</a:t>
                      </a:r>
                    </a:p>
                  </a:txBody>
                  <a:tcPr marL="91415" marR="91415" marT="45707" marB="45707"/>
                </a:tc>
                <a:extLst>
                  <a:ext uri="{0D108BD9-81ED-4DB2-BD59-A6C34878D82A}">
                    <a16:rowId xmlns:a16="http://schemas.microsoft.com/office/drawing/2014/main" val="10003"/>
                  </a:ext>
                </a:extLst>
              </a:tr>
              <a:tr h="360329">
                <a:tc>
                  <a:txBody>
                    <a:bodyPr/>
                    <a:lstStyle/>
                    <a:p>
                      <a:r>
                        <a:rPr lang="en-US" sz="1700" dirty="0"/>
                        <a:t>Additional Clouds</a:t>
                      </a:r>
                      <a:endParaRPr lang="en-US" sz="1700" baseline="0" dirty="0"/>
                    </a:p>
                  </a:txBody>
                  <a:tcPr marL="91415" marR="91415" marT="45707" marB="45707" anchor="ctr"/>
                </a:tc>
                <a:tc>
                  <a:txBody>
                    <a:bodyPr/>
                    <a:lstStyle/>
                    <a:p>
                      <a:r>
                        <a:rPr lang="en-US" sz="1200" dirty="0"/>
                        <a:t>China, US </a:t>
                      </a:r>
                      <a:r>
                        <a:rPr lang="en-US" sz="1200" dirty="0" err="1"/>
                        <a:t>Gov</a:t>
                      </a:r>
                      <a:r>
                        <a:rPr lang="en-US" sz="1200" dirty="0"/>
                        <a:t>, Germany</a:t>
                      </a:r>
                    </a:p>
                  </a:txBody>
                  <a:tcPr marL="91415" marR="91415" marT="45707" marB="45707"/>
                </a:tc>
                <a:extLst>
                  <a:ext uri="{0D108BD9-81ED-4DB2-BD59-A6C34878D82A}">
                    <a16:rowId xmlns:a16="http://schemas.microsoft.com/office/drawing/2014/main" val="10004"/>
                  </a:ext>
                </a:extLst>
              </a:tr>
              <a:tr h="360329">
                <a:tc>
                  <a:txBody>
                    <a:bodyPr/>
                    <a:lstStyle/>
                    <a:p>
                      <a:r>
                        <a:rPr lang="en-US" sz="1700" baseline="0" dirty="0"/>
                        <a:t>Event Grid Integration</a:t>
                      </a:r>
                    </a:p>
                  </a:txBody>
                  <a:tcPr marL="91415" marR="91415" marT="45707" marB="45707" anchor="ctr"/>
                </a:tc>
                <a:tc>
                  <a:txBody>
                    <a:bodyPr/>
                    <a:lstStyle/>
                    <a:p>
                      <a:r>
                        <a:rPr lang="en-US" sz="1200" dirty="0"/>
                        <a:t>Base Image Updates, ACR Image Push, Delete</a:t>
                      </a:r>
                    </a:p>
                  </a:txBody>
                  <a:tcPr marL="91415" marR="91415" marT="45707" marB="45707"/>
                </a:tc>
                <a:extLst>
                  <a:ext uri="{0D108BD9-81ED-4DB2-BD59-A6C34878D82A}">
                    <a16:rowId xmlns:a16="http://schemas.microsoft.com/office/drawing/2014/main" val="10005"/>
                  </a:ext>
                </a:extLst>
              </a:tr>
              <a:tr h="360329">
                <a:tc>
                  <a:txBody>
                    <a:bodyPr/>
                    <a:lstStyle/>
                    <a:p>
                      <a:r>
                        <a:rPr lang="en-US" sz="1700" baseline="0" dirty="0"/>
                        <a:t>Overage Meters</a:t>
                      </a:r>
                    </a:p>
                  </a:txBody>
                  <a:tcPr marL="91415" marR="91415" marT="45707" marB="45707" anchor="ctr"/>
                </a:tc>
                <a:tc>
                  <a:txBody>
                    <a:bodyPr/>
                    <a:lstStyle/>
                    <a:p>
                      <a:r>
                        <a:rPr lang="en-US" sz="1200" baseline="0" dirty="0"/>
                        <a:t>Enabling customers that have large storage</a:t>
                      </a:r>
                    </a:p>
                  </a:txBody>
                  <a:tcPr marL="91415" marR="91415" marT="45707" marB="45707"/>
                </a:tc>
                <a:extLst>
                  <a:ext uri="{0D108BD9-81ED-4DB2-BD59-A6C34878D82A}">
                    <a16:rowId xmlns:a16="http://schemas.microsoft.com/office/drawing/2014/main" val="10006"/>
                  </a:ext>
                </a:extLst>
              </a:tr>
              <a:tr h="355619">
                <a:tc>
                  <a:txBody>
                    <a:bodyPr/>
                    <a:lstStyle/>
                    <a:p>
                      <a:r>
                        <a:rPr lang="en-US" sz="1700" baseline="0" dirty="0"/>
                        <a:t>Auto-Purge</a:t>
                      </a:r>
                    </a:p>
                  </a:txBody>
                  <a:tcPr marL="91415" marR="91415" marT="45707" marB="45707" anchor="ctr"/>
                </a:tc>
                <a:tc>
                  <a:txBody>
                    <a:bodyPr/>
                    <a:lstStyle/>
                    <a:p>
                      <a:r>
                        <a:rPr lang="en-US" sz="1200" dirty="0"/>
                        <a:t>Maintaining a pruned registry</a:t>
                      </a:r>
                    </a:p>
                  </a:txBody>
                  <a:tcPr marL="91415" marR="91415" marT="45707" marB="45707"/>
                </a:tc>
                <a:extLst>
                  <a:ext uri="{0D108BD9-81ED-4DB2-BD59-A6C34878D82A}">
                    <a16:rowId xmlns:a16="http://schemas.microsoft.com/office/drawing/2014/main" val="10009"/>
                  </a:ext>
                </a:extLst>
              </a:tr>
              <a:tr h="355619">
                <a:tc>
                  <a:txBody>
                    <a:bodyPr/>
                    <a:lstStyle/>
                    <a:p>
                      <a:r>
                        <a:rPr lang="en-US" sz="1700" baseline="0" dirty="0"/>
                        <a:t>Trusted Registries</a:t>
                      </a:r>
                    </a:p>
                  </a:txBody>
                  <a:tcPr marL="91415" marR="91415" marT="45707" marB="45707" anchor="ctr"/>
                </a:tc>
                <a:tc>
                  <a:txBody>
                    <a:bodyPr/>
                    <a:lstStyle/>
                    <a:p>
                      <a:r>
                        <a:rPr lang="en-US" sz="1200" baseline="0" dirty="0"/>
                        <a:t>Support Signed Images</a:t>
                      </a:r>
                    </a:p>
                  </a:txBody>
                  <a:tcPr marL="91415" marR="91415" marT="45707" marB="45707"/>
                </a:tc>
                <a:extLst>
                  <a:ext uri="{0D108BD9-81ED-4DB2-BD59-A6C34878D82A}">
                    <a16:rowId xmlns:a16="http://schemas.microsoft.com/office/drawing/2014/main" val="10013"/>
                  </a:ext>
                </a:extLst>
              </a:tr>
              <a:tr h="355619">
                <a:tc>
                  <a:txBody>
                    <a:bodyPr/>
                    <a:lstStyle/>
                    <a:p>
                      <a:r>
                        <a:rPr lang="en-US" sz="1700" baseline="0" dirty="0"/>
                        <a:t>ISO, HIPPA, HITRUST, PCI Compliance</a:t>
                      </a:r>
                    </a:p>
                  </a:txBody>
                  <a:tcPr marL="91415" marR="91415" marT="45707" marB="45707" anchor="ctr"/>
                </a:tc>
                <a:tc>
                  <a:txBody>
                    <a:bodyPr/>
                    <a:lstStyle/>
                    <a:p>
                      <a:r>
                        <a:rPr lang="en-US" sz="1200" baseline="0" dirty="0"/>
                        <a:t>Assure ACR adheres to the strictest compliance standards</a:t>
                      </a:r>
                    </a:p>
                  </a:txBody>
                  <a:tcPr marL="91415" marR="91415" marT="45707" marB="45707"/>
                </a:tc>
                <a:extLst>
                  <a:ext uri="{0D108BD9-81ED-4DB2-BD59-A6C34878D82A}">
                    <a16:rowId xmlns:a16="http://schemas.microsoft.com/office/drawing/2014/main" val="2068444061"/>
                  </a:ext>
                </a:extLst>
              </a:tr>
              <a:tr h="355619">
                <a:tc>
                  <a:txBody>
                    <a:bodyPr/>
                    <a:lstStyle/>
                    <a:p>
                      <a:r>
                        <a:rPr lang="en-US" sz="1700" baseline="0" dirty="0"/>
                        <a:t>Image Telemetry</a:t>
                      </a:r>
                    </a:p>
                  </a:txBody>
                  <a:tcPr marL="91415" marR="91415" marT="45707" marB="45707" anchor="ctr"/>
                </a:tc>
                <a:tc>
                  <a:txBody>
                    <a:bodyPr/>
                    <a:lstStyle/>
                    <a:p>
                      <a:r>
                        <a:rPr lang="en-US" sz="1200" baseline="0" dirty="0"/>
                        <a:t>Image pull statistics</a:t>
                      </a:r>
                    </a:p>
                  </a:txBody>
                  <a:tcPr marL="91415" marR="91415" marT="45707" marB="45707"/>
                </a:tc>
                <a:extLst>
                  <a:ext uri="{0D108BD9-81ED-4DB2-BD59-A6C34878D82A}">
                    <a16:rowId xmlns:a16="http://schemas.microsoft.com/office/drawing/2014/main" val="4042730382"/>
                  </a:ext>
                </a:extLst>
              </a:tr>
              <a:tr h="355619">
                <a:tc>
                  <a:txBody>
                    <a:bodyPr/>
                    <a:lstStyle/>
                    <a:p>
                      <a:r>
                        <a:rPr lang="en-US" sz="1700" baseline="0" dirty="0"/>
                        <a:t>Image Quarantine</a:t>
                      </a:r>
                    </a:p>
                  </a:txBody>
                  <a:tcPr marL="91415" marR="91415" marT="45707" marB="45707" anchor="ctr"/>
                </a:tc>
                <a:tc>
                  <a:txBody>
                    <a:bodyPr/>
                    <a:lstStyle/>
                    <a:p>
                      <a:r>
                        <a:rPr lang="en-US" sz="1200" baseline="0" dirty="0"/>
                        <a:t>Limiting access to newly pushed images, until vulnerability scanning completed</a:t>
                      </a:r>
                    </a:p>
                  </a:txBody>
                  <a:tcPr marL="91415" marR="91415" marT="45707" marB="45707"/>
                </a:tc>
                <a:extLst>
                  <a:ext uri="{0D108BD9-81ED-4DB2-BD59-A6C34878D82A}">
                    <a16:rowId xmlns:a16="http://schemas.microsoft.com/office/drawing/2014/main" val="443788208"/>
                  </a:ext>
                </a:extLst>
              </a:tr>
              <a:tr h="355619">
                <a:tc>
                  <a:txBody>
                    <a:bodyPr/>
                    <a:lstStyle/>
                    <a:p>
                      <a:r>
                        <a:rPr lang="en-US" sz="1700" baseline="0" dirty="0"/>
                        <a:t>CDN Support</a:t>
                      </a:r>
                    </a:p>
                  </a:txBody>
                  <a:tcPr marL="91415" marR="91415" marT="45707" marB="45707" anchor="ctr"/>
                </a:tc>
                <a:tc>
                  <a:txBody>
                    <a:bodyPr/>
                    <a:lstStyle/>
                    <a:p>
                      <a:r>
                        <a:rPr lang="en-US" sz="1200" baseline="0" dirty="0"/>
                        <a:t>Additional performance to Premium Registries</a:t>
                      </a:r>
                    </a:p>
                  </a:txBody>
                  <a:tcPr marL="91415" marR="91415" marT="45707" marB="45707"/>
                </a:tc>
                <a:extLst>
                  <a:ext uri="{0D108BD9-81ED-4DB2-BD59-A6C34878D82A}">
                    <a16:rowId xmlns:a16="http://schemas.microsoft.com/office/drawing/2014/main" val="3885945869"/>
                  </a:ext>
                </a:extLst>
              </a:tr>
            </a:tbl>
          </a:graphicData>
        </a:graphic>
      </p:graphicFrame>
      <p:sp>
        <p:nvSpPr>
          <p:cNvPr id="3" name="TextBox 2">
            <a:extLst>
              <a:ext uri="{FF2B5EF4-FFF2-40B4-BE49-F238E27FC236}">
                <a16:creationId xmlns:a16="http://schemas.microsoft.com/office/drawing/2014/main" id="{FF970697-1167-4FEA-B4D6-D849A214450C}"/>
              </a:ext>
            </a:extLst>
          </p:cNvPr>
          <p:cNvSpPr txBox="1"/>
          <p:nvPr/>
        </p:nvSpPr>
        <p:spPr>
          <a:xfrm>
            <a:off x="8056474" y="6378702"/>
            <a:ext cx="4354399" cy="647082"/>
          </a:xfrm>
          <a:prstGeom prst="rect">
            <a:avLst/>
          </a:prstGeom>
          <a:noFill/>
        </p:spPr>
        <p:txBody>
          <a:bodyPr wrap="none" lIns="186497" tIns="149198" rIns="186497" bIns="149198" rtlCol="0">
            <a:spAutoFit/>
          </a:bodyPr>
          <a:lstStyle/>
          <a:p>
            <a:pPr>
              <a:lnSpc>
                <a:spcPct val="90000"/>
              </a:lnSpc>
              <a:spcAft>
                <a:spcPts val="612"/>
              </a:spcAft>
            </a:pPr>
            <a:r>
              <a:rPr lang="en-US" sz="2448" dirty="0">
                <a:gradFill>
                  <a:gsLst>
                    <a:gs pos="2917">
                      <a:schemeClr val="tx1"/>
                    </a:gs>
                    <a:gs pos="30000">
                      <a:schemeClr val="tx1"/>
                    </a:gs>
                  </a:gsLst>
                  <a:lin ang="5400000" scaled="0"/>
                </a:gradFill>
                <a:hlinkClick r:id="rId3"/>
              </a:rPr>
              <a:t>http://aka.ms/acr/</a:t>
            </a:r>
            <a:r>
              <a:rPr lang="en-US" sz="2448" b="1" dirty="0">
                <a:gradFill>
                  <a:gsLst>
                    <a:gs pos="2917">
                      <a:schemeClr val="tx1"/>
                    </a:gs>
                    <a:gs pos="30000">
                      <a:schemeClr val="tx1"/>
                    </a:gs>
                  </a:gsLst>
                  <a:lin ang="5400000" scaled="0"/>
                </a:gradFill>
                <a:hlinkClick r:id="rId3"/>
              </a:rPr>
              <a:t>roadmap</a:t>
            </a:r>
            <a:r>
              <a:rPr lang="en-US" sz="2448" b="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9202764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8A94-0BA1-43A3-A513-A983AE5F141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ACR Tiered SKUs</a:t>
            </a:r>
          </a:p>
        </p:txBody>
      </p:sp>
      <p:graphicFrame>
        <p:nvGraphicFramePr>
          <p:cNvPr id="5" name="Table 4">
            <a:extLst>
              <a:ext uri="{FF2B5EF4-FFF2-40B4-BE49-F238E27FC236}">
                <a16:creationId xmlns:a16="http://schemas.microsoft.com/office/drawing/2014/main" id="{9EF8F3A4-1AD6-4362-BFA5-EFBD4D50C21D}"/>
              </a:ext>
            </a:extLst>
          </p:cNvPr>
          <p:cNvGraphicFramePr>
            <a:graphicFrameLocks noGrp="1"/>
          </p:cNvGraphicFramePr>
          <p:nvPr>
            <p:extLst/>
          </p:nvPr>
        </p:nvGraphicFramePr>
        <p:xfrm>
          <a:off x="298718" y="2560835"/>
          <a:ext cx="11888046" cy="3402698"/>
        </p:xfrm>
        <a:graphic>
          <a:graphicData uri="http://schemas.openxmlformats.org/drawingml/2006/table">
            <a:tbl>
              <a:tblPr/>
              <a:tblGrid>
                <a:gridCol w="6095220">
                  <a:extLst>
                    <a:ext uri="{9D8B030D-6E8A-4147-A177-3AD203B41FA5}">
                      <a16:colId xmlns:a16="http://schemas.microsoft.com/office/drawing/2014/main" val="2829127137"/>
                    </a:ext>
                  </a:extLst>
                </a:gridCol>
                <a:gridCol w="1599996">
                  <a:extLst>
                    <a:ext uri="{9D8B030D-6E8A-4147-A177-3AD203B41FA5}">
                      <a16:colId xmlns:a16="http://schemas.microsoft.com/office/drawing/2014/main" val="112439607"/>
                    </a:ext>
                  </a:extLst>
                </a:gridCol>
                <a:gridCol w="1980947">
                  <a:extLst>
                    <a:ext uri="{9D8B030D-6E8A-4147-A177-3AD203B41FA5}">
                      <a16:colId xmlns:a16="http://schemas.microsoft.com/office/drawing/2014/main" val="569767946"/>
                    </a:ext>
                  </a:extLst>
                </a:gridCol>
                <a:gridCol w="2211884">
                  <a:extLst>
                    <a:ext uri="{9D8B030D-6E8A-4147-A177-3AD203B41FA5}">
                      <a16:colId xmlns:a16="http://schemas.microsoft.com/office/drawing/2014/main" val="3609223439"/>
                    </a:ext>
                  </a:extLst>
                </a:gridCol>
              </a:tblGrid>
              <a:tr h="524459">
                <a:tc>
                  <a:txBody>
                    <a:bodyPr/>
                    <a:lstStyle/>
                    <a:p>
                      <a:pPr algn="l" fontAlgn="b"/>
                      <a:r>
                        <a:rPr lang="en-US" sz="2800" b="0" dirty="0">
                          <a:effectLst/>
                          <a:latin typeface="segoe-ui_semibold"/>
                        </a:rPr>
                        <a:t>Feature</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Basic</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a:effectLst/>
                          <a:latin typeface="segoe-ui_semibold"/>
                        </a:rPr>
                        <a:t>Standard</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2800" b="0" dirty="0">
                          <a:effectLst/>
                          <a:latin typeface="segoe-ui_semibold"/>
                        </a:rPr>
                        <a:t>Premium</a:t>
                      </a:r>
                    </a:p>
                  </a:txBody>
                  <a:tcPr marL="65196" marR="65196" marT="48897" marB="4889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88238548"/>
                  </a:ext>
                </a:extLst>
              </a:tr>
              <a:tr h="462911">
                <a:tc>
                  <a:txBody>
                    <a:bodyPr/>
                    <a:lstStyle/>
                    <a:p>
                      <a:pPr fontAlgn="t"/>
                      <a:r>
                        <a:rPr lang="en-US" sz="2000" dirty="0">
                          <a:effectLst/>
                        </a:rPr>
                        <a:t>Storage</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 GiB</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266560781"/>
                  </a:ext>
                </a:extLst>
              </a:tr>
              <a:tr h="402555">
                <a:tc>
                  <a:txBody>
                    <a:bodyPr/>
                    <a:lstStyle/>
                    <a:p>
                      <a:pPr fontAlgn="t"/>
                      <a:r>
                        <a:rPr lang="en-US" sz="2000" dirty="0" err="1">
                          <a:effectLst/>
                        </a:rPr>
                        <a:t>ReadOps</a:t>
                      </a:r>
                      <a:r>
                        <a:rPr lang="en-US" sz="2000" dirty="0">
                          <a:effectLst/>
                        </a:rPr>
                        <a:t> per minute</a:t>
                      </a:r>
                      <a:r>
                        <a:rPr lang="en-US" sz="2000" baseline="30000" dirty="0">
                          <a:effectLst/>
                        </a:rPr>
                        <a:t>1, 2</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300k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10,000k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35655535"/>
                  </a:ext>
                </a:extLst>
              </a:tr>
              <a:tr h="402555">
                <a:tc>
                  <a:txBody>
                    <a:bodyPr/>
                    <a:lstStyle/>
                    <a:p>
                      <a:pPr fontAlgn="t"/>
                      <a:r>
                        <a:rPr lang="en-US" sz="2000" dirty="0" err="1">
                          <a:effectLst/>
                        </a:rPr>
                        <a:t>WriteOps</a:t>
                      </a:r>
                      <a:r>
                        <a:rPr lang="en-US" sz="2000" dirty="0">
                          <a:effectLst/>
                        </a:rPr>
                        <a:t> per minute</a:t>
                      </a:r>
                      <a:r>
                        <a:rPr lang="en-US" sz="2000" baseline="30000" dirty="0">
                          <a:effectLst/>
                        </a:rPr>
                        <a:t>1, 3</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2k</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33724316"/>
                  </a:ext>
                </a:extLst>
              </a:tr>
              <a:tr h="402555">
                <a:tc>
                  <a:txBody>
                    <a:bodyPr/>
                    <a:lstStyle/>
                    <a:p>
                      <a:pPr fontAlgn="t"/>
                      <a:r>
                        <a:rPr lang="en-US" sz="2000" dirty="0">
                          <a:effectLst/>
                        </a:rPr>
                        <a:t>Download bandwidth MBps</a:t>
                      </a:r>
                      <a:r>
                        <a:rPr lang="en-US" sz="2000" baseline="30000" dirty="0">
                          <a:effectLst/>
                        </a:rPr>
                        <a:t>1</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30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60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0233198"/>
                  </a:ext>
                </a:extLst>
              </a:tr>
              <a:tr h="402555">
                <a:tc>
                  <a:txBody>
                    <a:bodyPr/>
                    <a:lstStyle/>
                    <a:p>
                      <a:pPr fontAlgn="t"/>
                      <a:r>
                        <a:rPr lang="en-US" sz="2000" dirty="0">
                          <a:effectLst/>
                        </a:rPr>
                        <a:t>Upload bandwidth MBps</a:t>
                      </a:r>
                      <a:r>
                        <a:rPr lang="en-US" sz="2000" baseline="30000" dirty="0">
                          <a:effectLst/>
                        </a:rPr>
                        <a:t>1</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20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50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27810544"/>
                  </a:ext>
                </a:extLst>
              </a:tr>
              <a:tr h="402555">
                <a:tc>
                  <a:txBody>
                    <a:bodyPr/>
                    <a:lstStyle/>
                    <a:p>
                      <a:pPr fontAlgn="t"/>
                      <a:r>
                        <a:rPr lang="en-US" sz="2000" dirty="0" err="1">
                          <a:effectLst/>
                        </a:rPr>
                        <a:t>Webhooks</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2</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dirty="0">
                          <a:effectLst/>
                        </a:rPr>
                        <a:t>10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2000">
                          <a:effectLst/>
                        </a:rPr>
                        <a:t>100</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29259713"/>
                  </a:ext>
                </a:extLst>
              </a:tr>
              <a:tr h="402555">
                <a:tc>
                  <a:txBody>
                    <a:bodyPr/>
                    <a:lstStyle/>
                    <a:p>
                      <a:pPr fontAlgn="t"/>
                      <a:r>
                        <a:rPr lang="en-US" sz="2000" dirty="0">
                          <a:effectLst/>
                        </a:rPr>
                        <a:t>Geo-replication</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a:solidFill>
                            <a:schemeClr val="bg1">
                              <a:lumMod val="65000"/>
                            </a:schemeClr>
                          </a:solidFill>
                          <a:effectLst/>
                        </a:rPr>
                        <a:t>N/A</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2000" dirty="0">
                          <a:solidFill>
                            <a:schemeClr val="bg1">
                              <a:lumMod val="65000"/>
                            </a:schemeClr>
                          </a:solidFill>
                          <a:effectLst/>
                        </a:rPr>
                        <a:t>N/A</a:t>
                      </a: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u="none" strike="noStrike" dirty="0">
                          <a:solidFill>
                            <a:srgbClr val="0078D7"/>
                          </a:solidFill>
                          <a:effectLst/>
                          <a:hlinkClick r:id="rId3"/>
                        </a:rPr>
                        <a:t>Supported </a:t>
                      </a:r>
                      <a:r>
                        <a:rPr lang="en-US" sz="1600" i="1" u="none" strike="noStrike" dirty="0">
                          <a:solidFill>
                            <a:srgbClr val="0078D7"/>
                          </a:solidFill>
                          <a:effectLst/>
                          <a:hlinkClick r:id="rId3"/>
                        </a:rPr>
                        <a:t>(preview)</a:t>
                      </a:r>
                      <a:endParaRPr lang="en-US" sz="2000" dirty="0">
                        <a:effectLst/>
                      </a:endParaRPr>
                    </a:p>
                  </a:txBody>
                  <a:tcPr marL="65196" marR="65196" marT="48897" marB="4889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74795498"/>
                  </a:ext>
                </a:extLst>
              </a:tr>
            </a:tbl>
          </a:graphicData>
        </a:graphic>
      </p:graphicFrame>
      <p:sp>
        <p:nvSpPr>
          <p:cNvPr id="6" name="TextBox 5">
            <a:extLst>
              <a:ext uri="{FF2B5EF4-FFF2-40B4-BE49-F238E27FC236}">
                <a16:creationId xmlns:a16="http://schemas.microsoft.com/office/drawing/2014/main" id="{5A12880A-70FD-4A8E-94E0-7A2A3A348DF4}"/>
              </a:ext>
            </a:extLst>
          </p:cNvPr>
          <p:cNvSpPr txBox="1"/>
          <p:nvPr/>
        </p:nvSpPr>
        <p:spPr>
          <a:xfrm>
            <a:off x="930157" y="1090052"/>
            <a:ext cx="11504731" cy="1446365"/>
          </a:xfrm>
          <a:prstGeom prst="rect">
            <a:avLst/>
          </a:prstGeom>
          <a:noFill/>
        </p:spPr>
        <p:txBody>
          <a:bodyPr wrap="square" lIns="182857" tIns="146285" rIns="182857" bIns="146285" rtlCol="0">
            <a:spAutoFit/>
          </a:bodyPr>
          <a:lstStyle/>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Basic </a:t>
            </a:r>
            <a:r>
              <a:rPr lang="en-US" sz="2400" dirty="0">
                <a:gradFill>
                  <a:gsLst>
                    <a:gs pos="2917">
                      <a:schemeClr val="tx1"/>
                    </a:gs>
                    <a:gs pos="30000">
                      <a:schemeClr val="tx1"/>
                    </a:gs>
                  </a:gsLst>
                  <a:lin ang="5400000" scaled="0"/>
                </a:gradFill>
              </a:rPr>
              <a:t>	– Low cost entry point for developer POCs </a:t>
            </a:r>
          </a:p>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Standard </a:t>
            </a:r>
            <a:r>
              <a:rPr lang="en-US" sz="2400" dirty="0">
                <a:gradFill>
                  <a:gsLst>
                    <a:gs pos="2917">
                      <a:schemeClr val="tx1"/>
                    </a:gs>
                    <a:gs pos="30000">
                      <a:schemeClr val="tx1"/>
                    </a:gs>
                  </a:gsLst>
                  <a:lin ang="5400000" scaled="0"/>
                </a:gradFill>
              </a:rPr>
              <a:t>	– Majority of dev &amp; production scenarios with most common scale</a:t>
            </a:r>
          </a:p>
          <a:p>
            <a:pPr>
              <a:lnSpc>
                <a:spcPct val="90000"/>
              </a:lnSpc>
              <a:spcAft>
                <a:spcPts val="600"/>
              </a:spcAft>
              <a:tabLst>
                <a:tab pos="1541309" algn="l"/>
              </a:tabLst>
            </a:pPr>
            <a:r>
              <a:rPr lang="en-US" sz="2400" b="1" dirty="0">
                <a:gradFill>
                  <a:gsLst>
                    <a:gs pos="2917">
                      <a:schemeClr val="tx1"/>
                    </a:gs>
                    <a:gs pos="30000">
                      <a:schemeClr val="tx1"/>
                    </a:gs>
                  </a:gsLst>
                  <a:lin ang="5400000" scaled="0"/>
                </a:gradFill>
              </a:rPr>
              <a:t>Premium 	</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HyperScale</a:t>
            </a:r>
            <a:r>
              <a:rPr lang="en-US" sz="2400" dirty="0">
                <a:gradFill>
                  <a:gsLst>
                    <a:gs pos="2917">
                      <a:schemeClr val="tx1"/>
                    </a:gs>
                    <a:gs pos="30000">
                      <a:schemeClr val="tx1"/>
                    </a:gs>
                  </a:gsLst>
                  <a:lin ang="5400000" scaled="0"/>
                </a:gradFill>
              </a:rPr>
              <a:t> for larger, global deployments</a:t>
            </a:r>
          </a:p>
        </p:txBody>
      </p:sp>
      <p:sp>
        <p:nvSpPr>
          <p:cNvPr id="9" name="Rectangle 2">
            <a:extLst>
              <a:ext uri="{FF2B5EF4-FFF2-40B4-BE49-F238E27FC236}">
                <a16:creationId xmlns:a16="http://schemas.microsoft.com/office/drawing/2014/main" id="{5ACE5476-23CB-4167-9EC1-B251867C38B9}"/>
              </a:ext>
            </a:extLst>
          </p:cNvPr>
          <p:cNvSpPr>
            <a:spLocks noChangeArrowheads="1"/>
          </p:cNvSpPr>
          <p:nvPr/>
        </p:nvSpPr>
        <p:spPr bwMode="auto">
          <a:xfrm>
            <a:off x="-106348" y="6344100"/>
            <a:ext cx="12336660" cy="553927"/>
          </a:xfrm>
          <a:prstGeom prst="rect">
            <a:avLst/>
          </a:prstGeom>
          <a:noFill/>
          <a:ln>
            <a:noFill/>
          </a:ln>
          <a:effectLst/>
        </p:spPr>
        <p:txBody>
          <a:bodyPr vert="horz" wrap="none" lIns="46017"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900" baseline="30000" dirty="0">
                <a:solidFill>
                  <a:srgbClr val="222222"/>
                </a:solidFill>
                <a:latin typeface="segoe-ui_normal"/>
              </a:rPr>
              <a:t>1</a:t>
            </a:r>
            <a:r>
              <a:rPr lang="en-US" altLang="en-US" sz="1200" dirty="0">
                <a:solidFill>
                  <a:srgbClr val="222222"/>
                </a:solidFill>
                <a:latin typeface="segoe-ui_normal"/>
              </a:rPr>
              <a:t> </a:t>
            </a:r>
            <a:r>
              <a:rPr lang="en-US" altLang="en-US" sz="1200" i="1" dirty="0" err="1">
                <a:solidFill>
                  <a:srgbClr val="222222"/>
                </a:solidFill>
                <a:latin typeface="segoe-ui_normal"/>
              </a:rPr>
              <a:t>ReadOps</a:t>
            </a:r>
            <a:r>
              <a:rPr lang="en-US" altLang="en-US" sz="1200" dirty="0">
                <a:solidFill>
                  <a:srgbClr val="222222"/>
                </a:solidFill>
                <a:latin typeface="segoe-ui_normal"/>
              </a:rPr>
              <a:t>, </a:t>
            </a:r>
            <a:r>
              <a:rPr lang="en-US" altLang="en-US" sz="1200" i="1" dirty="0" err="1">
                <a:solidFill>
                  <a:srgbClr val="222222"/>
                </a:solidFill>
                <a:latin typeface="segoe-ui_normal"/>
              </a:rPr>
              <a:t>WriteOps</a:t>
            </a:r>
            <a:r>
              <a:rPr lang="en-US" altLang="en-US" sz="1200" dirty="0">
                <a:solidFill>
                  <a:srgbClr val="222222"/>
                </a:solidFill>
                <a:latin typeface="segoe-ui_normal"/>
              </a:rPr>
              <a:t>, and </a:t>
            </a:r>
            <a:r>
              <a:rPr lang="en-US" altLang="en-US" sz="1200" i="1" dirty="0">
                <a:solidFill>
                  <a:srgbClr val="222222"/>
                </a:solidFill>
                <a:latin typeface="segoe-ui_normal"/>
              </a:rPr>
              <a:t>Bandwidth</a:t>
            </a:r>
            <a:r>
              <a:rPr lang="en-US" altLang="en-US" sz="1200" dirty="0">
                <a:solidFill>
                  <a:srgbClr val="222222"/>
                </a:solidFill>
                <a:latin typeface="segoe-ui_normal"/>
              </a:rPr>
              <a:t> are minimum estimates. ACR strives to improve performance as usage requires.</a:t>
            </a:r>
            <a:r>
              <a:rPr lang="en-US" altLang="en-US" sz="800" dirty="0">
                <a:solidFill>
                  <a:srgbClr val="6D7079"/>
                </a:solidFill>
                <a:latin typeface="Helvetica Neue"/>
              </a:rPr>
              <a:t>+</a:t>
            </a:r>
            <a:endParaRPr lang="en-US" altLang="en-US" sz="900" dirty="0"/>
          </a:p>
          <a:p>
            <a:pPr defTabSz="914309"/>
            <a:r>
              <a:rPr lang="en-US" altLang="en-US" sz="900" baseline="30000" dirty="0">
                <a:solidFill>
                  <a:srgbClr val="222222"/>
                </a:solidFill>
                <a:latin typeface="segoe-ui_normal"/>
              </a:rPr>
              <a:t>2</a:t>
            </a:r>
            <a:r>
              <a:rPr lang="en-US" altLang="en-US" sz="1200" dirty="0">
                <a:solidFill>
                  <a:srgbClr val="222222"/>
                </a:solidFill>
                <a:latin typeface="segoe-ui_normal"/>
              </a:rPr>
              <a:t> </a:t>
            </a:r>
            <a:r>
              <a:rPr lang="en-US" altLang="en-US" sz="1200" dirty="0">
                <a:solidFill>
                  <a:srgbClr val="0078D7"/>
                </a:solidFill>
                <a:latin typeface="segoe-ui_normal"/>
                <a:hlinkClick r:id="rId4"/>
              </a:rPr>
              <a:t>docker pull</a:t>
            </a:r>
            <a:r>
              <a:rPr lang="en-US" altLang="en-US" sz="1200" dirty="0">
                <a:solidFill>
                  <a:srgbClr val="222222"/>
                </a:solidFill>
                <a:latin typeface="segoe-ui_normal"/>
              </a:rPr>
              <a:t> translates to multiple read operations based on the number of layers in the image, plus the manifest retrieval.</a:t>
            </a:r>
            <a:endParaRPr lang="en-US" altLang="en-US" sz="900" dirty="0"/>
          </a:p>
          <a:p>
            <a:pPr defTabSz="914309"/>
            <a:r>
              <a:rPr lang="en-US" altLang="en-US" sz="900" baseline="30000" dirty="0">
                <a:solidFill>
                  <a:srgbClr val="222222"/>
                </a:solidFill>
                <a:latin typeface="segoe-ui_normal"/>
              </a:rPr>
              <a:t>3</a:t>
            </a:r>
            <a:r>
              <a:rPr lang="en-US" altLang="en-US" sz="1200" dirty="0">
                <a:solidFill>
                  <a:srgbClr val="222222"/>
                </a:solidFill>
                <a:latin typeface="segoe-ui_normal"/>
              </a:rPr>
              <a:t> </a:t>
            </a:r>
            <a:r>
              <a:rPr lang="en-US" altLang="en-US" sz="1200" dirty="0">
                <a:solidFill>
                  <a:srgbClr val="0078D7"/>
                </a:solidFill>
                <a:latin typeface="segoe-ui_normal"/>
                <a:hlinkClick r:id="rId5"/>
              </a:rPr>
              <a:t>docker push</a:t>
            </a:r>
            <a:r>
              <a:rPr lang="en-US" altLang="en-US" sz="1200" dirty="0">
                <a:solidFill>
                  <a:srgbClr val="222222"/>
                </a:solidFill>
                <a:latin typeface="segoe-ui_normal"/>
              </a:rPr>
              <a:t> translates to multiple write operations, based on the number of layers that must be pushed. A </a:t>
            </a:r>
            <a:r>
              <a:rPr lang="en-US" altLang="en-US" sz="1000" dirty="0">
                <a:solidFill>
                  <a:srgbClr val="222222"/>
                </a:solidFill>
                <a:latin typeface="Consolas" panose="020B0609020204030204" pitchFamily="49" charset="0"/>
              </a:rPr>
              <a:t>docker push</a:t>
            </a:r>
            <a:r>
              <a:rPr lang="en-US" altLang="en-US" sz="1200" dirty="0">
                <a:solidFill>
                  <a:srgbClr val="222222"/>
                </a:solidFill>
                <a:latin typeface="segoe-ui_normal"/>
              </a:rPr>
              <a:t> includes </a:t>
            </a:r>
            <a:r>
              <a:rPr lang="en-US" altLang="en-US" sz="1200" i="1" dirty="0" err="1">
                <a:solidFill>
                  <a:srgbClr val="222222"/>
                </a:solidFill>
                <a:latin typeface="segoe-ui_normal"/>
              </a:rPr>
              <a:t>ReadOps</a:t>
            </a:r>
            <a:r>
              <a:rPr lang="en-US" altLang="en-US" sz="1200" dirty="0">
                <a:solidFill>
                  <a:srgbClr val="222222"/>
                </a:solidFill>
                <a:latin typeface="segoe-ui_normal"/>
              </a:rPr>
              <a:t> to retrieve a manifest for an existing image.</a:t>
            </a:r>
            <a:endParaRPr lang="en-US" altLang="en-US" dirty="0"/>
          </a:p>
        </p:txBody>
      </p:sp>
      <p:sp>
        <p:nvSpPr>
          <p:cNvPr id="3" name="TextBox 2">
            <a:extLst>
              <a:ext uri="{FF2B5EF4-FFF2-40B4-BE49-F238E27FC236}">
                <a16:creationId xmlns:a16="http://schemas.microsoft.com/office/drawing/2014/main" id="{54C3B1E5-E899-4ECB-B8B7-75F7525C4375}"/>
              </a:ext>
            </a:extLst>
          </p:cNvPr>
          <p:cNvSpPr txBox="1"/>
          <p:nvPr/>
        </p:nvSpPr>
        <p:spPr>
          <a:xfrm>
            <a:off x="9158706" y="6120145"/>
            <a:ext cx="3276182"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rPr>
              <a:t>SKUs</a:t>
            </a:r>
            <a:r>
              <a:rPr lang="en-US" dirty="0">
                <a:gradFill>
                  <a:gsLst>
                    <a:gs pos="2917">
                      <a:schemeClr val="tx1"/>
                    </a:gs>
                    <a:gs pos="30000">
                      <a:schemeClr val="tx1"/>
                    </a:gs>
                  </a:gsLst>
                  <a:lin ang="5400000" scaled="0"/>
                </a:gradFill>
                <a:hlinkClick r:id="rId6"/>
              </a:rPr>
              <a:t> http://aka.ms/acr/skus</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31281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494A-9FF8-4013-9ED8-CB84FAB9920C}"/>
              </a:ext>
            </a:extLst>
          </p:cNvPr>
          <p:cNvSpPr>
            <a:spLocks noGrp="1"/>
          </p:cNvSpPr>
          <p:nvPr>
            <p:ph type="title"/>
          </p:nvPr>
        </p:nvSpPr>
        <p:spPr>
          <a:xfrm>
            <a:off x="274371" y="297352"/>
            <a:ext cx="10455716" cy="917444"/>
          </a:xfrm>
        </p:spPr>
        <p:txBody>
          <a:bodyPr/>
          <a:lstStyle/>
          <a:p>
            <a:r>
              <a:rPr lang="en-US"/>
              <a:t>Trust</a:t>
            </a:r>
            <a:br>
              <a:rPr lang="en-US"/>
            </a:br>
            <a:r>
              <a:rPr lang="en-US" sz="3999"/>
              <a:t>Manage, monitor, and secure your containers</a:t>
            </a:r>
            <a:br>
              <a:rPr lang="en-US">
                <a:cs typeface="Segoe UI Semibold" panose="020B0702040204020203" pitchFamily="34" charset="0"/>
              </a:rPr>
            </a:br>
            <a:endParaRPr lang="en-US"/>
          </a:p>
        </p:txBody>
      </p:sp>
      <p:sp>
        <p:nvSpPr>
          <p:cNvPr id="18" name="TextBox 17">
            <a:extLst>
              <a:ext uri="{FF2B5EF4-FFF2-40B4-BE49-F238E27FC236}">
                <a16:creationId xmlns:a16="http://schemas.microsoft.com/office/drawing/2014/main" id="{26811C37-2BFF-4A09-A552-A8F715D971F5}"/>
              </a:ext>
            </a:extLst>
          </p:cNvPr>
          <p:cNvSpPr txBox="1"/>
          <p:nvPr/>
        </p:nvSpPr>
        <p:spPr>
          <a:xfrm>
            <a:off x="8244536" y="3919750"/>
            <a:ext cx="2972992" cy="2002942"/>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Integrate security with </a:t>
            </a:r>
            <a:br>
              <a:rPr lang="en-US">
                <a:solidFill>
                  <a:srgbClr val="0072C6"/>
                </a:solidFill>
                <a:latin typeface="Segoe UI" charset="0"/>
                <a:ea typeface="Segoe UI" charset="0"/>
                <a:cs typeface="Segoe UI" charset="0"/>
              </a:rPr>
            </a:br>
            <a:r>
              <a:rPr lang="en-US">
                <a:solidFill>
                  <a:srgbClr val="0072C6"/>
                </a:solidFill>
                <a:latin typeface="Segoe UI" charset="0"/>
                <a:ea typeface="Segoe UI" charset="0"/>
                <a:cs typeface="Segoe UI" charset="0"/>
              </a:rPr>
              <a:t>container applications</a:t>
            </a:r>
          </a:p>
          <a:p>
            <a:pPr algn="ctr" defTabSz="932563">
              <a:defRPr/>
            </a:pPr>
            <a:r>
              <a:rPr lang="en-US" sz="1399">
                <a:solidFill>
                  <a:srgbClr val="505050"/>
                </a:solidFill>
                <a:latin typeface="Segoe UI" charset="0"/>
                <a:ea typeface="Segoe UI" charset="0"/>
                <a:cs typeface="Segoe UI" charset="0"/>
              </a:rPr>
              <a:t>Provide full-stack security for your containers including vulnerability scanning, run-time protection, and compliance. Add single sign-on with </a:t>
            </a:r>
            <a:r>
              <a:rPr lang="en-US" sz="1399">
                <a:solidFill>
                  <a:srgbClr val="505050"/>
                </a:solidFill>
                <a:latin typeface="Segoe UI" charset="0"/>
                <a:ea typeface="Segoe UI" charset="0"/>
                <a:cs typeface="Segoe UI" charset="0"/>
                <a:hlinkClick r:id="rId3"/>
              </a:rPr>
              <a:t>Azure Active Directory</a:t>
            </a:r>
            <a:r>
              <a:rPr lang="en-US" sz="1399">
                <a:solidFill>
                  <a:srgbClr val="505050"/>
                </a:solidFill>
                <a:latin typeface="Segoe UI" charset="0"/>
                <a:ea typeface="Segoe UI" charset="0"/>
                <a:cs typeface="Segoe UI" charset="0"/>
              </a:rPr>
              <a:t>. </a:t>
            </a:r>
          </a:p>
        </p:txBody>
      </p:sp>
      <p:sp>
        <p:nvSpPr>
          <p:cNvPr id="15" name="TextBox 14">
            <a:extLst>
              <a:ext uri="{FF2B5EF4-FFF2-40B4-BE49-F238E27FC236}">
                <a16:creationId xmlns:a16="http://schemas.microsoft.com/office/drawing/2014/main" id="{E3739F6F-6F10-449A-ACDC-3CA9F2DFDFB2}"/>
              </a:ext>
            </a:extLst>
          </p:cNvPr>
          <p:cNvSpPr txBox="1"/>
          <p:nvPr/>
        </p:nvSpPr>
        <p:spPr>
          <a:xfrm>
            <a:off x="4683651" y="3787078"/>
            <a:ext cx="3067589" cy="2218257"/>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a:ea typeface="Segoe UI" charset="0"/>
                <a:cs typeface="Segoe UI" charset="0"/>
              </a:rPr>
              <a:t>Gain visibility into </a:t>
            </a:r>
            <a:br>
              <a:rPr lang="en-US">
                <a:solidFill>
                  <a:srgbClr val="0072C6"/>
                </a:solidFill>
                <a:latin typeface="Segoe UI"/>
                <a:ea typeface="Segoe UI" charset="0"/>
                <a:cs typeface="Segoe UI" charset="0"/>
              </a:rPr>
            </a:br>
            <a:r>
              <a:rPr lang="en-US">
                <a:solidFill>
                  <a:srgbClr val="0072C6"/>
                </a:solidFill>
                <a:latin typeface="Segoe UI"/>
                <a:ea typeface="Segoe UI" charset="0"/>
                <a:cs typeface="Segoe UI" charset="0"/>
              </a:rPr>
              <a:t>your containers</a:t>
            </a:r>
          </a:p>
          <a:p>
            <a:pPr algn="ctr" defTabSz="932563">
              <a:defRPr/>
            </a:pPr>
            <a:r>
              <a:rPr lang="en-US" sz="1399">
                <a:solidFill>
                  <a:srgbClr val="505050"/>
                </a:solidFill>
                <a:latin typeface="Segoe UI" charset="0"/>
                <a:ea typeface="Segoe UI" charset="0"/>
                <a:cs typeface="Segoe UI" charset="0"/>
              </a:rPr>
              <a:t>Get a full view of your container deployment. View centralized CPU, memory, storage, and network and performance information with tools like </a:t>
            </a:r>
            <a:r>
              <a:rPr lang="en-US" sz="1399">
                <a:solidFill>
                  <a:srgbClr val="505050"/>
                </a:solidFill>
                <a:latin typeface="Segoe UI" charset="0"/>
                <a:ea typeface="Segoe UI" charset="0"/>
                <a:cs typeface="Segoe UI" charset="0"/>
                <a:hlinkClick r:id="rId4"/>
              </a:rPr>
              <a:t>Application Insights</a:t>
            </a:r>
            <a:r>
              <a:rPr lang="en-US" sz="1399">
                <a:solidFill>
                  <a:srgbClr val="505050"/>
                </a:solidFill>
                <a:latin typeface="Segoe UI" charset="0"/>
                <a:ea typeface="Segoe UI" charset="0"/>
                <a:cs typeface="Segoe UI" charset="0"/>
              </a:rPr>
              <a:t> </a:t>
            </a:r>
            <a:br>
              <a:rPr lang="en-US" sz="1399">
                <a:solidFill>
                  <a:srgbClr val="505050"/>
                </a:solidFill>
                <a:latin typeface="Segoe UI" charset="0"/>
                <a:ea typeface="Segoe UI" charset="0"/>
                <a:cs typeface="Segoe UI" charset="0"/>
              </a:rPr>
            </a:br>
            <a:r>
              <a:rPr lang="en-US" sz="1399">
                <a:solidFill>
                  <a:srgbClr val="505050"/>
                </a:solidFill>
                <a:latin typeface="Segoe UI" charset="0"/>
                <a:ea typeface="Segoe UI" charset="0"/>
                <a:cs typeface="Segoe UI" charset="0"/>
              </a:rPr>
              <a:t>and </a:t>
            </a:r>
            <a:r>
              <a:rPr lang="en-US" sz="1399">
                <a:solidFill>
                  <a:srgbClr val="505050"/>
                </a:solidFill>
                <a:latin typeface="Segoe UI" charset="0"/>
                <a:ea typeface="Segoe UI" charset="0"/>
                <a:cs typeface="Segoe UI" charset="0"/>
                <a:hlinkClick r:id="rId5"/>
              </a:rPr>
              <a:t>Log Analytics</a:t>
            </a:r>
            <a:r>
              <a:rPr lang="en-US" sz="1399">
                <a:solidFill>
                  <a:srgbClr val="505050"/>
                </a:solidFill>
                <a:latin typeface="Segoe UI" charset="0"/>
                <a:ea typeface="Segoe UI" charset="0"/>
                <a:cs typeface="Segoe UI" charset="0"/>
              </a:rPr>
              <a:t>. </a:t>
            </a:r>
          </a:p>
        </p:txBody>
      </p:sp>
      <p:grpSp>
        <p:nvGrpSpPr>
          <p:cNvPr id="8" name="Group 7"/>
          <p:cNvGrpSpPr/>
          <p:nvPr/>
        </p:nvGrpSpPr>
        <p:grpSpPr>
          <a:xfrm>
            <a:off x="1085791" y="2352976"/>
            <a:ext cx="2954383" cy="3680758"/>
            <a:chOff x="1213898" y="2714625"/>
            <a:chExt cx="2954802" cy="3681280"/>
          </a:xfrm>
        </p:grpSpPr>
        <p:sp>
          <p:nvSpPr>
            <p:cNvPr id="9" name="TextBox 8">
              <a:extLst>
                <a:ext uri="{FF2B5EF4-FFF2-40B4-BE49-F238E27FC236}">
                  <a16:creationId xmlns:a16="http://schemas.microsoft.com/office/drawing/2014/main" id="{DAAB754F-444F-4571-99F8-2E9FF8966D0B}"/>
                </a:ext>
              </a:extLst>
            </p:cNvPr>
            <p:cNvSpPr txBox="1"/>
            <p:nvPr/>
          </p:nvSpPr>
          <p:spPr>
            <a:xfrm>
              <a:off x="1213898" y="4139049"/>
              <a:ext cx="2954802" cy="2256856"/>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Efficiently manage container images</a:t>
              </a:r>
            </a:p>
            <a:p>
              <a:pPr algn="ctr" defTabSz="932563">
                <a:defRPr/>
              </a:pPr>
              <a:r>
                <a:rPr lang="en-US" sz="1399">
                  <a:solidFill>
                    <a:srgbClr val="505050"/>
                  </a:solidFill>
                  <a:latin typeface="Segoe UI" charset="0"/>
                  <a:ea typeface="Segoe UI" charset="0"/>
                  <a:cs typeface="Segoe UI" charset="0"/>
                </a:rPr>
                <a:t>Manage a Docker private registry as a first-class Azure resource with </a:t>
              </a:r>
              <a:r>
                <a:rPr lang="en-US" sz="1399">
                  <a:solidFill>
                    <a:srgbClr val="505050"/>
                  </a:solidFill>
                  <a:latin typeface="Segoe UI" charset="0"/>
                  <a:ea typeface="Segoe UI" charset="0"/>
                  <a:cs typeface="Segoe UI" charset="0"/>
                  <a:hlinkClick r:id="rId6"/>
                </a:rPr>
                <a:t>Container Registry</a:t>
              </a:r>
              <a:r>
                <a:rPr lang="en-US" sz="1399">
                  <a:solidFill>
                    <a:srgbClr val="505050"/>
                  </a:solidFill>
                  <a:latin typeface="Segoe UI" charset="0"/>
                  <a:ea typeface="Segoe UI" charset="0"/>
                  <a:cs typeface="Segoe UI" charset="0"/>
                </a:rPr>
                <a:t>. Manage container images with familiar, open-source Docker command-line interface (CLI) tools. </a:t>
              </a:r>
            </a:p>
          </p:txBody>
        </p:sp>
        <p:grpSp>
          <p:nvGrpSpPr>
            <p:cNvPr id="11" name="Group 10"/>
            <p:cNvGrpSpPr/>
            <p:nvPr/>
          </p:nvGrpSpPr>
          <p:grpSpPr>
            <a:xfrm>
              <a:off x="1900724" y="2714625"/>
              <a:ext cx="1581150" cy="234950"/>
              <a:chOff x="1889125" y="2714625"/>
              <a:chExt cx="1581150" cy="234950"/>
            </a:xfrm>
          </p:grpSpPr>
          <p:sp>
            <p:nvSpPr>
              <p:cNvPr id="13" name="Rectangle 12"/>
              <p:cNvSpPr/>
              <p:nvPr/>
            </p:nvSpPr>
            <p:spPr bwMode="auto">
              <a:xfrm>
                <a:off x="3390900" y="2714625"/>
                <a:ext cx="79375" cy="2349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1889125" y="2759075"/>
                <a:ext cx="79375" cy="82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33" name="Picture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62357" y="2311034"/>
            <a:ext cx="1910177" cy="1416821"/>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720099" y="2352977"/>
            <a:ext cx="2021299" cy="1499241"/>
          </a:xfrm>
          <a:prstGeom prst="rect">
            <a:avLst/>
          </a:prstGeom>
        </p:spPr>
      </p:pic>
      <p:sp>
        <p:nvSpPr>
          <p:cNvPr id="3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1553" y="309616"/>
            <a:ext cx="319622" cy="176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1961" y="262899"/>
            <a:ext cx="309896" cy="26990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1398" y="247326"/>
            <a:ext cx="300960" cy="3010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9" name="TextBox 38">
            <a:extLst>
              <a:ext uri="{FF2B5EF4-FFF2-40B4-BE49-F238E27FC236}">
                <a16:creationId xmlns:a16="http://schemas.microsoft.com/office/drawing/2014/main" id="{29ABAF42-9814-4D61-B5E6-95C590C79AD9}"/>
              </a:ext>
            </a:extLst>
          </p:cNvPr>
          <p:cNvSpPr txBox="1"/>
          <p:nvPr/>
        </p:nvSpPr>
        <p:spPr>
          <a:xfrm>
            <a:off x="10635886" y="629442"/>
            <a:ext cx="511983"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Flexibility</a:t>
            </a:r>
          </a:p>
        </p:txBody>
      </p:sp>
      <p:sp>
        <p:nvSpPr>
          <p:cNvPr id="40" name="TextBox 39">
            <a:extLst>
              <a:ext uri="{FF2B5EF4-FFF2-40B4-BE49-F238E27FC236}">
                <a16:creationId xmlns:a16="http://schemas.microsoft.com/office/drawing/2014/main" id="{796D0BAC-57CD-4B4E-A536-8F930D36C31B}"/>
              </a:ext>
            </a:extLst>
          </p:cNvPr>
          <p:cNvSpPr txBox="1"/>
          <p:nvPr/>
        </p:nvSpPr>
        <p:spPr>
          <a:xfrm>
            <a:off x="11180243" y="630315"/>
            <a:ext cx="573335"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Productivity</a:t>
            </a:r>
          </a:p>
        </p:txBody>
      </p:sp>
      <p:sp>
        <p:nvSpPr>
          <p:cNvPr id="41" name="TextBox 40">
            <a:extLst>
              <a:ext uri="{FF2B5EF4-FFF2-40B4-BE49-F238E27FC236}">
                <a16:creationId xmlns:a16="http://schemas.microsoft.com/office/drawing/2014/main" id="{9102F889-2A8F-4D78-9A2F-C0791DE92AE8}"/>
              </a:ext>
            </a:extLst>
          </p:cNvPr>
          <p:cNvSpPr txBox="1"/>
          <p:nvPr/>
        </p:nvSpPr>
        <p:spPr>
          <a:xfrm>
            <a:off x="11840804" y="629442"/>
            <a:ext cx="321121"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0072C6"/>
                </a:solidFill>
                <a:latin typeface="Segoe UI"/>
              </a:rPr>
              <a:t>Trust </a:t>
            </a:r>
          </a:p>
        </p:txBody>
      </p:sp>
      <p:sp>
        <p:nvSpPr>
          <p:cNvPr id="19" name="plan" title="Icon of a circle with an arrow projecting from it between two exes">
            <a:extLst>
              <a:ext uri="{FF2B5EF4-FFF2-40B4-BE49-F238E27FC236}">
                <a16:creationId xmlns:a16="http://schemas.microsoft.com/office/drawing/2014/main" id="{992559BB-113B-4329-91BF-5FFF69AE6BAB}"/>
              </a:ext>
            </a:extLst>
          </p:cNvPr>
          <p:cNvSpPr>
            <a:spLocks noChangeAspect="1" noEditPoints="1"/>
          </p:cNvSpPr>
          <p:nvPr/>
        </p:nvSpPr>
        <p:spPr bwMode="auto">
          <a:xfrm>
            <a:off x="2225105" y="2587892"/>
            <a:ext cx="768314" cy="771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lin ang="5400000" scaled="1"/>
              </a:gradFill>
              <a:latin typeface="Segoe UI"/>
            </a:endParaRPr>
          </a:p>
        </p:txBody>
      </p:sp>
      <p:sp>
        <p:nvSpPr>
          <p:cNvPr id="20" name="Freeform 12">
            <a:extLst>
              <a:ext uri="{FF2B5EF4-FFF2-40B4-BE49-F238E27FC236}">
                <a16:creationId xmlns:a16="http://schemas.microsoft.com/office/drawing/2014/main" id="{571EA8DA-C0D8-49F5-8F5E-9482EFBE858D}"/>
              </a:ext>
            </a:extLst>
          </p:cNvPr>
          <p:cNvSpPr>
            <a:spLocks/>
          </p:cNvSpPr>
          <p:nvPr/>
        </p:nvSpPr>
        <p:spPr bwMode="auto">
          <a:xfrm>
            <a:off x="2110898" y="2463222"/>
            <a:ext cx="1029534" cy="1034041"/>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Tree>
    <p:extLst>
      <p:ext uri="{BB962C8B-B14F-4D97-AF65-F5344CB8AC3E}">
        <p14:creationId xmlns:p14="http://schemas.microsoft.com/office/powerpoint/2010/main" val="42563762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CC13FD6F-7F98-413C-B056-C59B54DE492E}"/>
              </a:ext>
            </a:extLst>
          </p:cNvPr>
          <p:cNvSpPr/>
          <p:nvPr/>
        </p:nvSpPr>
        <p:spPr bwMode="auto">
          <a:xfrm>
            <a:off x="4477184" y="2976197"/>
            <a:ext cx="2674185" cy="52260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48" name="Rectangle: Rounded Corners 47">
            <a:extLst>
              <a:ext uri="{FF2B5EF4-FFF2-40B4-BE49-F238E27FC236}">
                <a16:creationId xmlns:a16="http://schemas.microsoft.com/office/drawing/2014/main" id="{685C5751-CD98-4F49-AC21-E19C94CC2354}"/>
              </a:ext>
            </a:extLst>
          </p:cNvPr>
          <p:cNvSpPr/>
          <p:nvPr/>
        </p:nvSpPr>
        <p:spPr bwMode="auto">
          <a:xfrm>
            <a:off x="4121001" y="4461798"/>
            <a:ext cx="3035877" cy="52260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61" name="Rectangle: Rounded Corners 60">
            <a:extLst>
              <a:ext uri="{FF2B5EF4-FFF2-40B4-BE49-F238E27FC236}">
                <a16:creationId xmlns:a16="http://schemas.microsoft.com/office/drawing/2014/main" id="{4FA52A88-4C9A-48BB-8C08-4D6733BA78B2}"/>
              </a:ext>
            </a:extLst>
          </p:cNvPr>
          <p:cNvSpPr/>
          <p:nvPr/>
        </p:nvSpPr>
        <p:spPr bwMode="auto">
          <a:xfrm>
            <a:off x="7422630" y="3497262"/>
            <a:ext cx="4177333" cy="9530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a:solidFill>
                <a:schemeClr val="tx1"/>
              </a:solidFill>
              <a:cs typeface="Segoe UI" pitchFamily="34" charset="0"/>
            </a:endParaRPr>
          </a:p>
        </p:txBody>
      </p:sp>
      <p:sp>
        <p:nvSpPr>
          <p:cNvPr id="17" name="Title 24">
            <a:extLst>
              <a:ext uri="{FF2B5EF4-FFF2-40B4-BE49-F238E27FC236}">
                <a16:creationId xmlns:a16="http://schemas.microsoft.com/office/drawing/2014/main" id="{C2F0F001-582C-4114-A84F-84EB2D905352}"/>
              </a:ext>
            </a:extLst>
          </p:cNvPr>
          <p:cNvSpPr txBox="1">
            <a:spLocks/>
          </p:cNvSpPr>
          <p:nvPr/>
        </p:nvSpPr>
        <p:spPr>
          <a:xfrm>
            <a:off x="600062" y="8975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24"/>
              </a:spcAft>
              <a:buSzPct val="90000"/>
              <a:defRPr/>
            </a:pPr>
            <a:r>
              <a:rPr lang="en-US" sz="3672" dirty="0">
                <a:solidFill>
                  <a:srgbClr val="0078D4"/>
                </a:solidFill>
                <a:latin typeface="Selawik Semibold" panose="020B0702040204020203" pitchFamily="34" charset="0"/>
                <a:cs typeface="Segoe UI Light" panose="020B0502040204020203" pitchFamily="34" charset="0"/>
              </a:rPr>
              <a:t>Azure Container Registry</a:t>
            </a:r>
            <a:endParaRPr lang="en-US" sz="3672" dirty="0">
              <a:solidFill>
                <a:srgbClr val="000000"/>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54464C46-7D36-4E94-9B30-88229484B223}"/>
              </a:ext>
            </a:extLst>
          </p:cNvPr>
          <p:cNvGrpSpPr/>
          <p:nvPr/>
        </p:nvGrpSpPr>
        <p:grpSpPr>
          <a:xfrm>
            <a:off x="2963103" y="3497262"/>
            <a:ext cx="4177333" cy="953089"/>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6521" tIns="149217" rIns="186521" bIns="149217" rtlCol="0">
                <a:spAutoFit/>
              </a:bodyPr>
              <a:lstStyle/>
              <a:p>
                <a:pPr>
                  <a:lnSpc>
                    <a:spcPct val="90000"/>
                  </a:lnSpc>
                  <a:spcAft>
                    <a:spcPts val="612"/>
                  </a:spcAft>
                </a:pPr>
                <a:r>
                  <a:rPr lang="en-US" sz="2040" dirty="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34531"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88951"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143369"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497789"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77859" y="1703734"/>
            <a:ext cx="461497" cy="46149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89807" y="2233977"/>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App Service</a:t>
            </a: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0161" y="1691616"/>
            <a:ext cx="485731" cy="485731"/>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3044227" y="2233977"/>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Service Fabric</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278013"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76313" y="1674315"/>
            <a:ext cx="991104" cy="52033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632433"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Container Instance</a:t>
            </a:r>
          </a:p>
        </p:txBody>
      </p:sp>
      <p:sp>
        <p:nvSpPr>
          <p:cNvPr id="52" name="Graphic 27">
            <a:extLst>
              <a:ext uri="{FF2B5EF4-FFF2-40B4-BE49-F238E27FC236}">
                <a16:creationId xmlns:a16="http://schemas.microsoft.com/office/drawing/2014/main" id="{8B84C6CF-5839-4929-AA2D-46E7833E4A8D}"/>
              </a:ext>
            </a:extLst>
          </p:cNvPr>
          <p:cNvSpPr/>
          <p:nvPr/>
        </p:nvSpPr>
        <p:spPr>
          <a:xfrm>
            <a:off x="5861213" y="1703733"/>
            <a:ext cx="689024" cy="53603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836"/>
          </a:p>
        </p:txBody>
      </p:sp>
      <p:pic>
        <p:nvPicPr>
          <p:cNvPr id="53" name="Picture 2" descr="image001">
            <a:extLst>
              <a:ext uri="{FF2B5EF4-FFF2-40B4-BE49-F238E27FC236}">
                <a16:creationId xmlns:a16="http://schemas.microsoft.com/office/drawing/2014/main" id="{D77D41C6-CD84-47B1-AC30-B7F3B5B69EC2}"/>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2522059" y="4794727"/>
            <a:ext cx="992973" cy="97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21F9D26-BD6D-492D-A82D-7C4F5010DE7B}"/>
              </a:ext>
            </a:extLst>
          </p:cNvPr>
          <p:cNvSpPr/>
          <p:nvPr/>
        </p:nvSpPr>
        <p:spPr>
          <a:xfrm>
            <a:off x="3370042" y="5182923"/>
            <a:ext cx="3340338" cy="341632"/>
          </a:xfrm>
          <a:prstGeom prst="rect">
            <a:avLst/>
          </a:prstGeom>
        </p:spPr>
        <p:txBody>
          <a:bodyPr wrap="none">
            <a:spAutoFit/>
          </a:bodyPr>
          <a:lstStyle/>
          <a:p>
            <a:pPr>
              <a:lnSpc>
                <a:spcPct val="90000"/>
              </a:lnSpc>
              <a:spcAft>
                <a:spcPts val="612"/>
              </a:spcAft>
            </a:pPr>
            <a:r>
              <a:rPr lang="en-US" dirty="0">
                <a:solidFill>
                  <a:srgbClr val="0078D4"/>
                </a:solidFill>
                <a:latin typeface="Segoe UI Semibold" panose="020B0702040204020203" pitchFamily="34" charset="0"/>
                <a:cs typeface="Segoe UI Semibold" panose="020B0702040204020203" pitchFamily="34" charset="0"/>
              </a:rPr>
              <a:t>Build &amp; Patch with ACR Tasks</a:t>
            </a:r>
          </a:p>
        </p:txBody>
      </p:sp>
      <p:grpSp>
        <p:nvGrpSpPr>
          <p:cNvPr id="6" name="Group 5">
            <a:extLst>
              <a:ext uri="{FF2B5EF4-FFF2-40B4-BE49-F238E27FC236}">
                <a16:creationId xmlns:a16="http://schemas.microsoft.com/office/drawing/2014/main" id="{D66ED562-B4E8-470E-BB7B-DC801AD217F9}"/>
              </a:ext>
            </a:extLst>
          </p:cNvPr>
          <p:cNvGrpSpPr/>
          <p:nvPr/>
        </p:nvGrpSpPr>
        <p:grpSpPr>
          <a:xfrm>
            <a:off x="7526096" y="3833041"/>
            <a:ext cx="1775691" cy="313410"/>
            <a:chOff x="8892083" y="4283672"/>
            <a:chExt cx="1775691" cy="313410"/>
          </a:xfrm>
        </p:grpSpPr>
        <p:pic>
          <p:nvPicPr>
            <p:cNvPr id="5" name="Picture 4" descr="Image result for azure security center logo">
              <a:extLst>
                <a:ext uri="{FF2B5EF4-FFF2-40B4-BE49-F238E27FC236}">
                  <a16:creationId xmlns:a16="http://schemas.microsoft.com/office/drawing/2014/main" id="{52499FF8-0B17-4D56-88CB-6216DD834E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2083" y="4283672"/>
              <a:ext cx="237147" cy="31341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DACDF5E-5ECE-41AA-9886-68E37F7484E3}"/>
                </a:ext>
              </a:extLst>
            </p:cNvPr>
            <p:cNvSpPr/>
            <p:nvPr/>
          </p:nvSpPr>
          <p:spPr>
            <a:xfrm>
              <a:off x="9098114" y="4287022"/>
              <a:ext cx="1569660"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Azure Security Center</a:t>
              </a:r>
            </a:p>
          </p:txBody>
        </p:sp>
      </p:grpSp>
      <p:pic>
        <p:nvPicPr>
          <p:cNvPr id="58" name="Picture 2" descr="Twistlock Logo">
            <a:extLst>
              <a:ext uri="{FF2B5EF4-FFF2-40B4-BE49-F238E27FC236}">
                <a16:creationId xmlns:a16="http://schemas.microsoft.com/office/drawing/2014/main" id="{FEFF0D28-5DBD-4279-B991-434D7F84D3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7421" y="4176697"/>
            <a:ext cx="983324" cy="26549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aquasec logo">
            <a:extLst>
              <a:ext uri="{FF2B5EF4-FFF2-40B4-BE49-F238E27FC236}">
                <a16:creationId xmlns:a16="http://schemas.microsoft.com/office/drawing/2014/main" id="{AE4BB320-1614-4BF9-8229-2FDF1E7245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409" y="4218943"/>
            <a:ext cx="672146" cy="2423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C311DF-3F60-40F9-AFA0-1298891F52A9}"/>
              </a:ext>
            </a:extLst>
          </p:cNvPr>
          <p:cNvSpPr/>
          <p:nvPr/>
        </p:nvSpPr>
        <p:spPr>
          <a:xfrm>
            <a:off x="7405183" y="3497261"/>
            <a:ext cx="2850652" cy="341632"/>
          </a:xfrm>
          <a:prstGeom prst="rect">
            <a:avLst/>
          </a:prstGeom>
        </p:spPr>
        <p:txBody>
          <a:bodyPr wrap="none">
            <a:spAutoFit/>
          </a:bodyPr>
          <a:lstStyle/>
          <a:p>
            <a:pPr algn="ctr" defTabSz="951028" fontAlgn="base">
              <a:lnSpc>
                <a:spcPct val="90000"/>
              </a:lnSpc>
              <a:spcBef>
                <a:spcPct val="0"/>
              </a:spcBef>
              <a:spcAft>
                <a:spcPct val="0"/>
              </a:spcAft>
            </a:pPr>
            <a:r>
              <a:rPr lang="en-US" dirty="0">
                <a:cs typeface="Segoe UI" pitchFamily="34" charset="0"/>
              </a:rPr>
              <a:t>Scanned, Secure &amp; Signed</a:t>
            </a:r>
          </a:p>
        </p:txBody>
      </p:sp>
      <p:pic>
        <p:nvPicPr>
          <p:cNvPr id="63" name="Picture 14" descr="Related image">
            <a:extLst>
              <a:ext uri="{FF2B5EF4-FFF2-40B4-BE49-F238E27FC236}">
                <a16:creationId xmlns:a16="http://schemas.microsoft.com/office/drawing/2014/main" id="{1B9640A3-BF1A-40AE-BBAC-7DB8107067B2}"/>
              </a:ext>
            </a:extLst>
          </p:cNvPr>
          <p:cNvPicPr>
            <a:picLocks noChangeAspect="1" noChangeArrowheads="1"/>
          </p:cNvPicPr>
          <p:nvPr/>
        </p:nvPicPr>
        <p:blipFill>
          <a:blip r:embed="rId14">
            <a:duotone>
              <a:srgbClr val="ED7D3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804490" y="3506741"/>
            <a:ext cx="318499" cy="318499"/>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A1CC0730-4509-45AE-8A03-D5A37DFB363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14216" y="3833969"/>
            <a:ext cx="304482" cy="304482"/>
          </a:xfrm>
          <a:prstGeom prst="rect">
            <a:avLst/>
          </a:prstGeom>
        </p:spPr>
      </p:pic>
      <p:sp>
        <p:nvSpPr>
          <p:cNvPr id="18" name="Rectangle 17">
            <a:extLst>
              <a:ext uri="{FF2B5EF4-FFF2-40B4-BE49-F238E27FC236}">
                <a16:creationId xmlns:a16="http://schemas.microsoft.com/office/drawing/2014/main" id="{A498561C-40A1-40EE-8359-5D46BC0CAFC9}"/>
              </a:ext>
            </a:extLst>
          </p:cNvPr>
          <p:cNvSpPr/>
          <p:nvPr/>
        </p:nvSpPr>
        <p:spPr>
          <a:xfrm>
            <a:off x="9526592" y="3834333"/>
            <a:ext cx="1707519" cy="244682"/>
          </a:xfrm>
          <a:prstGeom prst="rect">
            <a:avLst/>
          </a:prstGeom>
        </p:spPr>
        <p:txBody>
          <a:bodyPr wrap="none">
            <a:spAutoFit/>
          </a:bodyPr>
          <a:lstStyle/>
          <a:p>
            <a:pPr lvl="0">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Signed w/Content Trust</a:t>
            </a:r>
          </a:p>
        </p:txBody>
      </p:sp>
      <p:pic>
        <p:nvPicPr>
          <p:cNvPr id="19" name="Picture 8" descr="Image result for docker logo">
            <a:extLst>
              <a:ext uri="{FF2B5EF4-FFF2-40B4-BE49-F238E27FC236}">
                <a16:creationId xmlns:a16="http://schemas.microsoft.com/office/drawing/2014/main" id="{05D7B7CF-74AB-4380-BE06-098E3F1B28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77184" y="4510011"/>
            <a:ext cx="1082376" cy="3660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en container initiative logo">
            <a:extLst>
              <a:ext uri="{FF2B5EF4-FFF2-40B4-BE49-F238E27FC236}">
                <a16:creationId xmlns:a16="http://schemas.microsoft.com/office/drawing/2014/main" id="{761EA890-9A73-4583-BE1F-15C838DECA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59560" y="4597871"/>
            <a:ext cx="1077187" cy="2423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2903884-C5C8-4E0C-AFAE-2F02DFEBA10D}"/>
              </a:ext>
            </a:extLst>
          </p:cNvPr>
          <p:cNvPicPr>
            <a:picLocks noChangeAspect="1"/>
          </p:cNvPicPr>
          <p:nvPr/>
        </p:nvPicPr>
        <p:blipFill>
          <a:blip r:embed="rId19"/>
          <a:stretch>
            <a:fillRect/>
          </a:stretch>
        </p:blipFill>
        <p:spPr>
          <a:xfrm>
            <a:off x="6704280" y="4524497"/>
            <a:ext cx="356736" cy="371477"/>
          </a:xfrm>
          <a:prstGeom prst="rect">
            <a:avLst/>
          </a:prstGeom>
        </p:spPr>
      </p:pic>
      <p:pic>
        <p:nvPicPr>
          <p:cNvPr id="50" name="Picture 49">
            <a:extLst>
              <a:ext uri="{FF2B5EF4-FFF2-40B4-BE49-F238E27FC236}">
                <a16:creationId xmlns:a16="http://schemas.microsoft.com/office/drawing/2014/main" id="{968E55AE-9E46-4C60-BFDC-6428FCFA88D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93855" y="4511739"/>
            <a:ext cx="215796" cy="207315"/>
          </a:xfrm>
          <a:prstGeom prst="rect">
            <a:avLst/>
          </a:prstGeom>
        </p:spPr>
      </p:pic>
      <p:pic>
        <p:nvPicPr>
          <p:cNvPr id="51" name="Graphic 50">
            <a:extLst>
              <a:ext uri="{FF2B5EF4-FFF2-40B4-BE49-F238E27FC236}">
                <a16:creationId xmlns:a16="http://schemas.microsoft.com/office/drawing/2014/main" id="{423B3F02-EEC7-482A-9FA9-3385AD477B0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266603">
            <a:off x="4537760" y="2962588"/>
            <a:ext cx="196668" cy="381436"/>
          </a:xfrm>
          <a:prstGeom prst="rect">
            <a:avLst/>
          </a:prstGeom>
        </p:spPr>
      </p:pic>
      <p:sp>
        <p:nvSpPr>
          <p:cNvPr id="8" name="Rectangle 7">
            <a:extLst>
              <a:ext uri="{FF2B5EF4-FFF2-40B4-BE49-F238E27FC236}">
                <a16:creationId xmlns:a16="http://schemas.microsoft.com/office/drawing/2014/main" id="{17EDC781-B88A-4F27-A122-54E1F6985DA1}"/>
              </a:ext>
            </a:extLst>
          </p:cNvPr>
          <p:cNvSpPr/>
          <p:nvPr/>
        </p:nvSpPr>
        <p:spPr>
          <a:xfrm>
            <a:off x="5125787" y="3042762"/>
            <a:ext cx="867545"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Webhooks</a:t>
            </a:r>
          </a:p>
        </p:txBody>
      </p:sp>
      <p:pic>
        <p:nvPicPr>
          <p:cNvPr id="14" name="Graphic 13">
            <a:extLst>
              <a:ext uri="{FF2B5EF4-FFF2-40B4-BE49-F238E27FC236}">
                <a16:creationId xmlns:a16="http://schemas.microsoft.com/office/drawing/2014/main" id="{4777B383-AA04-4B93-9FDE-92B752E123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28689" y="1663066"/>
            <a:ext cx="617368" cy="617368"/>
          </a:xfrm>
          <a:prstGeom prst="rect">
            <a:avLst/>
          </a:prstGeom>
        </p:spPr>
      </p:pic>
      <p:cxnSp>
        <p:nvCxnSpPr>
          <p:cNvPr id="60" name="Straight Arrow Connector 59">
            <a:extLst>
              <a:ext uri="{FF2B5EF4-FFF2-40B4-BE49-F238E27FC236}">
                <a16:creationId xmlns:a16="http://schemas.microsoft.com/office/drawing/2014/main" id="{5D3ED9E4-9380-471D-9580-C540E5A596F7}"/>
              </a:ext>
            </a:extLst>
          </p:cNvPr>
          <p:cNvCxnSpPr>
            <a:cxnSpLocks/>
          </p:cNvCxnSpPr>
          <p:nvPr/>
        </p:nvCxnSpPr>
        <p:spPr>
          <a:xfrm>
            <a:off x="9964763" y="2667141"/>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9A5246-09A4-4296-8B41-64DE6EA099C2}"/>
              </a:ext>
            </a:extLst>
          </p:cNvPr>
          <p:cNvSpPr txBox="1"/>
          <p:nvPr/>
        </p:nvSpPr>
        <p:spPr>
          <a:xfrm>
            <a:off x="10099407" y="2233977"/>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dirty="0">
                <a:solidFill>
                  <a:srgbClr val="000000"/>
                </a:solidFill>
                <a:latin typeface="Segoe UI" panose="020B0502040204020203" pitchFamily="34" charset="0"/>
                <a:cs typeface="Segoe UI" panose="020B0502040204020203" pitchFamily="34" charset="0"/>
              </a:rPr>
              <a:t>Batch</a:t>
            </a:r>
          </a:p>
        </p:txBody>
      </p:sp>
      <p:pic>
        <p:nvPicPr>
          <p:cNvPr id="26" name="Picture 25">
            <a:extLst>
              <a:ext uri="{FF2B5EF4-FFF2-40B4-BE49-F238E27FC236}">
                <a16:creationId xmlns:a16="http://schemas.microsoft.com/office/drawing/2014/main" id="{5291A7AA-E37E-4FD0-9C26-5E470C9C917E}"/>
              </a:ext>
            </a:extLst>
          </p:cNvPr>
          <p:cNvPicPr>
            <a:picLocks noChangeAspect="1"/>
          </p:cNvPicPr>
          <p:nvPr/>
        </p:nvPicPr>
        <p:blipFill>
          <a:blip r:embed="rId25"/>
          <a:stretch>
            <a:fillRect/>
          </a:stretch>
        </p:blipFill>
        <p:spPr>
          <a:xfrm>
            <a:off x="5869199" y="3162656"/>
            <a:ext cx="619279" cy="325122"/>
          </a:xfrm>
          <a:prstGeom prst="rect">
            <a:avLst/>
          </a:prstGeom>
        </p:spPr>
      </p:pic>
      <p:pic>
        <p:nvPicPr>
          <p:cNvPr id="28" name="Picture 27">
            <a:extLst>
              <a:ext uri="{FF2B5EF4-FFF2-40B4-BE49-F238E27FC236}">
                <a16:creationId xmlns:a16="http://schemas.microsoft.com/office/drawing/2014/main" id="{553F50F5-E2E1-4639-AB52-957A15B97E6E}"/>
              </a:ext>
            </a:extLst>
          </p:cNvPr>
          <p:cNvPicPr>
            <a:picLocks noChangeAspect="1"/>
          </p:cNvPicPr>
          <p:nvPr/>
        </p:nvPicPr>
        <p:blipFill>
          <a:blip r:embed="rId26"/>
          <a:stretch>
            <a:fillRect/>
          </a:stretch>
        </p:blipFill>
        <p:spPr>
          <a:xfrm>
            <a:off x="4892121" y="3172815"/>
            <a:ext cx="325121" cy="325121"/>
          </a:xfrm>
          <a:prstGeom prst="rect">
            <a:avLst/>
          </a:prstGeom>
        </p:spPr>
      </p:pic>
      <p:sp>
        <p:nvSpPr>
          <p:cNvPr id="67" name="Rectangle 66">
            <a:extLst>
              <a:ext uri="{FF2B5EF4-FFF2-40B4-BE49-F238E27FC236}">
                <a16:creationId xmlns:a16="http://schemas.microsoft.com/office/drawing/2014/main" id="{5B77E84A-51CC-4B78-85F0-9AE6B5EFB894}"/>
              </a:ext>
            </a:extLst>
          </p:cNvPr>
          <p:cNvSpPr/>
          <p:nvPr/>
        </p:nvSpPr>
        <p:spPr>
          <a:xfrm>
            <a:off x="6302971" y="3042762"/>
            <a:ext cx="849913" cy="244682"/>
          </a:xfrm>
          <a:prstGeom prst="rect">
            <a:avLst/>
          </a:prstGeom>
        </p:spPr>
        <p:txBody>
          <a:bodyPr wrap="none">
            <a:spAutoFit/>
          </a:bodyPr>
          <a:lstStyle/>
          <a:p>
            <a:pPr>
              <a:lnSpc>
                <a:spcPct val="90000"/>
              </a:lnSpc>
              <a:spcAft>
                <a:spcPts val="612"/>
              </a:spcAft>
            </a:pPr>
            <a:r>
              <a:rPr lang="en-US" sz="1100" dirty="0">
                <a:solidFill>
                  <a:srgbClr val="0078D4"/>
                </a:solidFill>
                <a:latin typeface="Segoe UI Semibold" panose="020B0702040204020203" pitchFamily="34" charset="0"/>
                <a:cs typeface="Segoe UI Semibold" panose="020B0702040204020203" pitchFamily="34" charset="0"/>
              </a:rPr>
              <a:t>Event Grid</a:t>
            </a:r>
          </a:p>
        </p:txBody>
      </p:sp>
      <p:pic>
        <p:nvPicPr>
          <p:cNvPr id="69" name="Graphic 68">
            <a:extLst>
              <a:ext uri="{FF2B5EF4-FFF2-40B4-BE49-F238E27FC236}">
                <a16:creationId xmlns:a16="http://schemas.microsoft.com/office/drawing/2014/main" id="{49ADC0A0-FE8B-4B6F-B920-0A929D7855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42260" y="4566745"/>
            <a:ext cx="387897" cy="387897"/>
          </a:xfrm>
          <a:prstGeom prst="rect">
            <a:avLst/>
          </a:prstGeom>
        </p:spPr>
      </p:pic>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5493" y="-266297"/>
            <a:ext cx="13900231" cy="7372007"/>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47819" y="3864449"/>
            <a:ext cx="1368950" cy="2737901"/>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324557" y="3624915"/>
            <a:ext cx="2159865" cy="2001281"/>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88904" y="3497262"/>
            <a:ext cx="2469552" cy="2395224"/>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6220" y="3805641"/>
            <a:ext cx="2665549" cy="15509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1243223">
              <a:defRPr/>
            </a:pPr>
            <a:r>
              <a:rPr lang="en-US" sz="1199" b="1" kern="0" dirty="0">
                <a:solidFill>
                  <a:schemeClr val="bg1"/>
                </a:solidFill>
                <a:latin typeface="Consolas" panose="020B0609020204030204" pitchFamily="49" charset="0"/>
              </a:rPr>
              <a:t>docker build –t web:1</a:t>
            </a:r>
          </a:p>
          <a:p>
            <a:pPr defTabSz="1243223">
              <a:defRPr/>
            </a:pPr>
            <a:r>
              <a:rPr lang="en-US" sz="1199" b="1" kern="0" dirty="0">
                <a:solidFill>
                  <a:schemeClr val="bg1"/>
                </a:solidFill>
                <a:latin typeface="Consolas" panose="020B0609020204030204" pitchFamily="49" charset="0"/>
              </a:rPr>
              <a:t>docker build –t quotes:1</a:t>
            </a:r>
          </a:p>
          <a:p>
            <a:pPr defTabSz="1243223">
              <a:defRPr/>
            </a:pPr>
            <a:r>
              <a:rPr lang="en-US" sz="1199" b="1" kern="0" dirty="0">
                <a:solidFill>
                  <a:schemeClr val="bg1"/>
                </a:solidFill>
                <a:latin typeface="Consolas" panose="020B0609020204030204" pitchFamily="49" charset="0"/>
              </a:rPr>
              <a:t>docker build –t important:1</a:t>
            </a:r>
          </a:p>
          <a:p>
            <a:pPr defTabSz="1243223">
              <a:defRPr/>
            </a:pPr>
            <a:endParaRPr lang="en-US" sz="1199" b="1" kern="0" dirty="0">
              <a:solidFill>
                <a:schemeClr val="bg1"/>
              </a:solidFill>
              <a:latin typeface="Consolas" panose="020B0609020204030204" pitchFamily="49" charset="0"/>
            </a:endParaRPr>
          </a:p>
          <a:p>
            <a:pPr defTabSz="1243223">
              <a:defRPr/>
            </a:pPr>
            <a:r>
              <a:rPr lang="en-US" sz="1199" b="1" kern="0" dirty="0">
                <a:solidFill>
                  <a:schemeClr val="bg1"/>
                </a:solidFill>
                <a:latin typeface="Consolas" panose="020B0609020204030204" pitchFamily="49" charset="0"/>
              </a:rPr>
              <a:t>docker push web:1</a:t>
            </a:r>
          </a:p>
          <a:p>
            <a:pPr defTabSz="1243223">
              <a:defRPr/>
            </a:pPr>
            <a:r>
              <a:rPr lang="en-US" sz="1199" b="1" kern="0" dirty="0">
                <a:solidFill>
                  <a:schemeClr val="bg1"/>
                </a:solidFill>
                <a:latin typeface="Consolas" panose="020B0609020204030204" pitchFamily="49" charset="0"/>
              </a:rPr>
              <a:t>docker push quotes:1</a:t>
            </a:r>
          </a:p>
          <a:p>
            <a:pPr defTabSz="1243223">
              <a:defRPr/>
            </a:pPr>
            <a:r>
              <a:rPr lang="en-US" sz="1199" b="1" kern="0" dirty="0">
                <a:solidFill>
                  <a:schemeClr val="bg1"/>
                </a:solidFill>
                <a:latin typeface="Consolas" panose="020B0609020204030204" pitchFamily="49" charset="0"/>
              </a:rPr>
              <a:t>docker push important:1</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887441" y="1127954"/>
            <a:ext cx="2891814" cy="1665913"/>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HOST-A</a:t>
              </a:r>
            </a:p>
          </p:txBody>
        </p:sp>
      </p:grpSp>
      <p:grpSp>
        <p:nvGrpSpPr>
          <p:cNvPr id="1509" name="Group 1508"/>
          <p:cNvGrpSpPr/>
          <p:nvPr/>
        </p:nvGrpSpPr>
        <p:grpSpPr>
          <a:xfrm>
            <a:off x="10271864" y="1892008"/>
            <a:ext cx="735391" cy="453060"/>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rgbClr val="FFFFFF"/>
                  </a:solidFill>
                  <a:latin typeface="Calibri"/>
                </a:rPr>
                <a:t>web:1</a:t>
              </a:r>
            </a:p>
            <a:p>
              <a:pPr algn="ctr" defTabSz="1243223">
                <a:defRPr/>
              </a:pPr>
              <a:r>
                <a:rPr lang="en-US" sz="612" kern="0">
                  <a:solidFill>
                    <a:srgbClr val="FFFFFF"/>
                  </a:solidFill>
                  <a:latin typeface="Calibri"/>
                </a:rPr>
                <a:t>digest: 91e</a:t>
              </a:r>
            </a:p>
          </p:txBody>
        </p:sp>
      </p:grpSp>
      <p:grpSp>
        <p:nvGrpSpPr>
          <p:cNvPr id="1563" name="Group 1562"/>
          <p:cNvGrpSpPr/>
          <p:nvPr/>
        </p:nvGrpSpPr>
        <p:grpSpPr>
          <a:xfrm>
            <a:off x="10271864" y="2302854"/>
            <a:ext cx="735391" cy="453060"/>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latin typeface="Calibri"/>
                </a:rPr>
                <a:t>important:1</a:t>
              </a:r>
            </a:p>
            <a:p>
              <a:pPr algn="ctr" defTabSz="1243223">
                <a:defRPr/>
              </a:pPr>
              <a:r>
                <a:rPr lang="en-US" sz="612" kern="0" dirty="0">
                  <a:latin typeface="Calibri"/>
                </a:rPr>
                <a:t>digest: 2re</a:t>
              </a:r>
            </a:p>
          </p:txBody>
        </p:sp>
      </p:grpSp>
      <p:grpSp>
        <p:nvGrpSpPr>
          <p:cNvPr id="1599" name="Group 1598"/>
          <p:cNvGrpSpPr/>
          <p:nvPr/>
        </p:nvGrpSpPr>
        <p:grpSpPr>
          <a:xfrm>
            <a:off x="10271864" y="1478038"/>
            <a:ext cx="735391" cy="453060"/>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chemeClr val="bg1"/>
                  </a:solidFill>
                  <a:latin typeface="Calibri"/>
                </a:rPr>
                <a:t>web:1</a:t>
              </a:r>
            </a:p>
            <a:p>
              <a:pPr algn="ctr" defTabSz="1243223">
                <a:defRPr/>
              </a:pPr>
              <a:r>
                <a:rPr lang="en-US" sz="612" kern="0">
                  <a:solidFill>
                    <a:schemeClr val="bg1"/>
                  </a:solidFill>
                  <a:latin typeface="Calibri"/>
                </a:rPr>
                <a:t>digest: 91e</a:t>
              </a:r>
            </a:p>
          </p:txBody>
        </p:sp>
      </p:grpSp>
      <p:grpSp>
        <p:nvGrpSpPr>
          <p:cNvPr id="1527" name="Group 1526"/>
          <p:cNvGrpSpPr/>
          <p:nvPr/>
        </p:nvGrpSpPr>
        <p:grpSpPr>
          <a:xfrm>
            <a:off x="11008528" y="1892008"/>
            <a:ext cx="735391" cy="453060"/>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latin typeface="Calibri"/>
                </a:rPr>
                <a:t>quotes:1</a:t>
              </a:r>
            </a:p>
            <a:p>
              <a:pPr algn="ctr" defTabSz="1243223">
                <a:defRPr/>
              </a:pPr>
              <a:r>
                <a:rPr lang="en-US" sz="612" kern="0" dirty="0">
                  <a:latin typeface="Calibri"/>
                </a:rPr>
                <a:t>digest: u82</a:t>
              </a:r>
            </a:p>
          </p:txBody>
        </p:sp>
      </p:grpSp>
      <p:grpSp>
        <p:nvGrpSpPr>
          <p:cNvPr id="1653" name="Group 1652"/>
          <p:cNvGrpSpPr/>
          <p:nvPr/>
        </p:nvGrpSpPr>
        <p:grpSpPr>
          <a:xfrm>
            <a:off x="11008528" y="1478038"/>
            <a:ext cx="735391" cy="453060"/>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a:solidFill>
                    <a:srgbClr val="FFFFFF"/>
                  </a:solidFill>
                  <a:latin typeface="Calibri"/>
                </a:rPr>
                <a:t>web:1</a:t>
              </a:r>
            </a:p>
            <a:p>
              <a:pPr algn="ctr" defTabSz="1243223">
                <a:defRPr/>
              </a:pPr>
              <a:r>
                <a:rPr lang="en-US" sz="612"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1008528" y="2302292"/>
            <a:ext cx="735391" cy="453060"/>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894821" y="2862845"/>
            <a:ext cx="2884432" cy="1665913"/>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279244" y="3223152"/>
            <a:ext cx="735391" cy="453060"/>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279244" y="3633997"/>
            <a:ext cx="735391" cy="453060"/>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1015908" y="3223152"/>
            <a:ext cx="735391" cy="453060"/>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1015908" y="3633437"/>
            <a:ext cx="735391" cy="453060"/>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902202" y="4597735"/>
            <a:ext cx="2877052" cy="1665913"/>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r>
                <a:rPr lang="en-US" sz="1496"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286624" y="5361790"/>
            <a:ext cx="735391" cy="453060"/>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286624" y="4947820"/>
            <a:ext cx="735391" cy="453060"/>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1023288" y="5361790"/>
            <a:ext cx="735391" cy="453060"/>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1023288" y="4947820"/>
            <a:ext cx="735391" cy="453060"/>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43223">
                  <a:defRPr/>
                </a:pPr>
                <a:endParaRPr lang="en-US" sz="2448"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612" kern="0" dirty="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922837" y="1677170"/>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928673" y="1501302"/>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940520" y="3411337"/>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946355" y="3235469"/>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958202" y="5145503"/>
            <a:ext cx="1319076" cy="1078182"/>
          </a:xfrm>
          <a:prstGeom prst="rect">
            <a:avLst/>
          </a:prstGeom>
          <a:solidFill>
            <a:schemeClr val="bg1"/>
          </a:solidFill>
          <a:ln w="12700" cap="flat" cmpd="sng" algn="ctr">
            <a:solidFill>
              <a:srgbClr val="32788F"/>
            </a:solidFill>
            <a:prstDash val="solid"/>
          </a:ln>
          <a:effectLst/>
        </p:spPr>
        <p:txBody>
          <a:bodyPr rtlCol="0" anchor="ctr"/>
          <a:lstStyle/>
          <a:p>
            <a:pPr algn="ctr" defTabSz="1243223">
              <a:defRPr/>
            </a:pPr>
            <a:endParaRPr lang="en-US" sz="2448"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964038" y="4969636"/>
            <a:ext cx="1032125" cy="26179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43223">
              <a:defRPr/>
            </a:pPr>
            <a:r>
              <a:rPr lang="en-US" sz="1100"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303488" y="1447630"/>
            <a:ext cx="1005744" cy="4816019"/>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43223">
              <a:defRPr/>
            </a:pPr>
            <a:endParaRPr lang="en-US" sz="1496" b="1" kern="0">
              <a:solidFill>
                <a:prstClr val="black"/>
              </a:solidFill>
              <a:latin typeface="Lucida Console" panose="020B0609040504020204" pitchFamily="49" charset="0"/>
            </a:endParaRPr>
          </a:p>
        </p:txBody>
      </p:sp>
      <p:sp>
        <p:nvSpPr>
          <p:cNvPr id="1385" name="Can 220"/>
          <p:cNvSpPr/>
          <p:nvPr/>
        </p:nvSpPr>
        <p:spPr>
          <a:xfrm>
            <a:off x="7344960" y="4926271"/>
            <a:ext cx="910170" cy="1194786"/>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43223">
              <a:defRPr/>
            </a:pPr>
            <a:endParaRPr lang="en-US" sz="2448"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71959" y="3339042"/>
            <a:ext cx="580539" cy="58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223773" y="1550278"/>
            <a:ext cx="2665549" cy="1136511"/>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Deploy:</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170005" algn="l"/>
                <a:tab pos="1337369" algn="l"/>
              </a:tabLst>
            </a:pPr>
            <a:r>
              <a:rPr lang="en-US" sz="1599"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163014" y="2118534"/>
            <a:ext cx="3132837"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325804" y="1906369"/>
            <a:ext cx="910170" cy="580539"/>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0" bIns="146283" numCol="1" spcCol="0" rtlCol="0" fromWordArt="0" anchor="t" anchorCtr="0" forceAA="0" compatLnSpc="1">
            <a:prstTxWarp prst="textNoShape">
              <a:avLst/>
            </a:prstTxWarp>
            <a:noAutofit/>
          </a:bodyPr>
          <a:lstStyle/>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Foo:</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web:1	x3</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quotes:1	x3</a:t>
            </a:r>
          </a:p>
          <a:p>
            <a:pPr defTabSz="932270" fontAlgn="base">
              <a:lnSpc>
                <a:spcPct val="90000"/>
              </a:lnSpc>
              <a:spcBef>
                <a:spcPct val="0"/>
              </a:spcBef>
              <a:spcAft>
                <a:spcPct val="0"/>
              </a:spcAft>
              <a:tabLst>
                <a:tab pos="55049" algn="l"/>
                <a:tab pos="641160" algn="l"/>
              </a:tabLst>
            </a:pPr>
            <a:r>
              <a:rPr lang="en-US" sz="800" dirty="0">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309232" y="1287792"/>
            <a:ext cx="578209" cy="2567847"/>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309232" y="3022683"/>
            <a:ext cx="585589" cy="83295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309231" y="3855639"/>
            <a:ext cx="592970" cy="90193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62812" y="5001790"/>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501" kern="0" dirty="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62221" y="482994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918" kern="0" dirty="0">
                <a:solidFill>
                  <a:srgbClr val="353535"/>
                </a:solidFill>
                <a:latin typeface="Calibri"/>
              </a:rPr>
              <a:t>quotes:1</a:t>
            </a:r>
          </a:p>
          <a:p>
            <a:pPr algn="ctr" defTabSz="1243223">
              <a:defRPr/>
            </a:pPr>
            <a:r>
              <a:rPr lang="en-US" sz="501" kern="0" dirty="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44029" y="4704697"/>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1000" kern="0">
                <a:solidFill>
                  <a:srgbClr val="FFFFFF"/>
                </a:solidFill>
                <a:latin typeface="Calibri"/>
              </a:rPr>
              <a:t>web:1</a:t>
            </a:r>
          </a:p>
          <a:p>
            <a:pPr algn="ctr" defTabSz="1243223">
              <a:defRPr/>
            </a:pPr>
            <a:r>
              <a:rPr lang="en-US" sz="50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90464" y="4174779"/>
          <a:ext cx="1026241" cy="1111792"/>
        </p:xfrm>
        <a:graphic>
          <a:graphicData uri="http://schemas.openxmlformats.org/drawingml/2006/table">
            <a:tbl>
              <a:tblPr firstRow="1" bandRow="1">
                <a:tableStyleId>{5C22544A-7EE6-4342-B048-85BDC9FD1C3A}</a:tableStyleId>
              </a:tblPr>
              <a:tblGrid>
                <a:gridCol w="1026241">
                  <a:extLst>
                    <a:ext uri="{9D8B030D-6E8A-4147-A177-3AD203B41FA5}">
                      <a16:colId xmlns:a16="http://schemas.microsoft.com/office/drawing/2014/main" val="1766111431"/>
                    </a:ext>
                  </a:extLst>
                </a:gridCol>
              </a:tblGrid>
              <a:tr h="277948">
                <a:tc>
                  <a:txBody>
                    <a:bodyPr/>
                    <a:lstStyle/>
                    <a:p>
                      <a:r>
                        <a:rPr lang="en-US" sz="1200" dirty="0"/>
                        <a:t>Image</a:t>
                      </a:r>
                    </a:p>
                  </a:txBody>
                  <a:tcPr marL="91428" marR="91428" marT="45713" marB="45713"/>
                </a:tc>
                <a:extLst>
                  <a:ext uri="{0D108BD9-81ED-4DB2-BD59-A6C34878D82A}">
                    <a16:rowId xmlns:a16="http://schemas.microsoft.com/office/drawing/2014/main" val="285801108"/>
                  </a:ext>
                </a:extLst>
              </a:tr>
              <a:tr h="277948">
                <a:tc>
                  <a:txBody>
                    <a:bodyPr/>
                    <a:lstStyle/>
                    <a:p>
                      <a:r>
                        <a:rPr lang="en-US" sz="1200"/>
                        <a:t>web:1</a:t>
                      </a:r>
                    </a:p>
                  </a:txBody>
                  <a:tcPr marL="91428" marR="91428" marT="45713" marB="45713"/>
                </a:tc>
                <a:extLst>
                  <a:ext uri="{0D108BD9-81ED-4DB2-BD59-A6C34878D82A}">
                    <a16:rowId xmlns:a16="http://schemas.microsoft.com/office/drawing/2014/main" val="2235502092"/>
                  </a:ext>
                </a:extLst>
              </a:tr>
              <a:tr h="277948">
                <a:tc>
                  <a:txBody>
                    <a:bodyPr/>
                    <a:lstStyle/>
                    <a:p>
                      <a:r>
                        <a:rPr lang="en-US" sz="1200" dirty="0"/>
                        <a:t>quotes:1</a:t>
                      </a:r>
                    </a:p>
                  </a:txBody>
                  <a:tcPr marL="91428" marR="91428" marT="45713" marB="45713"/>
                </a:tc>
                <a:extLst>
                  <a:ext uri="{0D108BD9-81ED-4DB2-BD59-A6C34878D82A}">
                    <a16:rowId xmlns:a16="http://schemas.microsoft.com/office/drawing/2014/main" val="3496886193"/>
                  </a:ext>
                </a:extLst>
              </a:tr>
              <a:tr h="277948">
                <a:tc>
                  <a:txBody>
                    <a:bodyPr/>
                    <a:lstStyle/>
                    <a:p>
                      <a:r>
                        <a:rPr lang="en-US" sz="1200" dirty="0"/>
                        <a:t>important:1</a:t>
                      </a:r>
                    </a:p>
                  </a:txBody>
                  <a:tcPr marL="91428" marR="91428" marT="45713" marB="45713"/>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6008982" y="4172613"/>
          <a:ext cx="745275" cy="1111792"/>
        </p:xfrm>
        <a:graphic>
          <a:graphicData uri="http://schemas.openxmlformats.org/drawingml/2006/table">
            <a:tbl>
              <a:tblPr firstRow="1" bandRow="1">
                <a:tableStyleId>{5C22544A-7EE6-4342-B048-85BDC9FD1C3A}</a:tableStyleId>
              </a:tblPr>
              <a:tblGrid>
                <a:gridCol w="745275">
                  <a:extLst>
                    <a:ext uri="{9D8B030D-6E8A-4147-A177-3AD203B41FA5}">
                      <a16:colId xmlns:a16="http://schemas.microsoft.com/office/drawing/2014/main" val="1766111431"/>
                    </a:ext>
                  </a:extLst>
                </a:gridCol>
              </a:tblGrid>
              <a:tr h="277948">
                <a:tc>
                  <a:txBody>
                    <a:bodyPr/>
                    <a:lstStyle/>
                    <a:p>
                      <a:r>
                        <a:rPr lang="en-US" sz="1200"/>
                        <a:t>Digests</a:t>
                      </a:r>
                    </a:p>
                  </a:txBody>
                  <a:tcPr marL="91428" marR="91428" marT="45713" marB="45713"/>
                </a:tc>
                <a:extLst>
                  <a:ext uri="{0D108BD9-81ED-4DB2-BD59-A6C34878D82A}">
                    <a16:rowId xmlns:a16="http://schemas.microsoft.com/office/drawing/2014/main" val="285801108"/>
                  </a:ext>
                </a:extLst>
              </a:tr>
              <a:tr h="277948">
                <a:tc>
                  <a:txBody>
                    <a:bodyPr/>
                    <a:lstStyle/>
                    <a:p>
                      <a:r>
                        <a:rPr lang="en-US" sz="1200"/>
                        <a:t>91e</a:t>
                      </a:r>
                    </a:p>
                  </a:txBody>
                  <a:tcPr marL="91428" marR="91428" marT="45713" marB="45713"/>
                </a:tc>
                <a:extLst>
                  <a:ext uri="{0D108BD9-81ED-4DB2-BD59-A6C34878D82A}">
                    <a16:rowId xmlns:a16="http://schemas.microsoft.com/office/drawing/2014/main" val="2235502092"/>
                  </a:ext>
                </a:extLst>
              </a:tr>
              <a:tr h="277948">
                <a:tc>
                  <a:txBody>
                    <a:bodyPr/>
                    <a:lstStyle/>
                    <a:p>
                      <a:r>
                        <a:rPr lang="en-US" sz="1200"/>
                        <a:t>u82</a:t>
                      </a:r>
                    </a:p>
                  </a:txBody>
                  <a:tcPr marL="91428" marR="91428" marT="45713" marB="45713"/>
                </a:tc>
                <a:extLst>
                  <a:ext uri="{0D108BD9-81ED-4DB2-BD59-A6C34878D82A}">
                    <a16:rowId xmlns:a16="http://schemas.microsoft.com/office/drawing/2014/main" val="3496886193"/>
                  </a:ext>
                </a:extLst>
              </a:tr>
              <a:tr h="277948">
                <a:tc>
                  <a:txBody>
                    <a:bodyPr/>
                    <a:lstStyle/>
                    <a:p>
                      <a:r>
                        <a:rPr lang="en-US" sz="1200"/>
                        <a:t>2re</a:t>
                      </a:r>
                    </a:p>
                  </a:txBody>
                  <a:tcPr marL="91428" marR="91428" marT="45713" marB="45713"/>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562569" y="4587960"/>
            <a:ext cx="445676"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562569" y="4864596"/>
            <a:ext cx="445676"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315287" y="5141231"/>
            <a:ext cx="69295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31571" y="3635870"/>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1</a:t>
            </a:r>
          </a:p>
        </p:txBody>
      </p:sp>
      <p:sp>
        <p:nvSpPr>
          <p:cNvPr id="317" name="Oval 316">
            <a:extLst>
              <a:ext uri="{FF2B5EF4-FFF2-40B4-BE49-F238E27FC236}">
                <a16:creationId xmlns:a16="http://schemas.microsoft.com/office/drawing/2014/main" id="{3E40F525-AB87-4EA8-B643-A9330BE30460}"/>
              </a:ext>
            </a:extLst>
          </p:cNvPr>
          <p:cNvSpPr/>
          <p:nvPr/>
        </p:nvSpPr>
        <p:spPr>
          <a:xfrm>
            <a:off x="5524343" y="4174242"/>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2</a:t>
            </a:r>
          </a:p>
        </p:txBody>
      </p:sp>
      <p:sp>
        <p:nvSpPr>
          <p:cNvPr id="319" name="Oval 318">
            <a:extLst>
              <a:ext uri="{FF2B5EF4-FFF2-40B4-BE49-F238E27FC236}">
                <a16:creationId xmlns:a16="http://schemas.microsoft.com/office/drawing/2014/main" id="{F046D53E-3299-4B9B-9769-72D6D8D8D88E}"/>
              </a:ext>
            </a:extLst>
          </p:cNvPr>
          <p:cNvSpPr/>
          <p:nvPr/>
        </p:nvSpPr>
        <p:spPr>
          <a:xfrm>
            <a:off x="2149193" y="1581148"/>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3</a:t>
            </a:r>
          </a:p>
        </p:txBody>
      </p:sp>
      <p:sp>
        <p:nvSpPr>
          <p:cNvPr id="322" name="Oval 321">
            <a:extLst>
              <a:ext uri="{FF2B5EF4-FFF2-40B4-BE49-F238E27FC236}">
                <a16:creationId xmlns:a16="http://schemas.microsoft.com/office/drawing/2014/main" id="{B913DDD2-0602-44D2-9984-D1CDF78DE16F}"/>
              </a:ext>
            </a:extLst>
          </p:cNvPr>
          <p:cNvSpPr/>
          <p:nvPr/>
        </p:nvSpPr>
        <p:spPr>
          <a:xfrm>
            <a:off x="7386589" y="491055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4</a:t>
            </a:r>
          </a:p>
        </p:txBody>
      </p:sp>
      <p:sp>
        <p:nvSpPr>
          <p:cNvPr id="324" name="Oval 323">
            <a:extLst>
              <a:ext uri="{FF2B5EF4-FFF2-40B4-BE49-F238E27FC236}">
                <a16:creationId xmlns:a16="http://schemas.microsoft.com/office/drawing/2014/main" id="{ACE3DA51-0EC4-405D-BD89-C5DD9FF91551}"/>
              </a:ext>
            </a:extLst>
          </p:cNvPr>
          <p:cNvSpPr/>
          <p:nvPr/>
        </p:nvSpPr>
        <p:spPr>
          <a:xfrm>
            <a:off x="7443732" y="340978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5</a:t>
            </a:r>
          </a:p>
        </p:txBody>
      </p:sp>
      <p:sp>
        <p:nvSpPr>
          <p:cNvPr id="328" name="Oval 327">
            <a:extLst>
              <a:ext uri="{FF2B5EF4-FFF2-40B4-BE49-F238E27FC236}">
                <a16:creationId xmlns:a16="http://schemas.microsoft.com/office/drawing/2014/main" id="{8DB312A9-043D-4962-8CFA-D675C6AAD9F3}"/>
              </a:ext>
            </a:extLst>
          </p:cNvPr>
          <p:cNvSpPr/>
          <p:nvPr/>
        </p:nvSpPr>
        <p:spPr>
          <a:xfrm>
            <a:off x="8601800" y="3388616"/>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6</a:t>
            </a:r>
          </a:p>
        </p:txBody>
      </p:sp>
      <p:sp>
        <p:nvSpPr>
          <p:cNvPr id="329" name="Oval 328">
            <a:extLst>
              <a:ext uri="{FF2B5EF4-FFF2-40B4-BE49-F238E27FC236}">
                <a16:creationId xmlns:a16="http://schemas.microsoft.com/office/drawing/2014/main" id="{A50DB78E-CD12-423A-9EBA-7FC5D0513E04}"/>
              </a:ext>
            </a:extLst>
          </p:cNvPr>
          <p:cNvSpPr/>
          <p:nvPr/>
        </p:nvSpPr>
        <p:spPr>
          <a:xfrm>
            <a:off x="7435637" y="3409785"/>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657957" y="3549178"/>
            <a:ext cx="432179"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661766" y="3552392"/>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654898" y="3547984"/>
            <a:ext cx="440864" cy="223825"/>
          </a:xfrm>
          <a:prstGeom prst="rect">
            <a:avLst/>
          </a:prstGeom>
          <a:solidFill>
            <a:srgbClr val="7030A0"/>
          </a:solidFill>
          <a:ln w="25400" cap="flat" cmpd="sng" algn="ctr">
            <a:noFill/>
            <a:prstDash val="solid"/>
          </a:ln>
          <a:effectLst/>
        </p:spPr>
        <p:txBody>
          <a:bodyPr lIns="0" tIns="0" rIns="0" bIns="0" rtlCol="0" anchor="ctr"/>
          <a:lstStyle/>
          <a:p>
            <a:pPr algn="ctr" defTabSz="1243223">
              <a:defRPr/>
            </a:pPr>
            <a:r>
              <a:rPr lang="en-US" sz="918" kern="0" dirty="0">
                <a:solidFill>
                  <a:srgbClr val="FFFFFF"/>
                </a:solidFill>
                <a:latin typeface="Calibri"/>
              </a:rPr>
              <a:t>web:1</a:t>
            </a:r>
          </a:p>
          <a:p>
            <a:pPr algn="ctr" defTabSz="1243223">
              <a:defRPr/>
            </a:pPr>
            <a:r>
              <a:rPr lang="en-US" sz="701" kern="0" dirty="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658469" y="3553593"/>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659598" y="3551198"/>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612" kern="0" dirty="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656171" y="3546974"/>
            <a:ext cx="440864" cy="223825"/>
          </a:xfrm>
          <a:prstGeom prst="rect">
            <a:avLst/>
          </a:prstGeom>
          <a:solidFill>
            <a:srgbClr val="FFC000"/>
          </a:solidFill>
          <a:ln w="25400" cap="flat" cmpd="sng" algn="ctr">
            <a:noFill/>
            <a:prstDash val="solid"/>
          </a:ln>
          <a:effectLst/>
        </p:spPr>
        <p:txBody>
          <a:bodyPr lIns="0" tIns="0" rIns="0" bIns="0" rtlCol="0" anchor="ctr"/>
          <a:lstStyle/>
          <a:p>
            <a:pPr algn="ctr" defTabSz="1243223">
              <a:defRPr/>
            </a:pPr>
            <a:r>
              <a:rPr lang="en-US" sz="816" kern="0" dirty="0">
                <a:solidFill>
                  <a:srgbClr val="353535"/>
                </a:solidFill>
                <a:latin typeface="Calibri"/>
              </a:rPr>
              <a:t>quotes:1</a:t>
            </a:r>
          </a:p>
          <a:p>
            <a:pPr algn="ctr" defTabSz="1243223">
              <a:defRPr/>
            </a:pPr>
            <a:r>
              <a:rPr lang="en-US" sz="701" kern="0" dirty="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661766" y="3549696"/>
            <a:ext cx="440864" cy="223825"/>
          </a:xfrm>
          <a:prstGeom prst="rect">
            <a:avLst/>
          </a:prstGeom>
          <a:solidFill>
            <a:srgbClr val="00B050"/>
          </a:solidFill>
          <a:ln w="25400" cap="flat" cmpd="sng" algn="ctr">
            <a:noFill/>
            <a:prstDash val="solid"/>
          </a:ln>
          <a:effectLst/>
        </p:spPr>
        <p:txBody>
          <a:bodyPr lIns="0" tIns="0" rIns="0" bIns="0" rtlCol="0" anchor="ctr"/>
          <a:lstStyle/>
          <a:p>
            <a:pPr algn="ctr" defTabSz="1243223">
              <a:defRPr/>
            </a:pPr>
            <a:r>
              <a:rPr lang="en-US" sz="612" kern="0" dirty="0">
                <a:solidFill>
                  <a:srgbClr val="353535"/>
                </a:solidFill>
                <a:latin typeface="Calibri"/>
              </a:rPr>
              <a:t>important:1</a:t>
            </a:r>
          </a:p>
          <a:p>
            <a:pPr algn="ctr" defTabSz="1243223">
              <a:defRPr/>
            </a:pPr>
            <a:r>
              <a:rPr lang="en-US" sz="701" kern="0" dirty="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581370" y="3533200"/>
            <a:ext cx="644850" cy="3381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180675" y="3014608"/>
            <a:ext cx="1168081" cy="11680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582" y="3089690"/>
            <a:ext cx="719979" cy="719979"/>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386589" y="4912164"/>
            <a:ext cx="246831" cy="246831"/>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28"/>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830293" y="2571800"/>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492" y="2399259"/>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66404" y="877957"/>
            <a:ext cx="1750543" cy="640363"/>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Release</a:t>
            </a:r>
            <a:br>
              <a:rPr lang="en-US" sz="2040">
                <a:gradFill>
                  <a:gsLst>
                    <a:gs pos="2917">
                      <a:schemeClr val="tx1"/>
                    </a:gs>
                    <a:gs pos="30000">
                      <a:schemeClr val="tx1"/>
                    </a:gs>
                  </a:gsLst>
                  <a:lin ang="5400000" scaled="0"/>
                </a:gradFill>
              </a:rPr>
            </a:br>
            <a:r>
              <a:rPr lang="en-US" sz="204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815291" y="1044042"/>
            <a:ext cx="1750543" cy="320182"/>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763375" y="816958"/>
            <a:ext cx="2024277" cy="320182"/>
          </a:xfrm>
          <a:prstGeom prst="rect">
            <a:avLst/>
          </a:prstGeom>
          <a:noFill/>
        </p:spPr>
        <p:txBody>
          <a:bodyPr wrap="square" lIns="0" tIns="0" rIns="0" bIns="0" rtlCol="0">
            <a:spAutoFit/>
          </a:bodyPr>
          <a:lstStyle/>
          <a:p>
            <a:pPr algn="ctr"/>
            <a:r>
              <a:rPr lang="en-US" sz="204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235974" y="2769202"/>
            <a:ext cx="4032125" cy="214900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57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4B482B-10B2-4D5C-9A9C-E149692448D2}"/>
              </a:ext>
            </a:extLst>
          </p:cNvPr>
          <p:cNvGrpSpPr/>
          <p:nvPr/>
        </p:nvGrpSpPr>
        <p:grpSpPr>
          <a:xfrm>
            <a:off x="179095" y="5011993"/>
            <a:ext cx="2620022" cy="1814026"/>
            <a:chOff x="173917" y="4914564"/>
            <a:chExt cx="2569574" cy="1779099"/>
          </a:xfrm>
        </p:grpSpPr>
        <p:grpSp>
          <p:nvGrpSpPr>
            <p:cNvPr id="137" name="Group 136"/>
            <p:cNvGrpSpPr/>
            <p:nvPr/>
          </p:nvGrpSpPr>
          <p:grpSpPr>
            <a:xfrm>
              <a:off x="173917" y="4942033"/>
              <a:ext cx="2569574" cy="1751630"/>
              <a:chOff x="252964" y="4780912"/>
              <a:chExt cx="2621099" cy="1786754"/>
            </a:xfrm>
          </p:grpSpPr>
          <p:sp>
            <p:nvSpPr>
              <p:cNvPr id="138" name="Rounded Rectangle 11"/>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139" name="Group 138"/>
              <p:cNvGrpSpPr/>
              <p:nvPr/>
            </p:nvGrpSpPr>
            <p:grpSpPr>
              <a:xfrm>
                <a:off x="1756065" y="5902498"/>
                <a:ext cx="658373" cy="378242"/>
                <a:chOff x="2195243" y="5902498"/>
                <a:chExt cx="658373" cy="378242"/>
              </a:xfrm>
            </p:grpSpPr>
            <p:sp>
              <p:nvSpPr>
                <p:cNvPr id="15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5"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6"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grpSp>
          <p:grpSp>
            <p:nvGrpSpPr>
              <p:cNvPr id="140" name="Group 139"/>
              <p:cNvGrpSpPr/>
              <p:nvPr/>
            </p:nvGrpSpPr>
            <p:grpSpPr>
              <a:xfrm>
                <a:off x="606413" y="5902498"/>
                <a:ext cx="658373" cy="378242"/>
                <a:chOff x="1392286" y="5902498"/>
                <a:chExt cx="658373" cy="378242"/>
              </a:xfrm>
            </p:grpSpPr>
            <p:sp>
              <p:nvSpPr>
                <p:cNvPr id="143"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4"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5"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6"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7"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8"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49"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sp>
              <p:nvSpPr>
                <p:cNvPr id="150"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a:solidFill>
                      <a:sysClr val="windowText" lastClr="000000"/>
                    </a:solidFill>
                    <a:latin typeface="Calibri" panose="020F0502020204030204"/>
                  </a:endParaRPr>
                </a:p>
              </p:txBody>
            </p:sp>
          </p:grpSp>
          <p:sp>
            <p:nvSpPr>
              <p:cNvPr id="141" name="TextBox 140"/>
              <p:cNvSpPr txBox="1"/>
              <p:nvPr/>
            </p:nvSpPr>
            <p:spPr>
              <a:xfrm>
                <a:off x="252964" y="4876684"/>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sp>
          <p:nvSpPr>
            <p:cNvPr id="215" name="Rectangle 214"/>
            <p:cNvSpPr/>
            <p:nvPr/>
          </p:nvSpPr>
          <p:spPr>
            <a:xfrm>
              <a:off x="207764" y="4914564"/>
              <a:ext cx="1097365" cy="292259"/>
            </a:xfrm>
            <a:prstGeom prst="rect">
              <a:avLst/>
            </a:prstGeom>
          </p:spPr>
          <p:txBody>
            <a:bodyPr wrap="square">
              <a:spAutoFit/>
            </a:bodyPr>
            <a:lstStyle/>
            <a:p>
              <a:pPr defTabSz="913958">
                <a:defRPr/>
              </a:pPr>
              <a:r>
                <a:rPr lang="en-US" sz="1298" i="1" kern="0" dirty="0">
                  <a:solidFill>
                    <a:prstClr val="white"/>
                  </a:solidFill>
                  <a:ea typeface="Segoe UI" panose="020B0502040204020203" pitchFamily="34" charset="0"/>
                  <a:cs typeface="Segoe UI" panose="020B0502040204020203" pitchFamily="34" charset="0"/>
                </a:rPr>
                <a:t>Inner-Loop</a:t>
              </a:r>
            </a:p>
          </p:txBody>
        </p:sp>
      </p:grpSp>
      <p:sp>
        <p:nvSpPr>
          <p:cNvPr id="4" name="Title 3"/>
          <p:cNvSpPr>
            <a:spLocks noGrp="1"/>
          </p:cNvSpPr>
          <p:nvPr>
            <p:ph type="title"/>
          </p:nvPr>
        </p:nvSpPr>
        <p:spPr/>
        <p:txBody>
          <a:bodyPr/>
          <a:lstStyle/>
          <a:p>
            <a:r>
              <a:rPr lang="en-US" dirty="0"/>
              <a:t>Container DevOps Workflow</a:t>
            </a:r>
          </a:p>
        </p:txBody>
      </p:sp>
      <p:sp>
        <p:nvSpPr>
          <p:cNvPr id="120" name="Right Arrow 5"/>
          <p:cNvSpPr/>
          <p:nvPr/>
        </p:nvSpPr>
        <p:spPr>
          <a:xfrm>
            <a:off x="1162378" y="1995844"/>
            <a:ext cx="2674112"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cxnSp>
        <p:nvCxnSpPr>
          <p:cNvPr id="122" name="Straight Arrow Connector 121"/>
          <p:cNvCxnSpPr>
            <a:cxnSpLocks/>
          </p:cNvCxnSpPr>
          <p:nvPr/>
        </p:nvCxnSpPr>
        <p:spPr>
          <a:xfrm>
            <a:off x="3292503" y="3107624"/>
            <a:ext cx="713352" cy="539975"/>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129" name="Right Arrow 5"/>
          <p:cNvSpPr/>
          <p:nvPr/>
        </p:nvSpPr>
        <p:spPr>
          <a:xfrm>
            <a:off x="2954318" y="1973888"/>
            <a:ext cx="2674112"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130" name="Group 129"/>
          <p:cNvGrpSpPr/>
          <p:nvPr/>
        </p:nvGrpSpPr>
        <p:grpSpPr>
          <a:xfrm>
            <a:off x="2702968" y="1672693"/>
            <a:ext cx="1483089" cy="1526697"/>
            <a:chOff x="2777875" y="1412218"/>
            <a:chExt cx="1483698" cy="1527326"/>
          </a:xfrm>
        </p:grpSpPr>
        <p:sp>
          <p:nvSpPr>
            <p:cNvPr id="131" name="Rounded Rectangle 12"/>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32" name="TextBox 131"/>
            <p:cNvSpPr txBox="1"/>
            <p:nvPr/>
          </p:nvSpPr>
          <p:spPr>
            <a:xfrm>
              <a:off x="2825969" y="1794022"/>
              <a:ext cx="1387510" cy="899200"/>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Build/CI,</a:t>
              </a:r>
            </a:p>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Integrate,</a:t>
              </a:r>
            </a:p>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Test</a:t>
              </a:r>
            </a:p>
          </p:txBody>
        </p:sp>
        <p:sp>
          <p:nvSpPr>
            <p:cNvPr id="133" name="TextBox 132"/>
            <p:cNvSpPr txBox="1"/>
            <p:nvPr/>
          </p:nvSpPr>
          <p:spPr>
            <a:xfrm>
              <a:off x="3081795" y="1412218"/>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sp>
        <p:nvSpPr>
          <p:cNvPr id="135" name="Right Arrow 5"/>
          <p:cNvSpPr/>
          <p:nvPr/>
        </p:nvSpPr>
        <p:spPr>
          <a:xfrm rot="16200000">
            <a:off x="303983" y="3620177"/>
            <a:ext cx="1913303"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57" name="Right Arrow 5"/>
          <p:cNvSpPr/>
          <p:nvPr/>
        </p:nvSpPr>
        <p:spPr>
          <a:xfrm>
            <a:off x="5544041" y="1963108"/>
            <a:ext cx="2040245" cy="94365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58" name="Freeform: Shape 157"/>
          <p:cNvSpPr/>
          <p:nvPr/>
        </p:nvSpPr>
        <p:spPr>
          <a:xfrm rot="16200000">
            <a:off x="6682413" y="2847427"/>
            <a:ext cx="4419876" cy="1201784"/>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latin typeface="Segoe UI"/>
              <a:ea typeface="+mj-ea"/>
              <a:cs typeface="+mj-cs"/>
            </a:endParaRPr>
          </a:p>
        </p:txBody>
      </p:sp>
      <p:sp>
        <p:nvSpPr>
          <p:cNvPr id="160" name="Bent Arrow 14"/>
          <p:cNvSpPr/>
          <p:nvPr/>
        </p:nvSpPr>
        <p:spPr>
          <a:xfrm rot="10800000">
            <a:off x="2839593" y="3118953"/>
            <a:ext cx="5844494" cy="3121310"/>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62" name="AutoShape 21"/>
          <p:cNvSpPr>
            <a:spLocks noChangeAspect="1" noChangeArrowheads="1" noTextEdit="1"/>
          </p:cNvSpPr>
          <p:nvPr/>
        </p:nvSpPr>
        <p:spPr bwMode="auto">
          <a:xfrm>
            <a:off x="399720" y="5412550"/>
            <a:ext cx="2233676" cy="144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2" tIns="45700" rIns="91402" bIns="45700" numCol="1" anchor="t" anchorCtr="0" compatLnSpc="1">
            <a:prstTxWarp prst="textNoShape">
              <a:avLst/>
            </a:prstTxWarp>
          </a:bodyPr>
          <a:lstStyle/>
          <a:p>
            <a:pPr defTabSz="913958">
              <a:defRPr/>
            </a:pPr>
            <a:endParaRPr lang="en-US" kern="0" dirty="0">
              <a:solidFill>
                <a:sysClr val="windowText" lastClr="000000"/>
              </a:solidFill>
              <a:latin typeface="Calibri" panose="020F0502020204030204"/>
            </a:endParaRPr>
          </a:p>
        </p:txBody>
      </p:sp>
      <p:cxnSp>
        <p:nvCxnSpPr>
          <p:cNvPr id="165" name="Straight Arrow Connector 164"/>
          <p:cNvCxnSpPr>
            <a:cxnSpLocks/>
          </p:cNvCxnSpPr>
          <p:nvPr/>
        </p:nvCxnSpPr>
        <p:spPr>
          <a:xfrm flipH="1">
            <a:off x="2902443" y="4710493"/>
            <a:ext cx="2228681" cy="619738"/>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166" name="Group 165"/>
          <p:cNvGrpSpPr/>
          <p:nvPr/>
        </p:nvGrpSpPr>
        <p:grpSpPr>
          <a:xfrm>
            <a:off x="7495511" y="1721482"/>
            <a:ext cx="1487525" cy="1564040"/>
            <a:chOff x="7572388" y="1461030"/>
            <a:chExt cx="1488138" cy="1564684"/>
          </a:xfrm>
        </p:grpSpPr>
        <p:sp>
          <p:nvSpPr>
            <p:cNvPr id="167" name="Rounded Rectangle 26"/>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168" name="TextBox 167"/>
            <p:cNvSpPr txBox="1"/>
            <p:nvPr/>
          </p:nvSpPr>
          <p:spPr>
            <a:xfrm>
              <a:off x="7572388" y="2437531"/>
              <a:ext cx="1406898" cy="588183"/>
            </a:xfrm>
            <a:prstGeom prst="rect">
              <a:avLst/>
            </a:prstGeom>
          </p:spPr>
          <p:txBody>
            <a:bodyPr vert="horz" wrap="square" lIns="91352" tIns="91352" rIns="91352" bIns="91352" rtlCol="0" anchor="t">
              <a:noAutofit/>
            </a:bodyPr>
            <a:lstStyle/>
            <a:p>
              <a:pPr marL="233092" indent="-233092" defTabSz="895952">
                <a:defRPr/>
              </a:pPr>
              <a:r>
                <a:rPr lang="en-US" sz="1098" kern="0" dirty="0">
                  <a:solidFill>
                    <a:prstClr val="white"/>
                  </a:solidFill>
                  <a:ea typeface="Segoe UI" pitchFamily="34" charset="0"/>
                  <a:cs typeface="Segoe UI" panose="020B0502040204020203" pitchFamily="34" charset="0"/>
                </a:rPr>
                <a:t>Production</a:t>
              </a:r>
            </a:p>
            <a:p>
              <a:pPr marL="233092" indent="-233092" defTabSz="895952">
                <a:defRPr/>
              </a:pPr>
              <a:r>
                <a:rPr lang="en-US" sz="1098" kern="0" dirty="0">
                  <a:solidFill>
                    <a:prstClr val="white"/>
                  </a:solidFill>
                  <a:ea typeface="Segoe UI" pitchFamily="34" charset="0"/>
                  <a:cs typeface="Segoe UI" panose="020B0502040204020203" pitchFamily="34" charset="0"/>
                </a:rPr>
                <a:t>environments</a:t>
              </a:r>
            </a:p>
          </p:txBody>
        </p:sp>
        <p:sp>
          <p:nvSpPr>
            <p:cNvPr id="169" name="TextBox 168"/>
            <p:cNvSpPr txBox="1"/>
            <p:nvPr/>
          </p:nvSpPr>
          <p:spPr>
            <a:xfrm>
              <a:off x="7632963" y="1680614"/>
              <a:ext cx="1411380" cy="427319"/>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itchFamily="34" charset="0"/>
                  <a:cs typeface="Segoe UI" panose="020B0502040204020203" pitchFamily="34" charset="0"/>
                </a:rPr>
                <a:t>Run, Manage</a:t>
              </a:r>
            </a:p>
          </p:txBody>
        </p:sp>
        <p:sp>
          <p:nvSpPr>
            <p:cNvPr id="170" name="Rectangle 169"/>
            <p:cNvSpPr/>
            <p:nvPr/>
          </p:nvSpPr>
          <p:spPr>
            <a:xfrm>
              <a:off x="7683226" y="2034185"/>
              <a:ext cx="1262181" cy="432141"/>
            </a:xfrm>
            <a:prstGeom prst="rect">
              <a:avLst/>
            </a:prstGeom>
            <a:solidFill>
              <a:sysClr val="window" lastClr="FFFFFF"/>
            </a:solidFill>
            <a:ln w="12700" cap="flat" cmpd="sng" algn="ctr">
              <a:no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pic>
          <p:nvPicPr>
            <p:cNvPr id="171" name="Picture 170"/>
            <p:cNvPicPr>
              <a:picLocks noChangeAspect="1"/>
            </p:cNvPicPr>
            <p:nvPr/>
          </p:nvPicPr>
          <p:blipFill>
            <a:blip r:embed="rId3"/>
            <a:stretch>
              <a:fillRect/>
            </a:stretch>
          </p:blipFill>
          <p:spPr>
            <a:xfrm>
              <a:off x="7769766" y="2080979"/>
              <a:ext cx="392605" cy="338551"/>
            </a:xfrm>
            <a:prstGeom prst="rect">
              <a:avLst/>
            </a:prstGeom>
          </p:spPr>
        </p:pic>
        <p:pic>
          <p:nvPicPr>
            <p:cNvPr id="173" name="Picture 172"/>
            <p:cNvPicPr>
              <a:picLocks noChangeAspect="1"/>
            </p:cNvPicPr>
            <p:nvPr/>
          </p:nvPicPr>
          <p:blipFill>
            <a:blip r:embed="rId4"/>
            <a:stretch>
              <a:fillRect/>
            </a:stretch>
          </p:blipFill>
          <p:spPr>
            <a:xfrm>
              <a:off x="8296301" y="2105507"/>
              <a:ext cx="628748" cy="308658"/>
            </a:xfrm>
            <a:prstGeom prst="rect">
              <a:avLst/>
            </a:prstGeom>
          </p:spPr>
        </p:pic>
        <p:cxnSp>
          <p:nvCxnSpPr>
            <p:cNvPr id="174" name="Straight Connector 173"/>
            <p:cNvCxnSpPr/>
            <p:nvPr/>
          </p:nvCxnSpPr>
          <p:spPr>
            <a:xfrm>
              <a:off x="8199520" y="2090620"/>
              <a:ext cx="96781" cy="211951"/>
            </a:xfrm>
            <a:prstGeom prst="line">
              <a:avLst/>
            </a:prstGeom>
            <a:noFill/>
            <a:ln w="6350" cap="flat" cmpd="sng" algn="ctr">
              <a:solidFill>
                <a:sysClr val="windowText" lastClr="000000"/>
              </a:solidFill>
              <a:prstDash val="dash"/>
              <a:miter lim="800000"/>
            </a:ln>
            <a:effectLst/>
          </p:spPr>
        </p:cxnSp>
        <p:cxnSp>
          <p:nvCxnSpPr>
            <p:cNvPr id="175" name="Straight Connector 174"/>
            <p:cNvCxnSpPr/>
            <p:nvPr/>
          </p:nvCxnSpPr>
          <p:spPr>
            <a:xfrm flipV="1">
              <a:off x="8190439" y="2398285"/>
              <a:ext cx="116983" cy="29765"/>
            </a:xfrm>
            <a:prstGeom prst="line">
              <a:avLst/>
            </a:prstGeom>
            <a:noFill/>
            <a:ln w="6350" cap="flat" cmpd="sng" algn="ctr">
              <a:solidFill>
                <a:sysClr val="windowText" lastClr="000000"/>
              </a:solidFill>
              <a:prstDash val="dash"/>
              <a:miter lim="800000"/>
            </a:ln>
            <a:effectLst/>
          </p:spPr>
        </p:cxnSp>
        <p:sp>
          <p:nvSpPr>
            <p:cNvPr id="176" name="Rectangle: Rounded Corners 175"/>
            <p:cNvSpPr/>
            <p:nvPr/>
          </p:nvSpPr>
          <p:spPr>
            <a:xfrm>
              <a:off x="7725711" y="2057484"/>
              <a:ext cx="482889" cy="380047"/>
            </a:xfrm>
            <a:prstGeom prst="roundRect">
              <a:avLst/>
            </a:prstGeom>
            <a:noFill/>
            <a:ln w="9525" cap="flat" cmpd="sng" algn="ctr">
              <a:solidFill>
                <a:sysClr val="windowText" lastClr="000000"/>
              </a:solid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grpSp>
      <p:grpSp>
        <p:nvGrpSpPr>
          <p:cNvPr id="181" name="Group 180"/>
          <p:cNvGrpSpPr/>
          <p:nvPr/>
        </p:nvGrpSpPr>
        <p:grpSpPr>
          <a:xfrm>
            <a:off x="9475596" y="1238380"/>
            <a:ext cx="2562495" cy="621059"/>
            <a:chOff x="2260698" y="1058892"/>
            <a:chExt cx="2563550" cy="621314"/>
          </a:xfrm>
        </p:grpSpPr>
        <p:sp>
          <p:nvSpPr>
            <p:cNvPr id="182" name="Rectangle 181"/>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Container Service</a:t>
              </a:r>
            </a:p>
          </p:txBody>
        </p:sp>
        <p:pic>
          <p:nvPicPr>
            <p:cNvPr id="183" name="Picture 182"/>
            <p:cNvPicPr>
              <a:picLocks noChangeAspect="1"/>
            </p:cNvPicPr>
            <p:nvPr/>
          </p:nvPicPr>
          <p:blipFill>
            <a:blip r:embed="rId5"/>
            <a:stretch>
              <a:fillRect/>
            </a:stretch>
          </p:blipFill>
          <p:spPr>
            <a:xfrm>
              <a:off x="2308837" y="1104529"/>
              <a:ext cx="650738" cy="495720"/>
            </a:xfrm>
            <a:prstGeom prst="rect">
              <a:avLst/>
            </a:prstGeom>
          </p:spPr>
        </p:pic>
      </p:grpSp>
      <p:grpSp>
        <p:nvGrpSpPr>
          <p:cNvPr id="184" name="Group 183"/>
          <p:cNvGrpSpPr/>
          <p:nvPr/>
        </p:nvGrpSpPr>
        <p:grpSpPr>
          <a:xfrm>
            <a:off x="9475596" y="1871259"/>
            <a:ext cx="2562495" cy="621059"/>
            <a:chOff x="2260698" y="1672902"/>
            <a:chExt cx="2563550" cy="621314"/>
          </a:xfrm>
        </p:grpSpPr>
        <p:sp>
          <p:nvSpPr>
            <p:cNvPr id="185" name="Rectangle 184"/>
            <p:cNvSpPr/>
            <p:nvPr/>
          </p:nvSpPr>
          <p:spPr>
            <a:xfrm>
              <a:off x="2260698" y="167290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Service Fabric</a:t>
              </a:r>
            </a:p>
          </p:txBody>
        </p:sp>
        <p:pic>
          <p:nvPicPr>
            <p:cNvPr id="186" name="Picture 185"/>
            <p:cNvPicPr>
              <a:picLocks noChangeAspect="1"/>
            </p:cNvPicPr>
            <p:nvPr/>
          </p:nvPicPr>
          <p:blipFill>
            <a:blip r:embed="rId6"/>
            <a:stretch>
              <a:fillRect/>
            </a:stretch>
          </p:blipFill>
          <p:spPr>
            <a:xfrm>
              <a:off x="2386537" y="1735699"/>
              <a:ext cx="495338" cy="495720"/>
            </a:xfrm>
            <a:prstGeom prst="rect">
              <a:avLst/>
            </a:prstGeom>
          </p:spPr>
        </p:pic>
      </p:grpSp>
      <p:sp>
        <p:nvSpPr>
          <p:cNvPr id="188" name="Rectangle 187"/>
          <p:cNvSpPr/>
          <p:nvPr/>
        </p:nvSpPr>
        <p:spPr>
          <a:xfrm>
            <a:off x="9475596" y="3137020"/>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Batch</a:t>
            </a:r>
          </a:p>
        </p:txBody>
      </p:sp>
      <p:grpSp>
        <p:nvGrpSpPr>
          <p:cNvPr id="190" name="Group 189"/>
          <p:cNvGrpSpPr/>
          <p:nvPr/>
        </p:nvGrpSpPr>
        <p:grpSpPr>
          <a:xfrm>
            <a:off x="9475596" y="2504140"/>
            <a:ext cx="2562495" cy="621059"/>
            <a:chOff x="2260698" y="2350204"/>
            <a:chExt cx="2563550" cy="621314"/>
          </a:xfrm>
        </p:grpSpPr>
        <p:sp>
          <p:nvSpPr>
            <p:cNvPr id="191" name="Rectangle 190"/>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App Services</a:t>
              </a:r>
            </a:p>
          </p:txBody>
        </p:sp>
        <p:pic>
          <p:nvPicPr>
            <p:cNvPr id="192" name="Picture 191"/>
            <p:cNvPicPr>
              <a:picLocks noChangeAspect="1"/>
            </p:cNvPicPr>
            <p:nvPr/>
          </p:nvPicPr>
          <p:blipFill>
            <a:blip r:embed="rId7"/>
            <a:stretch>
              <a:fillRect/>
            </a:stretch>
          </p:blipFill>
          <p:spPr>
            <a:xfrm>
              <a:off x="2386538" y="2409936"/>
              <a:ext cx="495337" cy="495720"/>
            </a:xfrm>
            <a:prstGeom prst="rect">
              <a:avLst/>
            </a:prstGeom>
          </p:spPr>
        </p:pic>
      </p:grpSp>
      <p:sp>
        <p:nvSpPr>
          <p:cNvPr id="194" name="Rectangle 193"/>
          <p:cNvSpPr/>
          <p:nvPr/>
        </p:nvSpPr>
        <p:spPr>
          <a:xfrm>
            <a:off x="9475596" y="3769898"/>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sp>
        <p:nvSpPr>
          <p:cNvPr id="197" name="Rectangle 196"/>
          <p:cNvSpPr/>
          <p:nvPr/>
        </p:nvSpPr>
        <p:spPr>
          <a:xfrm>
            <a:off x="9475596" y="5035655"/>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sp>
        <p:nvSpPr>
          <p:cNvPr id="200" name="Rectangle 199"/>
          <p:cNvSpPr/>
          <p:nvPr/>
        </p:nvSpPr>
        <p:spPr>
          <a:xfrm>
            <a:off x="9475596" y="4402778"/>
            <a:ext cx="2562495" cy="621059"/>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816" tIns="0" rIns="0" bIns="0" numCol="1" spcCol="0" rtlCol="0" fromWordArt="0" anchor="ctr" anchorCtr="0" forceAA="0" compatLnSpc="1">
            <a:prstTxWarp prst="textNoShape">
              <a:avLst/>
            </a:prstTxWarp>
            <a:noAutofit/>
          </a:bodyPr>
          <a:lstStyle/>
          <a:p>
            <a:pPr algn="ctr" defTabSz="895952">
              <a:defRPr/>
            </a:pPr>
            <a:r>
              <a:rPr lang="en-US" sz="1598" kern="0" dirty="0">
                <a:solidFill>
                  <a:prstClr val="white"/>
                </a:solidFill>
              </a:rPr>
              <a:t>…</a:t>
            </a:r>
          </a:p>
        </p:txBody>
      </p:sp>
      <p:grpSp>
        <p:nvGrpSpPr>
          <p:cNvPr id="206" name="Group 205"/>
          <p:cNvGrpSpPr/>
          <p:nvPr/>
        </p:nvGrpSpPr>
        <p:grpSpPr>
          <a:xfrm>
            <a:off x="824343" y="5372725"/>
            <a:ext cx="1353811" cy="898928"/>
            <a:chOff x="1883426" y="5104140"/>
            <a:chExt cx="1354368" cy="899299"/>
          </a:xfrm>
        </p:grpSpPr>
        <p:pic>
          <p:nvPicPr>
            <p:cNvPr id="207" name="Picture 206"/>
            <p:cNvPicPr>
              <a:picLocks noChangeAspect="1"/>
            </p:cNvPicPr>
            <p:nvPr/>
          </p:nvPicPr>
          <p:blipFill>
            <a:blip r:embed="rId8"/>
            <a:stretch>
              <a:fillRect/>
            </a:stretch>
          </p:blipFill>
          <p:spPr>
            <a:xfrm>
              <a:off x="2145264" y="5243497"/>
              <a:ext cx="668742" cy="618646"/>
            </a:xfrm>
            <a:prstGeom prst="rect">
              <a:avLst/>
            </a:prstGeom>
          </p:spPr>
        </p:pic>
        <p:sp>
          <p:nvSpPr>
            <p:cNvPr id="208" name="Rectangle 207"/>
            <p:cNvSpPr/>
            <p:nvPr/>
          </p:nvSpPr>
          <p:spPr>
            <a:xfrm>
              <a:off x="1883426" y="5483571"/>
              <a:ext cx="273109"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Code</a:t>
              </a:r>
            </a:p>
          </p:txBody>
        </p:sp>
        <p:sp>
          <p:nvSpPr>
            <p:cNvPr id="209" name="Rectangle 208"/>
            <p:cNvSpPr/>
            <p:nvPr/>
          </p:nvSpPr>
          <p:spPr>
            <a:xfrm>
              <a:off x="2379447" y="5104140"/>
              <a:ext cx="204423"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Run</a:t>
              </a:r>
            </a:p>
          </p:txBody>
        </p:sp>
        <p:sp>
          <p:nvSpPr>
            <p:cNvPr id="210" name="Rectangle 209"/>
            <p:cNvSpPr/>
            <p:nvPr/>
          </p:nvSpPr>
          <p:spPr>
            <a:xfrm>
              <a:off x="2817502" y="5483571"/>
              <a:ext cx="420292"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Validate</a:t>
              </a:r>
            </a:p>
          </p:txBody>
        </p:sp>
        <p:sp>
          <p:nvSpPr>
            <p:cNvPr id="211" name="Rectangle 210"/>
            <p:cNvSpPr/>
            <p:nvPr/>
          </p:nvSpPr>
          <p:spPr>
            <a:xfrm>
              <a:off x="2308915" y="5862143"/>
              <a:ext cx="348336" cy="141296"/>
            </a:xfrm>
            <a:prstGeom prst="rect">
              <a:avLst/>
            </a:prstGeom>
          </p:spPr>
          <p:txBody>
            <a:bodyPr wrap="none" lIns="0" tIns="0" rIns="0" bIns="0">
              <a:spAutoFit/>
            </a:bodyPr>
            <a:lstStyle/>
            <a:p>
              <a:pPr defTabSz="913958">
                <a:defRPr/>
              </a:pPr>
              <a:r>
                <a:rPr lang="en-US" sz="900" kern="0" dirty="0">
                  <a:solidFill>
                    <a:prstClr val="white"/>
                  </a:solidFill>
                  <a:ea typeface="Segoe UI" panose="020B0502040204020203" pitchFamily="34" charset="0"/>
                  <a:cs typeface="Segoe UI" panose="020B0502040204020203" pitchFamily="34" charset="0"/>
                </a:rPr>
                <a:t>Debug</a:t>
              </a:r>
            </a:p>
          </p:txBody>
        </p:sp>
      </p:grpSp>
      <p:grpSp>
        <p:nvGrpSpPr>
          <p:cNvPr id="212" name="Group 211"/>
          <p:cNvGrpSpPr/>
          <p:nvPr/>
        </p:nvGrpSpPr>
        <p:grpSpPr>
          <a:xfrm>
            <a:off x="1295054" y="5061449"/>
            <a:ext cx="1509305" cy="895245"/>
            <a:chOff x="1369381" y="4802368"/>
            <a:chExt cx="1509926" cy="895613"/>
          </a:xfrm>
        </p:grpSpPr>
        <p:pic>
          <p:nvPicPr>
            <p:cNvPr id="213"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3763" y="2760004"/>
            <a:ext cx="598752" cy="399167"/>
          </a:xfrm>
          <a:prstGeom prst="rect">
            <a:avLst/>
          </a:prstGeom>
          <a:noFill/>
          <a:extLst>
            <a:ext uri="{909E8E84-426E-40DD-AFC4-6F175D3DCCD1}">
              <a14:hiddenFill xmlns:a14="http://schemas.microsoft.com/office/drawing/2010/main">
                <a:solidFill>
                  <a:srgbClr val="FFFFFF"/>
                </a:solidFill>
              </a14:hiddenFill>
            </a:ext>
          </a:extLst>
        </p:spPr>
      </p:pic>
      <p:grpSp>
        <p:nvGrpSpPr>
          <p:cNvPr id="218" name="Group 217"/>
          <p:cNvGrpSpPr/>
          <p:nvPr/>
        </p:nvGrpSpPr>
        <p:grpSpPr>
          <a:xfrm>
            <a:off x="4898952" y="1648192"/>
            <a:ext cx="1483089" cy="1551196"/>
            <a:chOff x="4974763" y="1387710"/>
            <a:chExt cx="1483698" cy="1551834"/>
          </a:xfrm>
        </p:grpSpPr>
        <p:sp>
          <p:nvSpPr>
            <p:cNvPr id="219" name="Rounded Rectangle 12"/>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20" name="TextBox 219"/>
            <p:cNvSpPr txBox="1"/>
            <p:nvPr/>
          </p:nvSpPr>
          <p:spPr>
            <a:xfrm>
              <a:off x="5150687" y="1935424"/>
              <a:ext cx="1240480" cy="310392"/>
            </a:xfrm>
            <a:prstGeom prst="rect">
              <a:avLst/>
            </a:prstGeom>
          </p:spPr>
          <p:txBody>
            <a:bodyPr vert="horz" wrap="square" lIns="91352" tIns="91352" rIns="91352" bIns="91352" rtlCol="0" anchor="t">
              <a:noAutofit/>
            </a:bodyPr>
            <a:lstStyle/>
            <a:p>
              <a:pPr marL="233092" indent="-233092" algn="ctr" defTabSz="895952">
                <a:defRPr/>
              </a:pPr>
              <a:r>
                <a:rPr lang="en-US" sz="1598" kern="0" dirty="0">
                  <a:solidFill>
                    <a:prstClr val="white"/>
                  </a:solidFill>
                  <a:ea typeface="Segoe UI" panose="020B0502040204020203" pitchFamily="34" charset="0"/>
                  <a:cs typeface="Segoe UI" panose="020B0502040204020203" pitchFamily="34" charset="0"/>
                </a:rPr>
                <a:t>CD, Deploy</a:t>
              </a:r>
            </a:p>
          </p:txBody>
        </p:sp>
        <p:sp>
          <p:nvSpPr>
            <p:cNvPr id="221" name="TextBox 220"/>
            <p:cNvSpPr txBox="1"/>
            <p:nvPr/>
          </p:nvSpPr>
          <p:spPr>
            <a:xfrm>
              <a:off x="5223238" y="1387710"/>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grpSp>
      <p:cxnSp>
        <p:nvCxnSpPr>
          <p:cNvPr id="224" name="Straight Arrow Connector 223"/>
          <p:cNvCxnSpPr>
            <a:cxnSpLocks/>
          </p:cNvCxnSpPr>
          <p:nvPr/>
        </p:nvCxnSpPr>
        <p:spPr>
          <a:xfrm flipV="1">
            <a:off x="6386478" y="3129533"/>
            <a:ext cx="1166679" cy="572274"/>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228" name="Group 227"/>
          <p:cNvGrpSpPr/>
          <p:nvPr/>
        </p:nvGrpSpPr>
        <p:grpSpPr>
          <a:xfrm>
            <a:off x="534658" y="1701497"/>
            <a:ext cx="1483089" cy="1510173"/>
            <a:chOff x="608671" y="1428750"/>
            <a:chExt cx="1483698" cy="1510794"/>
          </a:xfrm>
        </p:grpSpPr>
        <p:sp>
          <p:nvSpPr>
            <p:cNvPr id="229" name="Rounded Rectangle 11"/>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30" name="TextBox 229"/>
            <p:cNvSpPr txBox="1"/>
            <p:nvPr/>
          </p:nvSpPr>
          <p:spPr>
            <a:xfrm>
              <a:off x="659206" y="1806524"/>
              <a:ext cx="1375377" cy="876125"/>
            </a:xfrm>
            <a:prstGeom prst="rect">
              <a:avLst/>
            </a:prstGeom>
          </p:spPr>
          <p:txBody>
            <a:bodyPr vert="horz" wrap="square" lIns="91352" tIns="91352" rIns="91352" bIns="91352" rtlCol="0" anchor="t">
              <a:noAutofit/>
            </a:bodyPr>
            <a:lstStyle/>
            <a:p>
              <a:pPr algn="ctr" defTabSz="895952">
                <a:defRPr/>
              </a:pPr>
              <a:r>
                <a:rPr lang="en-US" sz="1598" kern="0" dirty="0">
                  <a:solidFill>
                    <a:prstClr val="white"/>
                  </a:solidFill>
                  <a:ea typeface="Segoe UI" panose="020B0502040204020203" pitchFamily="34" charset="0"/>
                  <a:cs typeface="Segoe UI" panose="020B0502040204020203" pitchFamily="34" charset="0"/>
                </a:rPr>
                <a:t>Source Code Control</a:t>
              </a:r>
            </a:p>
            <a:p>
              <a:pPr algn="ctr" defTabSz="895952">
                <a:defRPr/>
              </a:pPr>
              <a:r>
                <a:rPr lang="en-US" sz="1098" kern="0" dirty="0">
                  <a:solidFill>
                    <a:prstClr val="white"/>
                  </a:solidFill>
                  <a:ea typeface="Segoe UI" panose="020B0502040204020203" pitchFamily="34" charset="0"/>
                  <a:cs typeface="Segoe UI" panose="020B0502040204020203" pitchFamily="34" charset="0"/>
                </a:rPr>
                <a:t>(SCC)</a:t>
              </a:r>
            </a:p>
          </p:txBody>
        </p:sp>
        <p:sp>
          <p:nvSpPr>
            <p:cNvPr id="231" name="TextBox 230"/>
            <p:cNvSpPr txBox="1"/>
            <p:nvPr/>
          </p:nvSpPr>
          <p:spPr>
            <a:xfrm>
              <a:off x="889041" y="1428750"/>
              <a:ext cx="967141" cy="390626"/>
            </a:xfrm>
            <a:prstGeom prst="rect">
              <a:avLst/>
            </a:prstGeom>
          </p:spPr>
          <p:txBody>
            <a:bodyPr vert="horz" wrap="square" lIns="91352" tIns="91352" rIns="91352" bIns="91352" rtlCol="0" anchor="t">
              <a:noAutofit/>
            </a:bodyPr>
            <a:lstStyle/>
            <a:p>
              <a:pPr marL="233092" indent="-233092" algn="ctr" defTabSz="895952">
                <a:defRPr/>
              </a:pPr>
              <a:endParaRPr lang="en-US" sz="2000" b="1" kern="0" dirty="0">
                <a:solidFill>
                  <a:prstClr val="white"/>
                </a:solidFill>
                <a:ea typeface="Segoe UI" panose="020B0502040204020203" pitchFamily="34" charset="0"/>
                <a:cs typeface="Segoe UI" panose="020B0502040204020203" pitchFamily="34" charset="0"/>
              </a:endParaRPr>
            </a:p>
          </p:txBody>
        </p:sp>
        <p:pic>
          <p:nvPicPr>
            <p:cNvPr id="232" name="Picture 231"/>
            <p:cNvPicPr>
              <a:picLocks noChangeAspect="1"/>
            </p:cNvPicPr>
            <p:nvPr/>
          </p:nvPicPr>
          <p:blipFill>
            <a:blip r:embed="rId12"/>
            <a:stretch>
              <a:fillRect/>
            </a:stretch>
          </p:blipFill>
          <p:spPr>
            <a:xfrm>
              <a:off x="679478" y="2532713"/>
              <a:ext cx="360364" cy="358071"/>
            </a:xfrm>
            <a:prstGeom prst="rect">
              <a:avLst/>
            </a:prstGeom>
          </p:spPr>
        </p:pic>
      </p:grpSp>
      <p:grpSp>
        <p:nvGrpSpPr>
          <p:cNvPr id="13" name="Group 12">
            <a:extLst>
              <a:ext uri="{FF2B5EF4-FFF2-40B4-BE49-F238E27FC236}">
                <a16:creationId xmlns:a16="http://schemas.microsoft.com/office/drawing/2014/main" id="{CEA66207-F891-48F1-B1BC-4D24DB241D2C}"/>
              </a:ext>
            </a:extLst>
          </p:cNvPr>
          <p:cNvGrpSpPr/>
          <p:nvPr/>
        </p:nvGrpSpPr>
        <p:grpSpPr>
          <a:xfrm>
            <a:off x="3841629" y="3405508"/>
            <a:ext cx="2497413" cy="1477907"/>
            <a:chOff x="3765931" y="3339013"/>
            <a:chExt cx="2449326" cy="1449450"/>
          </a:xfrm>
        </p:grpSpPr>
        <p:sp>
          <p:nvSpPr>
            <p:cNvPr id="203" name="Rounded Rectangle 12"/>
            <p:cNvSpPr/>
            <p:nvPr/>
          </p:nvSpPr>
          <p:spPr>
            <a:xfrm>
              <a:off x="3765931" y="3339013"/>
              <a:ext cx="2449326" cy="1449450"/>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sp>
          <p:nvSpPr>
            <p:cNvPr id="204" name="Rectangle 203"/>
            <p:cNvSpPr/>
            <p:nvPr/>
          </p:nvSpPr>
          <p:spPr>
            <a:xfrm>
              <a:off x="4708935" y="4175695"/>
              <a:ext cx="1066970" cy="563311"/>
            </a:xfrm>
            <a:prstGeom prst="rect">
              <a:avLst/>
            </a:prstGeom>
          </p:spPr>
          <p:txBody>
            <a:bodyPr wrap="square">
              <a:spAutoFit/>
            </a:bodyPr>
            <a:lstStyle/>
            <a:p>
              <a:pPr algn="ctr" defTabSz="913958">
                <a:defRPr/>
              </a:pPr>
              <a:r>
                <a:rPr lang="en-US" sz="1020" kern="0" dirty="0">
                  <a:solidFill>
                    <a:prstClr val="white"/>
                  </a:solidFill>
                  <a:ea typeface="Segoe UI" panose="020B0502040204020203" pitchFamily="34" charset="0"/>
                  <a:cs typeface="Segoe UI" panose="020B0502040204020203" pitchFamily="34" charset="0"/>
                </a:rPr>
                <a:t>Azure Container Registry</a:t>
              </a:r>
            </a:p>
          </p:txBody>
        </p:sp>
        <p:pic>
          <p:nvPicPr>
            <p:cNvPr id="238" name="Picture 237"/>
            <p:cNvPicPr>
              <a:picLocks noChangeAspect="1"/>
            </p:cNvPicPr>
            <p:nvPr/>
          </p:nvPicPr>
          <p:blipFill>
            <a:blip r:embed="rId13"/>
            <a:stretch>
              <a:fillRect/>
            </a:stretch>
          </p:blipFill>
          <p:spPr>
            <a:xfrm>
              <a:off x="4941259" y="3746555"/>
              <a:ext cx="554779" cy="554779"/>
            </a:xfrm>
            <a:prstGeom prst="rect">
              <a:avLst/>
            </a:prstGeom>
          </p:spPr>
        </p:pic>
        <p:sp>
          <p:nvSpPr>
            <p:cNvPr id="112" name="Lightning Bolt 111">
              <a:extLst>
                <a:ext uri="{FF2B5EF4-FFF2-40B4-BE49-F238E27FC236}">
                  <a16:creationId xmlns:a16="http://schemas.microsoft.com/office/drawing/2014/main" id="{B895D590-B627-43CA-AAF9-EDD55F55A2E3}"/>
                </a:ext>
              </a:extLst>
            </p:cNvPr>
            <p:cNvSpPr/>
            <p:nvPr/>
          </p:nvSpPr>
          <p:spPr>
            <a:xfrm>
              <a:off x="5481892" y="38111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grpSp>
      <p:grpSp>
        <p:nvGrpSpPr>
          <p:cNvPr id="8" name="Group 7">
            <a:extLst>
              <a:ext uri="{FF2B5EF4-FFF2-40B4-BE49-F238E27FC236}">
                <a16:creationId xmlns:a16="http://schemas.microsoft.com/office/drawing/2014/main" id="{B454B857-831D-427E-BCF6-E414B4170065}"/>
              </a:ext>
            </a:extLst>
          </p:cNvPr>
          <p:cNvGrpSpPr/>
          <p:nvPr/>
        </p:nvGrpSpPr>
        <p:grpSpPr>
          <a:xfrm>
            <a:off x="4018351" y="5113181"/>
            <a:ext cx="3287112" cy="1505541"/>
            <a:chOff x="3939249" y="5013804"/>
            <a:chExt cx="3223820" cy="1476553"/>
          </a:xfrm>
        </p:grpSpPr>
        <p:grpSp>
          <p:nvGrpSpPr>
            <p:cNvPr id="177" name="Group 176"/>
            <p:cNvGrpSpPr/>
            <p:nvPr/>
          </p:nvGrpSpPr>
          <p:grpSpPr>
            <a:xfrm>
              <a:off x="4515791" y="5013804"/>
              <a:ext cx="2028741" cy="1476553"/>
              <a:chOff x="4681901" y="4854122"/>
              <a:chExt cx="2069421" cy="1506161"/>
            </a:xfrm>
          </p:grpSpPr>
          <p:pic>
            <p:nvPicPr>
              <p:cNvPr id="178" name="Picture 177"/>
              <p:cNvPicPr>
                <a:picLocks noChangeAspect="1"/>
              </p:cNvPicPr>
              <p:nvPr/>
            </p:nvPicPr>
            <p:blipFill>
              <a:blip r:embed="rId14">
                <a:duotone>
                  <a:prstClr val="black"/>
                  <a:srgbClr val="A5A5A5">
                    <a:tint val="45000"/>
                    <a:satMod val="400000"/>
                  </a:srgbClr>
                </a:duotone>
              </a:blip>
              <a:stretch>
                <a:fillRect/>
              </a:stretch>
            </p:blipFill>
            <p:spPr>
              <a:xfrm>
                <a:off x="4681901" y="4854122"/>
                <a:ext cx="2069421" cy="1506161"/>
              </a:xfrm>
              <a:prstGeom prst="rect">
                <a:avLst/>
              </a:prstGeom>
            </p:spPr>
          </p:pic>
          <p:sp>
            <p:nvSpPr>
              <p:cNvPr id="179" name="Rectangle 178"/>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913958">
                  <a:defRPr/>
                </a:pPr>
                <a:endParaRPr lang="en-US" kern="0" dirty="0">
                  <a:solidFill>
                    <a:prstClr val="white"/>
                  </a:solidFill>
                  <a:latin typeface="Calibri" panose="020F0502020204030204"/>
                </a:endParaRPr>
              </a:p>
            </p:txBody>
          </p:sp>
        </p:grpSp>
        <p:sp>
          <p:nvSpPr>
            <p:cNvPr id="161" name="TextBox 160"/>
            <p:cNvSpPr txBox="1"/>
            <p:nvPr/>
          </p:nvSpPr>
          <p:spPr>
            <a:xfrm>
              <a:off x="3939249" y="5209617"/>
              <a:ext cx="3223820" cy="352041"/>
            </a:xfrm>
            <a:prstGeom prst="rect">
              <a:avLst/>
            </a:prstGeom>
          </p:spPr>
          <p:txBody>
            <a:bodyPr vert="horz" wrap="square" lIns="91352" tIns="91352" rIns="91352" bIns="91352" rtlCol="0" anchor="t">
              <a:noAutofit/>
            </a:bodyPr>
            <a:lstStyle/>
            <a:p>
              <a:pPr algn="ctr" defTabSz="895952">
                <a:defRPr/>
              </a:pPr>
              <a:r>
                <a:rPr lang="en-US" sz="1398" kern="0" dirty="0">
                  <a:solidFill>
                    <a:prstClr val="white"/>
                  </a:solidFill>
                  <a:ea typeface="Segoe UI" panose="020B0502040204020203" pitchFamily="34" charset="0"/>
                  <a:cs typeface="Segoe UI" panose="020B0502040204020203" pitchFamily="34" charset="0"/>
                </a:rPr>
                <a:t>Monitor and Diagnose</a:t>
              </a:r>
            </a:p>
          </p:txBody>
        </p:sp>
      </p:grpSp>
      <p:grpSp>
        <p:nvGrpSpPr>
          <p:cNvPr id="10" name="Group 9">
            <a:extLst>
              <a:ext uri="{FF2B5EF4-FFF2-40B4-BE49-F238E27FC236}">
                <a16:creationId xmlns:a16="http://schemas.microsoft.com/office/drawing/2014/main" id="{54C4B1EB-BFAE-4F0D-AB6F-AFE1C2C7CDDE}"/>
              </a:ext>
            </a:extLst>
          </p:cNvPr>
          <p:cNvGrpSpPr/>
          <p:nvPr/>
        </p:nvGrpSpPr>
        <p:grpSpPr>
          <a:xfrm>
            <a:off x="3892342" y="3459579"/>
            <a:ext cx="1016611" cy="1373327"/>
            <a:chOff x="3815665" y="3392042"/>
            <a:chExt cx="997037" cy="1346884"/>
          </a:xfrm>
        </p:grpSpPr>
        <p:sp>
          <p:nvSpPr>
            <p:cNvPr id="96" name="Lightning Bolt 95">
              <a:extLst>
                <a:ext uri="{FF2B5EF4-FFF2-40B4-BE49-F238E27FC236}">
                  <a16:creationId xmlns:a16="http://schemas.microsoft.com/office/drawing/2014/main" id="{3E0D1AFB-8530-40BD-A272-234356A27A28}"/>
                </a:ext>
              </a:extLst>
            </p:cNvPr>
            <p:cNvSpPr/>
            <p:nvPr/>
          </p:nvSpPr>
          <p:spPr>
            <a:xfrm>
              <a:off x="4110292" y="339204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pic>
          <p:nvPicPr>
            <p:cNvPr id="98" name="Picture 97">
              <a:extLst>
                <a:ext uri="{FF2B5EF4-FFF2-40B4-BE49-F238E27FC236}">
                  <a16:creationId xmlns:a16="http://schemas.microsoft.com/office/drawing/2014/main" id="{DC7B67DE-0C72-4F53-808F-27EF3C5749EE}"/>
                </a:ext>
              </a:extLst>
            </p:cNvPr>
            <p:cNvPicPr>
              <a:picLocks noChangeAspect="1"/>
            </p:cNvPicPr>
            <p:nvPr/>
          </p:nvPicPr>
          <p:blipFill>
            <a:blip r:embed="rId1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3912435" y="3401519"/>
              <a:ext cx="211614" cy="203297"/>
            </a:xfrm>
            <a:prstGeom prst="rect">
              <a:avLst/>
            </a:prstGeom>
          </p:spPr>
        </p:pic>
        <p:sp>
          <p:nvSpPr>
            <p:cNvPr id="99" name="TextBox 98">
              <a:extLst>
                <a:ext uri="{FF2B5EF4-FFF2-40B4-BE49-F238E27FC236}">
                  <a16:creationId xmlns:a16="http://schemas.microsoft.com/office/drawing/2014/main" id="{C0327AFE-9636-4998-8481-1002394BE945}"/>
                </a:ext>
              </a:extLst>
            </p:cNvPr>
            <p:cNvSpPr txBox="1"/>
            <p:nvPr/>
          </p:nvSpPr>
          <p:spPr>
            <a:xfrm>
              <a:off x="4054008" y="3417764"/>
              <a:ext cx="615919" cy="280718"/>
            </a:xfrm>
            <a:prstGeom prst="rect">
              <a:avLst/>
            </a:prstGeom>
            <a:noFill/>
          </p:spPr>
          <p:txBody>
            <a:bodyPr wrap="square" rtlCol="0">
              <a:spAutoFit/>
            </a:bodyPr>
            <a:lstStyle/>
            <a:p>
              <a:pPr algn="ctr"/>
              <a:r>
                <a:rPr lang="en-US" sz="612" dirty="0">
                  <a:solidFill>
                    <a:srgbClr val="FFC000"/>
                  </a:solidFill>
                </a:rPr>
                <a:t>Base Image Index</a:t>
              </a:r>
            </a:p>
          </p:txBody>
        </p:sp>
        <p:pic>
          <p:nvPicPr>
            <p:cNvPr id="105" name="Picture 2" descr="image001">
              <a:extLst>
                <a:ext uri="{FF2B5EF4-FFF2-40B4-BE49-F238E27FC236}">
                  <a16:creationId xmlns:a16="http://schemas.microsoft.com/office/drawing/2014/main" id="{BC614424-F5D4-4F5F-8216-D9197F5B3892}"/>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4932" t="33528" r="70984" b="38869"/>
            <a:stretch/>
          </p:blipFill>
          <p:spPr bwMode="auto">
            <a:xfrm>
              <a:off x="4061190" y="3672239"/>
              <a:ext cx="611820" cy="60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Lightning Bolt 112">
              <a:extLst>
                <a:ext uri="{FF2B5EF4-FFF2-40B4-BE49-F238E27FC236}">
                  <a16:creationId xmlns:a16="http://schemas.microsoft.com/office/drawing/2014/main" id="{D8149134-3902-4ADA-BE39-47FC571EC2DB}"/>
                </a:ext>
              </a:extLst>
            </p:cNvPr>
            <p:cNvSpPr/>
            <p:nvPr/>
          </p:nvSpPr>
          <p:spPr>
            <a:xfrm>
              <a:off x="4651312" y="3818762"/>
              <a:ext cx="48312" cy="73475"/>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a:p>
          </p:txBody>
        </p:sp>
        <p:sp>
          <p:nvSpPr>
            <p:cNvPr id="116" name="Rectangle 115">
              <a:extLst>
                <a:ext uri="{FF2B5EF4-FFF2-40B4-BE49-F238E27FC236}">
                  <a16:creationId xmlns:a16="http://schemas.microsoft.com/office/drawing/2014/main" id="{B22DFE5B-AB94-4A29-AF2F-1910A87E39EE}"/>
                </a:ext>
              </a:extLst>
            </p:cNvPr>
            <p:cNvSpPr/>
            <p:nvPr/>
          </p:nvSpPr>
          <p:spPr>
            <a:xfrm>
              <a:off x="3815665" y="4175695"/>
              <a:ext cx="997037" cy="563231"/>
            </a:xfrm>
            <a:prstGeom prst="rect">
              <a:avLst/>
            </a:prstGeom>
          </p:spPr>
          <p:txBody>
            <a:bodyPr wrap="square">
              <a:spAutoFit/>
            </a:bodyPr>
            <a:lstStyle/>
            <a:p>
              <a:pPr algn="ctr" defTabSz="913958">
                <a:defRPr/>
              </a:pPr>
              <a:r>
                <a:rPr lang="en-US" sz="1020" i="1" kern="0" dirty="0">
                  <a:solidFill>
                    <a:srgbClr val="FFC000"/>
                  </a:solidFill>
                  <a:ea typeface="Segoe UI" panose="020B0502040204020203" pitchFamily="34" charset="0"/>
                  <a:cs typeface="Segoe UI" panose="020B0502040204020203" pitchFamily="34" charset="0"/>
                </a:rPr>
                <a:t>Azure Container </a:t>
              </a:r>
              <a:r>
                <a:rPr lang="en-US" sz="1020" i="1" kern="0" dirty="0">
                  <a:noFill/>
                  <a:ea typeface="Segoe UI" panose="020B0502040204020203" pitchFamily="34" charset="0"/>
                  <a:cs typeface="Segoe UI" panose="020B0502040204020203" pitchFamily="34" charset="0"/>
                </a:rPr>
                <a:t>_</a:t>
              </a:r>
              <a:r>
                <a:rPr lang="en-US" sz="1020" i="1" kern="0" dirty="0">
                  <a:solidFill>
                    <a:srgbClr val="FFC000"/>
                  </a:solidFill>
                  <a:ea typeface="Segoe UI" panose="020B0502040204020203" pitchFamily="34" charset="0"/>
                  <a:cs typeface="Segoe UI" panose="020B0502040204020203" pitchFamily="34" charset="0"/>
                </a:rPr>
                <a:t>Builder*</a:t>
              </a:r>
            </a:p>
          </p:txBody>
        </p:sp>
      </p:grpSp>
      <p:cxnSp>
        <p:nvCxnSpPr>
          <p:cNvPr id="97" name="Straight Arrow Connector 96">
            <a:extLst>
              <a:ext uri="{FF2B5EF4-FFF2-40B4-BE49-F238E27FC236}">
                <a16:creationId xmlns:a16="http://schemas.microsoft.com/office/drawing/2014/main" id="{C7E0BE4C-584A-49B4-8656-1FC5CE9E23EB}"/>
              </a:ext>
            </a:extLst>
          </p:cNvPr>
          <p:cNvCxnSpPr>
            <a:cxnSpLocks/>
          </p:cNvCxnSpPr>
          <p:nvPr/>
        </p:nvCxnSpPr>
        <p:spPr>
          <a:xfrm flipV="1">
            <a:off x="3320382" y="3611045"/>
            <a:ext cx="653125" cy="467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2E2FA75-EF55-4CAB-99C0-78E1A1427213}"/>
              </a:ext>
            </a:extLst>
          </p:cNvPr>
          <p:cNvGrpSpPr/>
          <p:nvPr/>
        </p:nvGrpSpPr>
        <p:grpSpPr>
          <a:xfrm>
            <a:off x="2702968" y="3412930"/>
            <a:ext cx="890865" cy="808596"/>
            <a:chOff x="3030178" y="3362203"/>
            <a:chExt cx="873712" cy="793028"/>
          </a:xfrm>
        </p:grpSpPr>
        <p:sp>
          <p:nvSpPr>
            <p:cNvPr id="101" name="Rounded Rectangle 12">
              <a:extLst>
                <a:ext uri="{FF2B5EF4-FFF2-40B4-BE49-F238E27FC236}">
                  <a16:creationId xmlns:a16="http://schemas.microsoft.com/office/drawing/2014/main" id="{8659F909-BCF0-4CA1-B679-EB78CD578662}"/>
                </a:ext>
              </a:extLst>
            </p:cNvPr>
            <p:cNvSpPr/>
            <p:nvPr/>
          </p:nvSpPr>
          <p:spPr>
            <a:xfrm>
              <a:off x="3030178" y="3362203"/>
              <a:ext cx="873712" cy="793028"/>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352" tIns="91352" rIns="91352" bIns="91352" numCol="1" spcCol="0" rtlCol="0" fromWordArt="0" anchor="b" anchorCtr="0" forceAA="0" compatLnSpc="1">
              <a:prstTxWarp prst="textNoShape">
                <a:avLst/>
              </a:prstTxWarp>
              <a:noAutofit/>
            </a:bodyPr>
            <a:lstStyle/>
            <a:p>
              <a:pPr algn="r" defTabSz="895952">
                <a:defRPr/>
              </a:pPr>
              <a:endParaRPr lang="en-US" sz="1098" kern="0" dirty="0">
                <a:solidFill>
                  <a:sysClr val="windowText" lastClr="000000"/>
                </a:solidFill>
              </a:endParaRPr>
            </a:p>
          </p:txBody>
        </p:sp>
        <p:grpSp>
          <p:nvGrpSpPr>
            <p:cNvPr id="93" name="Group 92">
              <a:extLst>
                <a:ext uri="{FF2B5EF4-FFF2-40B4-BE49-F238E27FC236}">
                  <a16:creationId xmlns:a16="http://schemas.microsoft.com/office/drawing/2014/main" id="{F569CCE8-72A1-4B24-A3B9-A523C958EADA}"/>
                </a:ext>
              </a:extLst>
            </p:cNvPr>
            <p:cNvGrpSpPr/>
            <p:nvPr/>
          </p:nvGrpSpPr>
          <p:grpSpPr>
            <a:xfrm>
              <a:off x="3038233" y="3465520"/>
              <a:ext cx="793570" cy="613283"/>
              <a:chOff x="8081204" y="5137617"/>
              <a:chExt cx="1358036" cy="1049510"/>
            </a:xfrm>
          </p:grpSpPr>
          <p:pic>
            <p:nvPicPr>
              <p:cNvPr id="94" name="Picture 4" descr="Image result for docker hub logo">
                <a:extLst>
                  <a:ext uri="{FF2B5EF4-FFF2-40B4-BE49-F238E27FC236}">
                    <a16:creationId xmlns:a16="http://schemas.microsoft.com/office/drawing/2014/main" id="{953D16FE-D319-4234-B52B-8CA923C3AC1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1AC45463-DAD2-48A2-8160-2A1A3189F4E7}"/>
                  </a:ext>
                </a:extLst>
              </p:cNvPr>
              <p:cNvSpPr txBox="1"/>
              <p:nvPr/>
            </p:nvSpPr>
            <p:spPr>
              <a:xfrm>
                <a:off x="8081204" y="5795131"/>
                <a:ext cx="1358036" cy="391996"/>
              </a:xfrm>
              <a:prstGeom prst="rect">
                <a:avLst/>
              </a:prstGeom>
              <a:noFill/>
            </p:spPr>
            <p:txBody>
              <a:bodyPr wrap="square" rtlCol="0">
                <a:spAutoFit/>
              </a:bodyPr>
              <a:lstStyle/>
              <a:p>
                <a:pPr algn="ctr"/>
                <a:r>
                  <a:rPr lang="en-US" sz="918" dirty="0">
                    <a:solidFill>
                      <a:schemeClr val="bg1"/>
                    </a:solidFill>
                  </a:rPr>
                  <a:t>Docker Hub</a:t>
                </a:r>
              </a:p>
            </p:txBody>
          </p:sp>
        </p:grpSp>
      </p:grpSp>
      <p:pic>
        <p:nvPicPr>
          <p:cNvPr id="109" name="Graphic 108">
            <a:extLst>
              <a:ext uri="{FF2B5EF4-FFF2-40B4-BE49-F238E27FC236}">
                <a16:creationId xmlns:a16="http://schemas.microsoft.com/office/drawing/2014/main" id="{63065517-C4CE-4463-BE25-4159B0E0123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3273" y="3147927"/>
            <a:ext cx="553880" cy="553880"/>
          </a:xfrm>
          <a:prstGeom prst="rect">
            <a:avLst/>
          </a:prstGeom>
        </p:spPr>
      </p:pic>
      <p:sp>
        <p:nvSpPr>
          <p:cNvPr id="14" name="TextBox 13">
            <a:extLst>
              <a:ext uri="{FF2B5EF4-FFF2-40B4-BE49-F238E27FC236}">
                <a16:creationId xmlns:a16="http://schemas.microsoft.com/office/drawing/2014/main" id="{0C24CDF7-E1B5-4889-AB49-B6D4D52C8BEA}"/>
              </a:ext>
            </a:extLst>
          </p:cNvPr>
          <p:cNvSpPr txBox="1"/>
          <p:nvPr/>
        </p:nvSpPr>
        <p:spPr>
          <a:xfrm>
            <a:off x="-14339" y="1580758"/>
            <a:ext cx="2752363" cy="1818862"/>
          </a:xfrm>
          <a:prstGeom prst="rect">
            <a:avLst/>
          </a:prstGeom>
          <a:noFill/>
        </p:spPr>
        <p:txBody>
          <a:bodyPr wrap="square" lIns="186470" tIns="149177" rIns="186470" bIns="149177" rtlCol="0">
            <a:spAutoFit/>
          </a:bodyPr>
          <a:lstStyle/>
          <a:p>
            <a:pPr>
              <a:lnSpc>
                <a:spcPct val="90000"/>
              </a:lnSpc>
              <a:spcAft>
                <a:spcPts val="612"/>
              </a:spcAft>
            </a:pPr>
            <a:r>
              <a:rPr lang="en-US" sz="2448" dirty="0">
                <a:gradFill>
                  <a:gsLst>
                    <a:gs pos="2917">
                      <a:schemeClr val="tx1"/>
                    </a:gs>
                    <a:gs pos="30000">
                      <a:schemeClr val="tx1"/>
                    </a:gs>
                  </a:gsLst>
                  <a:lin ang="5400000" scaled="0"/>
                </a:gradFill>
              </a:rPr>
              <a:t>OS &amp; Framework Patching</a:t>
            </a:r>
          </a:p>
          <a:p>
            <a:pPr>
              <a:lnSpc>
                <a:spcPct val="90000"/>
              </a:lnSpc>
              <a:spcAft>
                <a:spcPts val="612"/>
              </a:spcAft>
            </a:pPr>
            <a:r>
              <a:rPr lang="en-US" sz="1836" dirty="0">
                <a:gradFill>
                  <a:gsLst>
                    <a:gs pos="2917">
                      <a:schemeClr val="tx1"/>
                    </a:gs>
                    <a:gs pos="30000">
                      <a:schemeClr val="tx1"/>
                    </a:gs>
                  </a:gsLst>
                  <a:lin ang="5400000" scaled="0"/>
                </a:gradFill>
              </a:rPr>
              <a:t>What happens when developers stop making code changes?</a:t>
            </a:r>
          </a:p>
        </p:txBody>
      </p:sp>
    </p:spTree>
    <p:extLst>
      <p:ext uri="{BB962C8B-B14F-4D97-AF65-F5344CB8AC3E}">
        <p14:creationId xmlns:p14="http://schemas.microsoft.com/office/powerpoint/2010/main" val="11266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6"/>
                                        </p:tgtEl>
                                        <p:attrNameLst>
                                          <p:attrName>style.visibility</p:attrName>
                                        </p:attrNameLst>
                                      </p:cBhvr>
                                      <p:to>
                                        <p:strVal val="visible"/>
                                      </p:to>
                                    </p:set>
                                    <p:anim calcmode="lin" valueType="num">
                                      <p:cBhvr>
                                        <p:cTn id="11" dur="500" fill="hold"/>
                                        <p:tgtEl>
                                          <p:spTgt spid="206"/>
                                        </p:tgtEl>
                                        <p:attrNameLst>
                                          <p:attrName>ppt_w</p:attrName>
                                        </p:attrNameLst>
                                      </p:cBhvr>
                                      <p:tavLst>
                                        <p:tav tm="0">
                                          <p:val>
                                            <p:fltVal val="0"/>
                                          </p:val>
                                        </p:tav>
                                        <p:tav tm="100000">
                                          <p:val>
                                            <p:strVal val="#ppt_w"/>
                                          </p:val>
                                        </p:tav>
                                      </p:tavLst>
                                    </p:anim>
                                    <p:anim calcmode="lin" valueType="num">
                                      <p:cBhvr>
                                        <p:cTn id="12" dur="500" fill="hold"/>
                                        <p:tgtEl>
                                          <p:spTgt spid="206"/>
                                        </p:tgtEl>
                                        <p:attrNameLst>
                                          <p:attrName>ppt_h</p:attrName>
                                        </p:attrNameLst>
                                      </p:cBhvr>
                                      <p:tavLst>
                                        <p:tav tm="0">
                                          <p:val>
                                            <p:fltVal val="0"/>
                                          </p:val>
                                        </p:tav>
                                        <p:tav tm="100000">
                                          <p:val>
                                            <p:strVal val="#ppt_h"/>
                                          </p:val>
                                        </p:tav>
                                      </p:tavLst>
                                    </p:anim>
                                    <p:animEffect transition="in" filter="fade">
                                      <p:cBhvr>
                                        <p:cTn id="13" dur="500"/>
                                        <p:tgtEl>
                                          <p:spTgt spid="2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par>
                                <p:cTn id="27" presetID="10" presetClass="entr" presetSubtype="0" fill="hold" nodeType="with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fade">
                                      <p:cBhvr>
                                        <p:cTn id="29" dur="500"/>
                                        <p:tgtEl>
                                          <p:spTgt spid="2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nodeType="withEffect">
                                  <p:stCondLst>
                                    <p:cond delay="0"/>
                                  </p:stCondLst>
                                  <p:childTnLst>
                                    <p:set>
                                      <p:cBhvr>
                                        <p:cTn id="39" dur="1" fill="hold">
                                          <p:stCondLst>
                                            <p:cond delay="0"/>
                                          </p:stCondLst>
                                        </p:cTn>
                                        <p:tgtEl>
                                          <p:spTgt spid="216"/>
                                        </p:tgtEl>
                                        <p:attrNameLst>
                                          <p:attrName>style.visibility</p:attrName>
                                        </p:attrNameLst>
                                      </p:cBhvr>
                                      <p:to>
                                        <p:strVal val="visible"/>
                                      </p:to>
                                    </p:set>
                                    <p:animEffect transition="in" filter="fade">
                                      <p:cBhvr>
                                        <p:cTn id="40" dur="500"/>
                                        <p:tgtEl>
                                          <p:spTgt spid="2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500"/>
                            </p:stCondLst>
                            <p:childTnLst>
                              <p:par>
                                <p:cTn id="45" presetID="16" presetClass="entr" presetSubtype="42" fill="hold" nodeType="after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barn(outHorizontal)">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500"/>
                                        <p:tgtEl>
                                          <p:spTgt spid="218"/>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900"/>
                                        <p:tgtEl>
                                          <p:spTgt spid="129"/>
                                        </p:tgtEl>
                                        <p:attrNameLst>
                                          <p:attrName>ppt_x</p:attrName>
                                        </p:attrNameLst>
                                      </p:cBhvr>
                                      <p:tavLst>
                                        <p:tav tm="0">
                                          <p:val>
                                            <p:strVal val="#ppt_x-#ppt_w*1.125000"/>
                                          </p:val>
                                        </p:tav>
                                        <p:tav tm="100000">
                                          <p:val>
                                            <p:strVal val="#ppt_x"/>
                                          </p:val>
                                        </p:tav>
                                      </p:tavLst>
                                    </p:anim>
                                    <p:animEffect transition="in" filter="wipe(right)">
                                      <p:cBhvr>
                                        <p:cTn id="56" dur="900"/>
                                        <p:tgtEl>
                                          <p:spTgt spid="129"/>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57"/>
                                        </p:tgtEl>
                                        <p:attrNameLst>
                                          <p:attrName>style.visibility</p:attrName>
                                        </p:attrNameLst>
                                      </p:cBhvr>
                                      <p:to>
                                        <p:strVal val="visible"/>
                                      </p:to>
                                    </p:set>
                                    <p:anim calcmode="lin" valueType="num">
                                      <p:cBhvr additive="base">
                                        <p:cTn id="61" dur="700"/>
                                        <p:tgtEl>
                                          <p:spTgt spid="157"/>
                                        </p:tgtEl>
                                        <p:attrNameLst>
                                          <p:attrName>ppt_x</p:attrName>
                                        </p:attrNameLst>
                                      </p:cBhvr>
                                      <p:tavLst>
                                        <p:tav tm="0">
                                          <p:val>
                                            <p:strVal val="#ppt_x-#ppt_w*1.125000"/>
                                          </p:val>
                                        </p:tav>
                                        <p:tav tm="100000">
                                          <p:val>
                                            <p:strVal val="#ppt_x"/>
                                          </p:val>
                                        </p:tav>
                                      </p:tavLst>
                                    </p:anim>
                                    <p:animEffect transition="in" filter="wipe(right)">
                                      <p:cBhvr>
                                        <p:cTn id="62" dur="700"/>
                                        <p:tgtEl>
                                          <p:spTgt spid="157"/>
                                        </p:tgtEl>
                                      </p:cBhvr>
                                    </p:animEffect>
                                  </p:childTnLst>
                                </p:cTn>
                              </p:par>
                              <p:par>
                                <p:cTn id="63" presetID="10" presetClass="entr" presetSubtype="0" fill="hold" nodeType="withEffect">
                                  <p:stCondLst>
                                    <p:cond delay="0"/>
                                  </p:stCondLst>
                                  <p:childTnLst>
                                    <p:set>
                                      <p:cBhvr>
                                        <p:cTn id="64" dur="1" fill="hold">
                                          <p:stCondLst>
                                            <p:cond delay="0"/>
                                          </p:stCondLst>
                                        </p:cTn>
                                        <p:tgtEl>
                                          <p:spTgt spid="166"/>
                                        </p:tgtEl>
                                        <p:attrNameLst>
                                          <p:attrName>style.visibility</p:attrName>
                                        </p:attrNameLst>
                                      </p:cBhvr>
                                      <p:to>
                                        <p:strVal val="visible"/>
                                      </p:to>
                                    </p:set>
                                    <p:animEffect transition="in" filter="fade">
                                      <p:cBhvr>
                                        <p:cTn id="65" dur="500"/>
                                        <p:tgtEl>
                                          <p:spTgt spid="166"/>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224"/>
                                        </p:tgtEl>
                                        <p:attrNameLst>
                                          <p:attrName>style.visibility</p:attrName>
                                        </p:attrNameLst>
                                      </p:cBhvr>
                                      <p:to>
                                        <p:strVal val="visible"/>
                                      </p:to>
                                    </p:set>
                                    <p:animEffect transition="in" filter="wipe(left)">
                                      <p:cBhvr>
                                        <p:cTn id="69" dur="500"/>
                                        <p:tgtEl>
                                          <p:spTgt spid="224"/>
                                        </p:tgtEl>
                                      </p:cBhvr>
                                    </p:animEffect>
                                  </p:childTnLst>
                                </p:cTn>
                              </p:par>
                            </p:childTnLst>
                          </p:cTn>
                        </p:par>
                        <p:par>
                          <p:cTn id="70" fill="hold">
                            <p:stCondLst>
                              <p:cond delay="1200"/>
                            </p:stCondLst>
                            <p:childTnLst>
                              <p:par>
                                <p:cTn id="71" presetID="22" presetClass="entr" presetSubtype="8" fill="hold" grpId="0"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left)">
                                      <p:cBhvr>
                                        <p:cTn id="73" dur="500"/>
                                        <p:tgtEl>
                                          <p:spTgt spid="158"/>
                                        </p:tgtEl>
                                      </p:cBhvr>
                                    </p:animEffect>
                                  </p:childTnLst>
                                </p:cTn>
                              </p:par>
                            </p:childTnLst>
                          </p:cTn>
                        </p:par>
                        <p:par>
                          <p:cTn id="74" fill="hold">
                            <p:stCondLst>
                              <p:cond delay="1700"/>
                            </p:stCondLst>
                            <p:childTnLst>
                              <p:par>
                                <p:cTn id="75" presetID="22" presetClass="entr" presetSubtype="8" fill="hold" nodeType="after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wipe(left)">
                                      <p:cBhvr>
                                        <p:cTn id="77" dur="500"/>
                                        <p:tgtEl>
                                          <p:spTgt spid="181"/>
                                        </p:tgtEl>
                                      </p:cBhvr>
                                    </p:animEffect>
                                  </p:childTnLst>
                                </p:cTn>
                              </p:par>
                            </p:childTnLst>
                          </p:cTn>
                        </p:par>
                        <p:par>
                          <p:cTn id="78" fill="hold">
                            <p:stCondLst>
                              <p:cond delay="2200"/>
                            </p:stCondLst>
                            <p:childTnLst>
                              <p:par>
                                <p:cTn id="79" presetID="22" presetClass="entr" presetSubtype="8"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left)">
                                      <p:cBhvr>
                                        <p:cTn id="81" dur="500"/>
                                        <p:tgtEl>
                                          <p:spTgt spid="184"/>
                                        </p:tgtEl>
                                      </p:cBhvr>
                                    </p:animEffect>
                                  </p:childTnLst>
                                </p:cTn>
                              </p:par>
                            </p:childTnLst>
                          </p:cTn>
                        </p:par>
                        <p:par>
                          <p:cTn id="82" fill="hold">
                            <p:stCondLst>
                              <p:cond delay="2700"/>
                            </p:stCondLst>
                            <p:childTnLst>
                              <p:par>
                                <p:cTn id="83" presetID="22" presetClass="entr" presetSubtype="8" fill="hold" nodeType="after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wipe(left)">
                                      <p:cBhvr>
                                        <p:cTn id="85" dur="500"/>
                                        <p:tgtEl>
                                          <p:spTgt spid="190"/>
                                        </p:tgtEl>
                                      </p:cBhvr>
                                    </p:animEffect>
                                  </p:childTnLst>
                                </p:cTn>
                              </p:par>
                            </p:childTnLst>
                          </p:cTn>
                        </p:par>
                        <p:par>
                          <p:cTn id="86" fill="hold">
                            <p:stCondLst>
                              <p:cond delay="3200"/>
                            </p:stCondLst>
                            <p:childTnLst>
                              <p:par>
                                <p:cTn id="87" presetID="22" presetClass="entr" presetSubtype="8" fill="hold" grpId="0" nodeType="afterEffect">
                                  <p:stCondLst>
                                    <p:cond delay="0"/>
                                  </p:stCondLst>
                                  <p:childTnLst>
                                    <p:set>
                                      <p:cBhvr>
                                        <p:cTn id="88" dur="1" fill="hold">
                                          <p:stCondLst>
                                            <p:cond delay="0"/>
                                          </p:stCondLst>
                                        </p:cTn>
                                        <p:tgtEl>
                                          <p:spTgt spid="188"/>
                                        </p:tgtEl>
                                        <p:attrNameLst>
                                          <p:attrName>style.visibility</p:attrName>
                                        </p:attrNameLst>
                                      </p:cBhvr>
                                      <p:to>
                                        <p:strVal val="visible"/>
                                      </p:to>
                                    </p:set>
                                    <p:animEffect transition="in" filter="wipe(left)">
                                      <p:cBhvr>
                                        <p:cTn id="89" dur="500"/>
                                        <p:tgtEl>
                                          <p:spTgt spid="188"/>
                                        </p:tgtEl>
                                      </p:cBhvr>
                                    </p:animEffect>
                                  </p:childTnLst>
                                </p:cTn>
                              </p:par>
                              <p:par>
                                <p:cTn id="90" presetID="22" presetClass="entr" presetSubtype="8" fill="hold" nodeType="with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wipe(left)">
                                      <p:cBhvr>
                                        <p:cTn id="92" dur="500"/>
                                        <p:tgtEl>
                                          <p:spTgt spid="109"/>
                                        </p:tgtEl>
                                      </p:cBhvr>
                                    </p:animEffect>
                                  </p:childTnLst>
                                </p:cTn>
                              </p:par>
                            </p:childTnLst>
                          </p:cTn>
                        </p:par>
                        <p:par>
                          <p:cTn id="93" fill="hold">
                            <p:stCondLst>
                              <p:cond delay="3700"/>
                            </p:stCondLst>
                            <p:childTnLst>
                              <p:par>
                                <p:cTn id="94" presetID="22" presetClass="entr" presetSubtype="8" fill="hold" grpId="0" nodeType="after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wipe(left)">
                                      <p:cBhvr>
                                        <p:cTn id="96" dur="500"/>
                                        <p:tgtEl>
                                          <p:spTgt spid="194"/>
                                        </p:tgtEl>
                                      </p:cBhvr>
                                    </p:animEffect>
                                  </p:childTnLst>
                                </p:cTn>
                              </p:par>
                            </p:childTnLst>
                          </p:cTn>
                        </p:par>
                        <p:par>
                          <p:cTn id="97" fill="hold">
                            <p:stCondLst>
                              <p:cond delay="4200"/>
                            </p:stCondLst>
                            <p:childTnLst>
                              <p:par>
                                <p:cTn id="98" presetID="22" presetClass="entr" presetSubtype="8" fill="hold" grpId="0" nodeType="afterEffect">
                                  <p:stCondLst>
                                    <p:cond delay="0"/>
                                  </p:stCondLst>
                                  <p:childTnLst>
                                    <p:set>
                                      <p:cBhvr>
                                        <p:cTn id="99" dur="1" fill="hold">
                                          <p:stCondLst>
                                            <p:cond delay="0"/>
                                          </p:stCondLst>
                                        </p:cTn>
                                        <p:tgtEl>
                                          <p:spTgt spid="200"/>
                                        </p:tgtEl>
                                        <p:attrNameLst>
                                          <p:attrName>style.visibility</p:attrName>
                                        </p:attrNameLst>
                                      </p:cBhvr>
                                      <p:to>
                                        <p:strVal val="visible"/>
                                      </p:to>
                                    </p:set>
                                    <p:animEffect transition="in" filter="wipe(left)">
                                      <p:cBhvr>
                                        <p:cTn id="100" dur="500"/>
                                        <p:tgtEl>
                                          <p:spTgt spid="200"/>
                                        </p:tgtEl>
                                      </p:cBhvr>
                                    </p:animEffect>
                                  </p:childTnLst>
                                </p:cTn>
                              </p:par>
                            </p:childTnLst>
                          </p:cTn>
                        </p:par>
                        <p:par>
                          <p:cTn id="101" fill="hold">
                            <p:stCondLst>
                              <p:cond delay="4700"/>
                            </p:stCondLst>
                            <p:childTnLst>
                              <p:par>
                                <p:cTn id="102" presetID="22" presetClass="entr" presetSubtype="8" fill="hold" grpId="0" nodeType="afterEffect">
                                  <p:stCondLst>
                                    <p:cond delay="0"/>
                                  </p:stCondLst>
                                  <p:childTnLst>
                                    <p:set>
                                      <p:cBhvr>
                                        <p:cTn id="103" dur="1" fill="hold">
                                          <p:stCondLst>
                                            <p:cond delay="0"/>
                                          </p:stCondLst>
                                        </p:cTn>
                                        <p:tgtEl>
                                          <p:spTgt spid="197"/>
                                        </p:tgtEl>
                                        <p:attrNameLst>
                                          <p:attrName>style.visibility</p:attrName>
                                        </p:attrNameLst>
                                      </p:cBhvr>
                                      <p:to>
                                        <p:strVal val="visible"/>
                                      </p:to>
                                    </p:set>
                                    <p:animEffect transition="in" filter="wipe(left)">
                                      <p:cBhvr>
                                        <p:cTn id="104" dur="500"/>
                                        <p:tgtEl>
                                          <p:spTgt spid="19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childTnLst>
                          </p:cTn>
                        </p:par>
                        <p:par>
                          <p:cTn id="110" fill="hold">
                            <p:stCondLst>
                              <p:cond delay="500"/>
                            </p:stCondLst>
                            <p:childTnLst>
                              <p:par>
                                <p:cTn id="111" presetID="21" presetClass="entr" presetSubtype="1" fill="hold" grpId="0" nodeType="afterEffect">
                                  <p:stCondLst>
                                    <p:cond delay="0"/>
                                  </p:stCondLst>
                                  <p:childTnLst>
                                    <p:set>
                                      <p:cBhvr>
                                        <p:cTn id="112" dur="1" fill="hold">
                                          <p:stCondLst>
                                            <p:cond delay="0"/>
                                          </p:stCondLst>
                                        </p:cTn>
                                        <p:tgtEl>
                                          <p:spTgt spid="160"/>
                                        </p:tgtEl>
                                        <p:attrNameLst>
                                          <p:attrName>style.visibility</p:attrName>
                                        </p:attrNameLst>
                                      </p:cBhvr>
                                      <p:to>
                                        <p:strVal val="visible"/>
                                      </p:to>
                                    </p:set>
                                    <p:animEffect transition="in" filter="wheel(1)">
                                      <p:cBhvr>
                                        <p:cTn id="113" dur="1500"/>
                                        <p:tgtEl>
                                          <p:spTgt spid="16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9"/>
                                        </p:tgtEl>
                                      </p:cBhvr>
                                    </p:animEffect>
                                    <p:set>
                                      <p:cBhvr>
                                        <p:cTn id="118" dur="1" fill="hold">
                                          <p:stCondLst>
                                            <p:cond delay="499"/>
                                          </p:stCondLst>
                                        </p:cTn>
                                        <p:tgtEl>
                                          <p:spTgt spid="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06"/>
                                        </p:tgtEl>
                                      </p:cBhvr>
                                    </p:animEffect>
                                    <p:set>
                                      <p:cBhvr>
                                        <p:cTn id="121" dur="1" fill="hold">
                                          <p:stCondLst>
                                            <p:cond delay="499"/>
                                          </p:stCondLst>
                                        </p:cTn>
                                        <p:tgtEl>
                                          <p:spTgt spid="20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12"/>
                                        </p:tgtEl>
                                      </p:cBhvr>
                                    </p:animEffect>
                                    <p:set>
                                      <p:cBhvr>
                                        <p:cTn id="124" dur="1" fill="hold">
                                          <p:stCondLst>
                                            <p:cond delay="499"/>
                                          </p:stCondLst>
                                        </p:cTn>
                                        <p:tgtEl>
                                          <p:spTgt spid="212"/>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65"/>
                                        </p:tgtEl>
                                      </p:cBhvr>
                                    </p:animEffect>
                                    <p:set>
                                      <p:cBhvr>
                                        <p:cTn id="127" dur="1" fill="hold">
                                          <p:stCondLst>
                                            <p:cond delay="499"/>
                                          </p:stCondLst>
                                        </p:cTn>
                                        <p:tgtEl>
                                          <p:spTgt spid="16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228"/>
                                        </p:tgtEl>
                                      </p:cBhvr>
                                    </p:animEffect>
                                    <p:set>
                                      <p:cBhvr>
                                        <p:cTn id="130" dur="1" fill="hold">
                                          <p:stCondLst>
                                            <p:cond delay="499"/>
                                          </p:stCondLst>
                                        </p:cTn>
                                        <p:tgtEl>
                                          <p:spTgt spid="228"/>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35"/>
                                        </p:tgtEl>
                                      </p:cBhvr>
                                    </p:animEffect>
                                    <p:set>
                                      <p:cBhvr>
                                        <p:cTn id="133" dur="1" fill="hold">
                                          <p:stCondLst>
                                            <p:cond delay="499"/>
                                          </p:stCondLst>
                                        </p:cTn>
                                        <p:tgtEl>
                                          <p:spTgt spid="135"/>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20"/>
                                        </p:tgtEl>
                                      </p:cBhvr>
                                    </p:animEffect>
                                    <p:set>
                                      <p:cBhvr>
                                        <p:cTn id="136" dur="1" fill="hold">
                                          <p:stCondLst>
                                            <p:cond delay="499"/>
                                          </p:stCondLst>
                                        </p:cTn>
                                        <p:tgtEl>
                                          <p:spTgt spid="12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par>
                          <p:cTn id="142" fill="hold">
                            <p:stCondLst>
                              <p:cond delay="500"/>
                            </p:stCondLst>
                            <p:childTnLst>
                              <p:par>
                                <p:cTn id="143" presetID="10" presetClass="entr" presetSubtype="0" fill="hold" nodeType="afterEffect">
                                  <p:stCondLst>
                                    <p:cond delay="0"/>
                                  </p:stCondLst>
                                  <p:childTnLst>
                                    <p:set>
                                      <p:cBhvr>
                                        <p:cTn id="144" dur="1" fill="hold">
                                          <p:stCondLst>
                                            <p:cond delay="0"/>
                                          </p:stCondLst>
                                        </p:cTn>
                                        <p:tgtEl>
                                          <p:spTgt spid="10"/>
                                        </p:tgtEl>
                                        <p:attrNameLst>
                                          <p:attrName>style.visibility</p:attrName>
                                        </p:attrNameLst>
                                      </p:cBhvr>
                                      <p:to>
                                        <p:strVal val="visible"/>
                                      </p:to>
                                    </p:set>
                                    <p:animEffect transition="in" filter="fade">
                                      <p:cBhvr>
                                        <p:cTn id="145" dur="500"/>
                                        <p:tgtEl>
                                          <p:spTgt spid="1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wipe(left)">
                                      <p:cBhvr>
                                        <p:cTn id="15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9" grpId="0" animBg="1"/>
      <p:bldP spid="135" grpId="0" animBg="1"/>
      <p:bldP spid="135" grpId="1" animBg="1"/>
      <p:bldP spid="157" grpId="0" animBg="1"/>
      <p:bldP spid="158" grpId="0" animBg="1"/>
      <p:bldP spid="160" grpId="0" animBg="1"/>
      <p:bldP spid="188" grpId="0" animBg="1"/>
      <p:bldP spid="194" grpId="0" animBg="1"/>
      <p:bldP spid="197" grpId="0" animBg="1"/>
      <p:bldP spid="200"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90" y="497"/>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133386" y="49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8092606" y="2887814"/>
            <a:ext cx="3847198" cy="2123658"/>
          </a:xfrm>
          <a:prstGeom prst="rect">
            <a:avLst/>
          </a:prstGeom>
        </p:spPr>
        <p:txBody>
          <a:bodyPr wrap="square">
            <a:spAutoFit/>
          </a:bodyPr>
          <a:lstStyle/>
          <a:p>
            <a:pPr defTabSz="932597">
              <a:spcAft>
                <a:spcPts val="1200"/>
              </a:spcAft>
            </a:pPr>
            <a:r>
              <a:rPr lang="en-US" sz="1400" dirty="0">
                <a:solidFill>
                  <a:srgbClr val="505050"/>
                </a:solidFill>
              </a:rPr>
              <a:t>Enable applications and algorithms to </a:t>
            </a:r>
            <a:br>
              <a:rPr lang="en-US" sz="1400" dirty="0">
                <a:solidFill>
                  <a:srgbClr val="505050"/>
                </a:solidFill>
              </a:rPr>
            </a:br>
            <a:r>
              <a:rPr lang="en-US" sz="1400" dirty="0">
                <a:solidFill>
                  <a:srgbClr val="505050"/>
                </a:solidFill>
              </a:rPr>
              <a:t>easily and efficiently run in parallel at scale.</a:t>
            </a:r>
          </a:p>
          <a:p>
            <a:pPr defTabSz="932597">
              <a:spcAft>
                <a:spcPts val="1200"/>
              </a:spcAft>
            </a:pPr>
            <a:r>
              <a:rPr lang="en-US" sz="1400" dirty="0">
                <a:solidFill>
                  <a:srgbClr val="505050"/>
                </a:solidFill>
              </a:rPr>
              <a:t>Run Batch tasks without having to manage an </a:t>
            </a:r>
            <a:br>
              <a:rPr lang="en-US" sz="1400" dirty="0">
                <a:solidFill>
                  <a:srgbClr val="505050"/>
                </a:solidFill>
              </a:rPr>
            </a:br>
            <a:r>
              <a:rPr lang="en-US" sz="1400" dirty="0">
                <a:solidFill>
                  <a:srgbClr val="505050"/>
                </a:solidFill>
              </a:rPr>
              <a:t>environment and dependencies.</a:t>
            </a:r>
          </a:p>
          <a:p>
            <a:pPr defTabSz="932597">
              <a:spcAft>
                <a:spcPts val="1200"/>
              </a:spcAft>
            </a:pPr>
            <a:r>
              <a:rPr lang="en-US" sz="1400"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135751"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96" dirty="0">
                <a:solidFill>
                  <a:srgbClr val="505050"/>
                </a:solidFill>
              </a:rPr>
              <a:t>Azure </a:t>
            </a:r>
            <a:r>
              <a:rPr lang="en-US" sz="4896" dirty="0">
                <a:solidFill>
                  <a:srgbClr val="505050"/>
                </a:solidFill>
              </a:rPr>
              <a:t>Container Registry Tasks</a:t>
            </a:r>
            <a:endParaRPr sz="4896" dirty="0">
              <a:solidFill>
                <a:srgbClr val="505050"/>
              </a:solidFill>
            </a:endParaRPr>
          </a:p>
        </p:txBody>
      </p:sp>
      <p:sp>
        <p:nvSpPr>
          <p:cNvPr id="169" name="TextBox 168">
            <a:extLst>
              <a:ext uri="{FF2B5EF4-FFF2-40B4-BE49-F238E27FC236}">
                <a16:creationId xmlns:a16="http://schemas.microsoft.com/office/drawing/2014/main" id="{9AC27511-56CE-4BA4-8E68-39EA4E858674}"/>
              </a:ext>
            </a:extLst>
          </p:cNvPr>
          <p:cNvSpPr txBox="1"/>
          <p:nvPr/>
        </p:nvSpPr>
        <p:spPr>
          <a:xfrm>
            <a:off x="2178612" y="1247541"/>
            <a:ext cx="10299050" cy="678055"/>
          </a:xfrm>
          <a:prstGeom prst="rect">
            <a:avLst/>
          </a:prstGeom>
          <a:noFill/>
        </p:spPr>
        <p:txBody>
          <a:bodyPr wrap="square" lIns="149217" tIns="149217" rIns="149217" bIns="149217" rtlCol="0">
            <a:spAutoFit/>
          </a:bodyPr>
          <a:lstStyle/>
          <a:p>
            <a:pPr algn="ctr" defTabSz="932597">
              <a:spcAft>
                <a:spcPts val="612"/>
              </a:spcAft>
            </a:pPr>
            <a:r>
              <a:rPr lang="en-US" sz="2448" dirty="0">
                <a:solidFill>
                  <a:srgbClr val="0072C6"/>
                </a:solidFill>
                <a:cs typeface="Segoe UI Semibold" panose="020B0702040204020203" pitchFamily="34" charset="0"/>
              </a:rPr>
              <a:t>Run task based jobs using graphs of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239037" y="3634017"/>
            <a:ext cx="719612" cy="7341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 name="Group 3"/>
          <p:cNvGrpSpPr/>
          <p:nvPr/>
        </p:nvGrpSpPr>
        <p:grpSpPr>
          <a:xfrm>
            <a:off x="6267344" y="2542466"/>
            <a:ext cx="1167188" cy="2804406"/>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cxnSp>
        <p:nvCxnSpPr>
          <p:cNvPr id="6" name="Straight Arrow Connector 5"/>
          <p:cNvCxnSpPr/>
          <p:nvPr/>
        </p:nvCxnSpPr>
        <p:spPr>
          <a:xfrm>
            <a:off x="4136160" y="4001114"/>
            <a:ext cx="1975758"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90971" y="661644"/>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60894" y="257507"/>
            <a:ext cx="418711" cy="404136"/>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0971" y="2948576"/>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1273" y="2557084"/>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0971"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2918"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32563">
                <a:lnSpc>
                  <a:spcPct val="90000"/>
                </a:lnSpc>
                <a:defRPr/>
              </a:pPr>
              <a:endParaRPr lang="en-US" sz="1200">
                <a:solidFill>
                  <a:srgbClr val="505050"/>
                </a:solidFill>
                <a:latin typeface="Segoe UI"/>
              </a:endParaRPr>
            </a:p>
          </p:txBody>
        </p:sp>
      </p:grpSp>
      <p:grpSp>
        <p:nvGrpSpPr>
          <p:cNvPr id="171" name="Group 170"/>
          <p:cNvGrpSpPr/>
          <p:nvPr/>
        </p:nvGrpSpPr>
        <p:grpSpPr>
          <a:xfrm>
            <a:off x="390971" y="3702024"/>
            <a:ext cx="1358557" cy="883293"/>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rPr>
                <a:t>Service Fabric</a:t>
              </a:r>
              <a:endParaRPr lang="en-US" sz="1200" dirty="0">
                <a:solidFill>
                  <a:schemeClr val="bg1">
                    <a:lumMod val="65000"/>
                  </a:schemeClr>
                </a:solidFill>
                <a:latin typeface="Segoe UI"/>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90971"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90971"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48472" y="4920446"/>
            <a:ext cx="443555" cy="443555"/>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1286" y="1477432"/>
            <a:ext cx="417924" cy="417924"/>
          </a:xfrm>
          <a:prstGeom prst="rect">
            <a:avLst/>
          </a:prstGeom>
        </p:spPr>
      </p:pic>
    </p:spTree>
    <p:extLst>
      <p:ext uri="{BB962C8B-B14F-4D97-AF65-F5344CB8AC3E}">
        <p14:creationId xmlns:p14="http://schemas.microsoft.com/office/powerpoint/2010/main" val="713036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9|1.9|3.6|3.7|2.4|4.2"/>
</p:tagLst>
</file>

<file path=ppt/tags/tag10.xml><?xml version="1.0" encoding="utf-8"?>
<p:tagLst xmlns:a="http://schemas.openxmlformats.org/drawingml/2006/main" xmlns:r="http://schemas.openxmlformats.org/officeDocument/2006/relationships" xmlns:p="http://schemas.openxmlformats.org/presentationml/2006/main">
  <p:tag name="TIMING" val="|1|1.7|1.5|2.5|2.6|2.6|2.7|2.8|2.3|2.8|2.9|2.6|2.7|2.6|2.9|1.8|0.8|0.8|0.8|0.8|0.9|0.9|1.7"/>
</p:tagLst>
</file>

<file path=ppt/tags/tag2.xml><?xml version="1.0" encoding="utf-8"?>
<p:tagLst xmlns:a="http://schemas.openxmlformats.org/drawingml/2006/main" xmlns:r="http://schemas.openxmlformats.org/officeDocument/2006/relationships" xmlns:p="http://schemas.openxmlformats.org/presentationml/2006/main">
  <p:tag name="TIMING" val="|1.5|1.9|3.5|2.2|3.3|1.9|3.7|2.1"/>
</p:tagLst>
</file>

<file path=ppt/tags/tag3.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4.xml><?xml version="1.0" encoding="utf-8"?>
<p:tagLst xmlns:a="http://schemas.openxmlformats.org/drawingml/2006/main" xmlns:r="http://schemas.openxmlformats.org/officeDocument/2006/relationships" xmlns:p="http://schemas.openxmlformats.org/presentationml/2006/main">
  <p:tag name="TIMING" val="|1.1|1.8|2.1|3.5|2.5|2.4|2|2.2|2.2"/>
</p:tagLst>
</file>

<file path=ppt/tags/tag5.xml><?xml version="1.0" encoding="utf-8"?>
<p:tagLst xmlns:a="http://schemas.openxmlformats.org/drawingml/2006/main" xmlns:r="http://schemas.openxmlformats.org/officeDocument/2006/relationships" xmlns:p="http://schemas.openxmlformats.org/presentationml/2006/main">
  <p:tag name="TIMING" val="|1.9|1.9|2.1|2.1|8.1|3|2.7|5"/>
</p:tagLst>
</file>

<file path=ppt/tags/tag6.xml><?xml version="1.0" encoding="utf-8"?>
<p:tagLst xmlns:a="http://schemas.openxmlformats.org/drawingml/2006/main" xmlns:r="http://schemas.openxmlformats.org/officeDocument/2006/relationships" xmlns:p="http://schemas.openxmlformats.org/presentationml/2006/main">
  <p:tag name="TIMING" val="|1.4|3.6|3.3|5.5|3.7|2.1|5"/>
</p:tagLst>
</file>

<file path=ppt/tags/tag7.xml><?xml version="1.0" encoding="utf-8"?>
<p:tagLst xmlns:a="http://schemas.openxmlformats.org/drawingml/2006/main" xmlns:r="http://schemas.openxmlformats.org/officeDocument/2006/relationships" xmlns:p="http://schemas.openxmlformats.org/presentationml/2006/main">
  <p:tag name="TIMING" val="|1.5|1.5|1.9|2.5|4.4|3.5|2.5|4.2|6.1"/>
</p:tagLst>
</file>

<file path=ppt/tags/tag8.xml><?xml version="1.0" encoding="utf-8"?>
<p:tagLst xmlns:a="http://schemas.openxmlformats.org/drawingml/2006/main" xmlns:r="http://schemas.openxmlformats.org/officeDocument/2006/relationships" xmlns:p="http://schemas.openxmlformats.org/presentationml/2006/main">
  <p:tag name="TIMING" val="|1.3|2|2.2|3.8|1.4|5.6|3.9"/>
</p:tagLst>
</file>

<file path=ppt/tags/tag9.xml><?xml version="1.0" encoding="utf-8"?>
<p:tagLst xmlns:a="http://schemas.openxmlformats.org/drawingml/2006/main" xmlns:r="http://schemas.openxmlformats.org/officeDocument/2006/relationships" xmlns:p="http://schemas.openxmlformats.org/presentationml/2006/main">
  <p:tag name="TIMING" val="|1.3|12.5|5.2|5.1|2.4|10|2.1|2.7|4.6"/>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0b489177b0329d17d5d97b2f4c0e8ab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9daeae9aaf247f1193c3bac423afd0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presentation discusses the benefits of containers esp. for application modernization scenarios and introduces the container platforms on Azure.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Stella Lin</DisplayName>
        <AccountId>77448</AccountId>
        <AccountType/>
      </UserInfo>
    </Owner>
    <PublishDate xmlns="230E9DF3-BE65-4C73-A93B-D1236EBD677E">2018-10-01T07:00:00+00:00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s>
    </b60f8d2dbb984f349d80d8196897f4d3>
    <Thumbnail1 xmlns="230e9df3-be65-4c73-a93b-d1236ebd677e">
      <Url>https://microsoft.sharepoint.com/sites/Infopedia_G01KC/Media/Thumbnails/G01KC-1-37389/containers-overview.JPG</Url>
      <Description>/sites/Infopedia_G01KC/Media/Thumbnails/G01KC-1-37389/containers-overview.JPG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31</Value>
      <Value>29</Value>
      <Value>169</Value>
      <Value>1947</Value>
      <Value>1872</Value>
      <Value>21</Value>
      <Value>20</Value>
      <Value>1455</Value>
      <Value>602</Value>
      <Value>370</Value>
      <Value>747</Value>
      <Value>80</Value>
      <Value>5</Value>
      <Value>522</Value>
      <Value>131</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G01KC-1-35037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G01KC-99682991-37389</_dlc_DocId>
    <_dlc_ExpireDateSaved xmlns="http://schemas.microsoft.com/sharepoint/v3" xsi:nil="true"/>
    <_dlc_ExpireDate xmlns="http://schemas.microsoft.com/sharepoint/v3">2019-11-30T08:00:00+00:00</_dlc_ExpireDate>
    <_dlc_DocIdUrl xmlns="230e9df3-be65-4c73-a93b-d1236ebd677e">
      <Url>https://microsoft.sharepoint.com/sites/Infopedia_G01KC/_layouts/15/DocIdRedir.aspx?ID=G01KC-99682991-37389</Url>
      <Description>G01KC-99682991-37389</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B9DA294-3066-4087-8374-6EEE7C9897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EF001-D47C-427B-BD2A-2925475C959A}">
  <ds:schemaRefs>
    <ds:schemaRef ds:uri="office.server.policy"/>
  </ds:schemaRefs>
</ds:datastoreItem>
</file>

<file path=customXml/itemProps3.xml><?xml version="1.0" encoding="utf-8"?>
<ds:datastoreItem xmlns:ds="http://schemas.openxmlformats.org/officeDocument/2006/customXml" ds:itemID="{5559F02B-2E83-464C-A10A-09940E98ED1F}">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http://purl.org/dc/terms/"/>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D2477667-96A5-4AC0-A2D6-74B16990AE93}">
  <ds:schemaRefs>
    <ds:schemaRef ds:uri="Microsoft.SharePoint.Taxonomy.ContentTypeSync"/>
  </ds:schemaRefs>
</ds:datastoreItem>
</file>

<file path=customXml/itemProps5.xml><?xml version="1.0" encoding="utf-8"?>
<ds:datastoreItem xmlns:ds="http://schemas.openxmlformats.org/officeDocument/2006/customXml" ds:itemID="{C5198088-8D55-49AA-8A98-847721CB240F}">
  <ds:schemaRefs>
    <ds:schemaRef ds:uri="http://schemas.microsoft.com/sharepoint/v3/contenttype/forms"/>
  </ds:schemaRefs>
</ds:datastoreItem>
</file>

<file path=customXml/itemProps6.xml><?xml version="1.0" encoding="utf-8"?>
<ds:datastoreItem xmlns:ds="http://schemas.openxmlformats.org/officeDocument/2006/customXml" ds:itemID="{7E96F53E-5093-4C63-A29D-F16533B3A7E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4552</Words>
  <Application>Microsoft Office PowerPoint</Application>
  <PresentationFormat>Custom</PresentationFormat>
  <Paragraphs>1119</Paragraphs>
  <Slides>49</Slides>
  <Notes>37</Notes>
  <HiddenSlides>5</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49</vt:i4>
      </vt:variant>
    </vt:vector>
  </HeadingPairs>
  <TitlesOfParts>
    <vt:vector size="68" baseType="lpstr">
      <vt:lpstr>Arial</vt:lpstr>
      <vt:lpstr>Calibri</vt:lpstr>
      <vt:lpstr>Cambria Math</vt:lpstr>
      <vt:lpstr>Consolas</vt:lpstr>
      <vt:lpstr>Courier New</vt:lpstr>
      <vt:lpstr>Helvetica Neue</vt:lpstr>
      <vt:lpstr>Lucida Console</vt:lpstr>
      <vt:lpstr>Segoe UI</vt:lpstr>
      <vt:lpstr>Segoe UI Light</vt:lpstr>
      <vt:lpstr>Segoe UI Semibold</vt:lpstr>
      <vt:lpstr>Segoe UI Semilight</vt:lpstr>
      <vt:lpstr>segoe-ui_normal</vt:lpstr>
      <vt:lpstr>segoe-ui_semibold</vt:lpstr>
      <vt:lpstr>Selawik Semibold</vt:lpstr>
      <vt:lpstr>Tahoma</vt:lpstr>
      <vt:lpstr>Wingdings</vt:lpstr>
      <vt:lpstr>Wingdings 2</vt:lpstr>
      <vt:lpstr>Server and Cloud 2013</vt:lpstr>
      <vt:lpstr>Azure PPT Template - 2018</vt:lpstr>
      <vt:lpstr>Azure Container Registry Overview</vt:lpstr>
      <vt:lpstr>PowerPoint Presentation</vt:lpstr>
      <vt:lpstr>ACR: Today, Tomorrow and Beyond</vt:lpstr>
      <vt:lpstr>PowerPoint Presentation</vt:lpstr>
      <vt:lpstr>Trust Manage, monitor, and secure your containers </vt:lpstr>
      <vt:lpstr>PowerPoint Presentation</vt:lpstr>
      <vt:lpstr>PowerPoint Presentation</vt:lpstr>
      <vt:lpstr>Container DevOps Workflow</vt:lpstr>
      <vt:lpstr>PowerPoint Presentation</vt:lpstr>
      <vt:lpstr>Container Security</vt:lpstr>
      <vt:lpstr>Registry Storage</vt:lpstr>
      <vt:lpstr>Authenticating</vt:lpstr>
      <vt:lpstr>User Authentication</vt:lpstr>
      <vt:lpstr>Service Authentication</vt:lpstr>
      <vt:lpstr>*Container Registries  Secured by Default</vt:lpstr>
      <vt:lpstr>Secured By Default</vt:lpstr>
      <vt:lpstr>PowerPoint Presentation</vt:lpstr>
      <vt:lpstr>Quarantine – Image Access</vt:lpstr>
      <vt:lpstr>Image Signing Content Trust</vt:lpstr>
      <vt:lpstr>Content Trust</vt:lpstr>
      <vt:lpstr>ACR Geo-replication</vt:lpstr>
      <vt:lpstr>PowerPoint Presentation</vt:lpstr>
      <vt:lpstr>PowerPoint Presentation</vt:lpstr>
      <vt:lpstr>PowerPoint Presentation</vt:lpstr>
      <vt:lpstr>Geo-replication Details</vt:lpstr>
      <vt:lpstr>Geo-replication Details</vt:lpstr>
      <vt:lpstr>ACR Tasks</vt:lpstr>
      <vt:lpstr>Container Lifecycle Primitives</vt:lpstr>
      <vt:lpstr>Container Lifecycle Primitives</vt:lpstr>
      <vt:lpstr>Container OS &amp; Framework Patching</vt:lpstr>
      <vt:lpstr>PowerPoint Presentation</vt:lpstr>
      <vt:lpstr>PowerPoint Presentation</vt:lpstr>
      <vt:lpstr>PowerPoint Presentation</vt:lpstr>
      <vt:lpstr>PowerPoint Presentation</vt:lpstr>
      <vt:lpstr>Helm Chart Repositories</vt:lpstr>
      <vt:lpstr>Helm Chart Repositories</vt:lpstr>
      <vt:lpstr>Helm Chart Repositories</vt:lpstr>
      <vt:lpstr>Helm Chart Repositories</vt:lpstr>
      <vt:lpstr>Image Policies</vt:lpstr>
      <vt:lpstr>Image Policies</vt:lpstr>
      <vt:lpstr>Image Tagging Best Practices</vt:lpstr>
      <vt:lpstr>PowerPoint Presentation</vt:lpstr>
      <vt:lpstr>Tagging Techniques</vt:lpstr>
      <vt:lpstr>Image Instancing Performance</vt:lpstr>
      <vt:lpstr>*Hyper Scale with Azure CDN</vt:lpstr>
      <vt:lpstr>Additional Features Coming 2018</vt:lpstr>
      <vt:lpstr>PowerPoint Presentation</vt:lpstr>
      <vt:lpstr>  ACR Roadmap: H1 2018</vt:lpstr>
      <vt:lpstr>ACR Tiered SKUs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2018-10-15T22:52:45Z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v-caicha@microsoft.com</vt:lpwstr>
  </property>
  <property fmtid="{D5CDD505-2E9C-101B-9397-08002B2CF9AE}" pid="5" name="MSIP_Label_f42aa342-8706-4288-bd11-ebb85995028c_SetDate">
    <vt:lpwstr>2018-10-01T15:27:57.5609920Z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saoutalh@microsoft.com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xd_ProgID">
    <vt:lpwstr/>
  </property>
  <property fmtid="{D5CDD505-2E9C-101B-9397-08002B2CF9AE}" pid="18" name="ItemType">
    <vt:lpwstr>169;#presentations|317da5a4-398e-4c38-b265-afd519770055;#370;#technical readiness documents|6d304042-88b7-4f44-95c7-88bf25e33a0e</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Industries">
    <vt:lpwstr/>
  </property>
  <property fmtid="{D5CDD505-2E9C-101B-9397-08002B2CF9AE}" pid="21" name="MSProduct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
  </property>
  <property fmtid="{D5CDD505-2E9C-101B-9397-08002B2CF9AE}" pid="29" name="LastSharedByTime">
    <vt:filetime>2018-04-26T03:45:40Z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747;#200|855c9113-a119-44e7-b3de-bccffe25ed46</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vt:lpwstr>
  </property>
  <property fmtid="{D5CDD505-2E9C-101B-9397-08002B2CF9AE}" pid="43" name="Product">
    <vt:lpwstr/>
  </property>
  <property fmtid="{D5CDD505-2E9C-101B-9397-08002B2CF9AE}" pid="44" name="Roles">
    <vt:lpwstr>602;#Technical Solutions Professional|229bf17b-ced6-4bb8-a907-44ecc386f390</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6" name="la4444b61d19467597d63190b69ac227">
    <vt:lpwstr/>
  </property>
  <property fmtid="{D5CDD505-2E9C-101B-9397-08002B2CF9AE}" pid="57" name="Topics">
    <vt:lpwstr>29;#features|94b87768-f145-4764-adbd-fec700e47348;#131;#products|2b247c5b-99da-46bc-8667-e75c62241e78</vt:lpwstr>
  </property>
  <property fmtid="{D5CDD505-2E9C-101B-9397-08002B2CF9AE}" pid="58" name="Groups">
    <vt:lpwstr>31;#Microsoft Azure Marketing|0958c357-5252-473f-8b4e-42f27525a99d</vt:lpwstr>
  </property>
  <property fmtid="{D5CDD505-2E9C-101B-9397-08002B2CF9AE}" pid="59" name="Languages">
    <vt:lpwstr/>
  </property>
</Properties>
</file>